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3">
  <p:sldMasterIdLst>
    <p:sldMasterId id="2147483648" r:id="rId1"/>
  </p:sldMasterIdLst>
  <p:notesMasterIdLst>
    <p:notesMasterId r:id="rId36"/>
  </p:notesMasterIdLst>
  <p:sldIdLst>
    <p:sldId id="308" r:id="rId2"/>
    <p:sldId id="314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15" r:id="rId18"/>
    <p:sldId id="282" r:id="rId19"/>
    <p:sldId id="273" r:id="rId20"/>
    <p:sldId id="283" r:id="rId21"/>
    <p:sldId id="284" r:id="rId22"/>
    <p:sldId id="295" r:id="rId23"/>
    <p:sldId id="288" r:id="rId24"/>
    <p:sldId id="287" r:id="rId25"/>
    <p:sldId id="285" r:id="rId26"/>
    <p:sldId id="291" r:id="rId27"/>
    <p:sldId id="289" r:id="rId28"/>
    <p:sldId id="292" r:id="rId29"/>
    <p:sldId id="290" r:id="rId30"/>
    <p:sldId id="274" r:id="rId31"/>
    <p:sldId id="276" r:id="rId32"/>
    <p:sldId id="278" r:id="rId33"/>
    <p:sldId id="298" r:id="rId34"/>
    <p:sldId id="312" r:id="rId35"/>
  </p:sldIdLst>
  <p:sldSz cx="9144000" cy="6858000" type="screen4x3"/>
  <p:notesSz cx="6858000" cy="9947275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F2AF75B-ABD4-4D8E-98B9-D9EECFCCA973}">
          <p14:sldIdLst>
            <p14:sldId id="308"/>
            <p14:sldId id="314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15"/>
            <p14:sldId id="282"/>
            <p14:sldId id="273"/>
            <p14:sldId id="283"/>
            <p14:sldId id="284"/>
            <p14:sldId id="295"/>
            <p14:sldId id="288"/>
            <p14:sldId id="287"/>
            <p14:sldId id="285"/>
            <p14:sldId id="291"/>
            <p14:sldId id="289"/>
            <p14:sldId id="292"/>
            <p14:sldId id="290"/>
            <p14:sldId id="274"/>
            <p14:sldId id="276"/>
            <p14:sldId id="278"/>
            <p14:sldId id="298"/>
            <p14:sldId id="312"/>
          </p14:sldIdLst>
        </p14:section>
        <p14:section name="Раздел без заголовка" id="{270A1D6D-F368-4DCD-B74D-D3F61FDF34E8}">
          <p14:sldIdLst/>
        </p14:section>
      </p14:sectionLst>
    </p:ex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80" autoAdjust="0"/>
  </p:normalViewPr>
  <p:slideViewPr>
    <p:cSldViewPr snapToGrid="0">
      <p:cViewPr>
        <p:scale>
          <a:sx n="66" d="100"/>
          <a:sy n="66" d="100"/>
        </p:scale>
        <p:origin x="-2952" y="-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B33E0522-5CB5-4F18-BE5A-8372070F3061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9" tIns="45994" rIns="91989" bIns="4599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989" tIns="45994" rIns="91989" bIns="4599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CF7F8CE7-FCA0-4C2D-BF3C-85172841F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246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A1590-A7F7-494B-B8D3-D93786F1FEC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543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A1590-A7F7-494B-B8D3-D93786F1FEC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543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A1590-A7F7-494B-B8D3-D93786F1FEC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543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A1590-A7F7-494B-B8D3-D93786F1FEC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543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A1590-A7F7-494B-B8D3-D93786F1FEC2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543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F8CE7-FCA0-4C2D-BF3C-85172841F757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290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A1590-A7F7-494B-B8D3-D93786F1FEC2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543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A1590-A7F7-494B-B8D3-D93786F1FEC2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54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58806" y="2636912"/>
            <a:ext cx="7632847" cy="3672408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endParaRPr lang="ru-RU" sz="30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29767" y="2720433"/>
            <a:ext cx="5114012" cy="1956121"/>
          </a:xfrm>
        </p:spPr>
        <p:txBody>
          <a:bodyPr>
            <a:normAutofit fontScale="90000"/>
          </a:bodyPr>
          <a:lstStyle/>
          <a:p>
            <a:pPr marL="0" lvl="1" algn="ctr"/>
            <a:r>
              <a:rPr lang="ru-RU" sz="3600" b="1" dirty="0" smtClean="0">
                <a:solidFill>
                  <a:schemeClr val="bg1"/>
                </a:solidFill>
              </a:rPr>
              <a:t>Презентация цифрового портала «Навстречу 1000-летию Курска»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8496944" cy="405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kgs20\Desktop\Канарченко раб.стол\навстречу 1000-летию\2019\Navstrechu_1000letiy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96"/>
            <a:ext cx="4104456" cy="254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2396" y="2313745"/>
            <a:ext cx="3246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chemeClr val="bg2">
                    <a:lumMod val="50000"/>
                  </a:schemeClr>
                </a:solidFill>
              </a:rPr>
              <a:t>#</a:t>
            </a:r>
            <a:r>
              <a:rPr lang="ru-RU" sz="1600" b="1" cap="all" dirty="0" smtClean="0">
                <a:solidFill>
                  <a:schemeClr val="bg2">
                    <a:lumMod val="50000"/>
                  </a:schemeClr>
                </a:solidFill>
              </a:rPr>
              <a:t>Навстречу</a:t>
            </a:r>
            <a:r>
              <a:rPr lang="ru-RU" b="1" cap="all" dirty="0" smtClean="0">
                <a:solidFill>
                  <a:schemeClr val="bg2">
                    <a:lumMod val="50000"/>
                  </a:schemeClr>
                </a:solidFill>
              </a:rPr>
              <a:t>1000</a:t>
            </a:r>
            <a:r>
              <a:rPr lang="ru-RU" sz="1600" b="1" cap="all" dirty="0" smtClean="0">
                <a:solidFill>
                  <a:schemeClr val="bg2">
                    <a:lumMod val="50000"/>
                  </a:schemeClr>
                </a:solidFill>
              </a:rPr>
              <a:t>летиюКУРСКА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344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596" y="0"/>
            <a:ext cx="1038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32971" y="3917438"/>
            <a:ext cx="3541853" cy="4809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>
            <a:off x="6759616" y="3159963"/>
            <a:ext cx="2673752" cy="1238417"/>
          </a:xfrm>
          <a:prstGeom prst="wedgeEllipseCallout">
            <a:avLst>
              <a:gd name="adj1" fmla="val -93100"/>
              <a:gd name="adj2" fmla="val 98008"/>
            </a:avLst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НАГРАДЫ</a:t>
            </a:r>
            <a:endParaRPr lang="ru-RU" sz="2800" b="1" dirty="0"/>
          </a:p>
        </p:txBody>
      </p:sp>
      <p:sp>
        <p:nvSpPr>
          <p:cNvPr id="7" name="Овал 6"/>
          <p:cNvSpPr/>
          <p:nvPr/>
        </p:nvSpPr>
        <p:spPr>
          <a:xfrm>
            <a:off x="430692" y="5046562"/>
            <a:ext cx="8111424" cy="118061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01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2041" y="1904"/>
            <a:ext cx="10509866" cy="695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6527" y="3917438"/>
            <a:ext cx="5822065" cy="4809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4091" y="972273"/>
            <a:ext cx="24191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2 шаг</a:t>
            </a:r>
            <a:r>
              <a:rPr lang="ru-RU" sz="4000" b="1" dirty="0" smtClean="0">
                <a:solidFill>
                  <a:srgbClr val="FF0000"/>
                </a:solidFill>
              </a:rPr>
              <a:t>                                 ПОИСК </a:t>
            </a:r>
            <a:r>
              <a:rPr lang="ru-RU" sz="4000" b="1" dirty="0" smtClean="0"/>
              <a:t>ИМЕНИ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Овал 11"/>
          <p:cNvSpPr/>
          <p:nvPr/>
        </p:nvSpPr>
        <p:spPr>
          <a:xfrm>
            <a:off x="5015484" y="1904"/>
            <a:ext cx="923544" cy="7992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ьная выноска 12"/>
          <p:cNvSpPr/>
          <p:nvPr/>
        </p:nvSpPr>
        <p:spPr>
          <a:xfrm>
            <a:off x="6748272" y="545914"/>
            <a:ext cx="2167128" cy="1228021"/>
          </a:xfrm>
          <a:prstGeom prst="wedgeEllipseCallout">
            <a:avLst>
              <a:gd name="adj1" fmla="val -90271"/>
              <a:gd name="adj2" fmla="val -3797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Раздел «ЗОЛОТАЯ КНИГА»</a:t>
            </a:r>
            <a:endParaRPr lang="ru-RU" b="1" dirty="0"/>
          </a:p>
        </p:txBody>
      </p:sp>
      <p:sp>
        <p:nvSpPr>
          <p:cNvPr id="14" name="Овальная выноска 13"/>
          <p:cNvSpPr/>
          <p:nvPr/>
        </p:nvSpPr>
        <p:spPr>
          <a:xfrm>
            <a:off x="7196328" y="2542032"/>
            <a:ext cx="1792224" cy="987923"/>
          </a:xfrm>
          <a:prstGeom prst="wedgeEllipseCallout">
            <a:avLst>
              <a:gd name="adj1" fmla="val -47958"/>
              <a:gd name="adj2" fmla="val 107021"/>
            </a:avLst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КЛИК</a:t>
            </a:r>
          </a:p>
          <a:p>
            <a:pPr algn="ctr"/>
            <a:r>
              <a:rPr lang="ru-RU" b="1" dirty="0" smtClean="0"/>
              <a:t>«НАЙТИ»</a:t>
            </a:r>
            <a:endParaRPr lang="ru-RU" b="1" dirty="0"/>
          </a:p>
        </p:txBody>
      </p:sp>
      <p:sp>
        <p:nvSpPr>
          <p:cNvPr id="15" name="Овальная выноска 14"/>
          <p:cNvSpPr/>
          <p:nvPr/>
        </p:nvSpPr>
        <p:spPr>
          <a:xfrm>
            <a:off x="4041648" y="4659053"/>
            <a:ext cx="2871216" cy="1178837"/>
          </a:xfrm>
          <a:prstGeom prst="wedgeEllipseCallout">
            <a:avLst>
              <a:gd name="adj1" fmla="val -66789"/>
              <a:gd name="adj2" fmla="val -66125"/>
            </a:avLst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ИМЯ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49124" y="3961139"/>
            <a:ext cx="5636870" cy="393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Лазаренко Виктор Анатольевич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7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3" y="0"/>
            <a:ext cx="10697707" cy="782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8814" y="1373605"/>
            <a:ext cx="7164731" cy="4809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6135" y="1417306"/>
            <a:ext cx="6192455" cy="393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Лазаренко Виктор Анатольевич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669184" y="3345083"/>
            <a:ext cx="1247636" cy="65982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ьная выноска 9"/>
          <p:cNvSpPr/>
          <p:nvPr/>
        </p:nvSpPr>
        <p:spPr>
          <a:xfrm>
            <a:off x="6186669" y="3032642"/>
            <a:ext cx="2673752" cy="1514951"/>
          </a:xfrm>
          <a:prstGeom prst="wedgeEllipseCallout">
            <a:avLst>
              <a:gd name="adj1" fmla="val -169724"/>
              <a:gd name="adj2" fmla="val -2443"/>
            </a:avLst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КЛИК</a:t>
            </a:r>
          </a:p>
          <a:p>
            <a:r>
              <a:rPr lang="ru-RU" sz="2800" b="1" dirty="0" smtClean="0"/>
              <a:t>«перейти»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959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23" y="202955"/>
            <a:ext cx="9421792" cy="708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6759616" y="3159963"/>
            <a:ext cx="2673752" cy="1238417"/>
          </a:xfrm>
          <a:prstGeom prst="wedgeEllipseCallout">
            <a:avLst>
              <a:gd name="adj1" fmla="val -93100"/>
              <a:gd name="adj2" fmla="val 98008"/>
            </a:avLst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НАГРАДЫ</a:t>
            </a:r>
            <a:endParaRPr lang="ru-RU" sz="2800" b="1" dirty="0"/>
          </a:p>
        </p:txBody>
      </p:sp>
      <p:sp>
        <p:nvSpPr>
          <p:cNvPr id="9" name="Овал 8"/>
          <p:cNvSpPr/>
          <p:nvPr/>
        </p:nvSpPr>
        <p:spPr>
          <a:xfrm>
            <a:off x="141325" y="4485190"/>
            <a:ext cx="8111424" cy="23728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90309" y="2114385"/>
            <a:ext cx="6345357" cy="3857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90308" y="2114385"/>
            <a:ext cx="6345357" cy="393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Лазаренко Виктор Анатольевич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6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2041" y="167188"/>
            <a:ext cx="105098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4999223" y="206081"/>
            <a:ext cx="923544" cy="7992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>
            <a:off x="1179749" y="1005306"/>
            <a:ext cx="2167128" cy="1228021"/>
          </a:xfrm>
          <a:prstGeom prst="wedgeEllipseCallout">
            <a:avLst>
              <a:gd name="adj1" fmla="val 133518"/>
              <a:gd name="adj2" fmla="val -568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Раздел «ЗОЛОТАЯ КНИГА»</a:t>
            </a:r>
            <a:endParaRPr lang="ru-RU" b="1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6757533" y="2432215"/>
            <a:ext cx="3092697" cy="1628930"/>
          </a:xfrm>
          <a:prstGeom prst="wedgeEllipseCallout">
            <a:avLst>
              <a:gd name="adj1" fmla="val -33558"/>
              <a:gd name="adj2" fmla="val 131425"/>
            </a:avLst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/>
              <a:t>КЛИК</a:t>
            </a:r>
          </a:p>
          <a:p>
            <a:r>
              <a:rPr lang="ru-RU" b="1" dirty="0" smtClean="0"/>
              <a:t>«ПРЕДЛОЖИТЬ»</a:t>
            </a:r>
            <a:endParaRPr lang="ru-RU" b="1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-381965" y="3303283"/>
            <a:ext cx="2871216" cy="1178837"/>
          </a:xfrm>
          <a:prstGeom prst="wedgeEllipseCallout">
            <a:avLst>
              <a:gd name="adj1" fmla="val 11014"/>
              <a:gd name="adj2" fmla="val 89011"/>
            </a:avLst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ИМЯ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83171" y="1334172"/>
            <a:ext cx="401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ПРЕДЛОЖЕНИЕ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56115" y="5024658"/>
            <a:ext cx="1678330" cy="7992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96117" y="5259679"/>
            <a:ext cx="5624601" cy="32918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FF0000"/>
                </a:solidFill>
              </a:rPr>
              <a:t>Братчиков Олег Иванович</a:t>
            </a:r>
          </a:p>
        </p:txBody>
      </p:sp>
    </p:spTree>
    <p:extLst>
      <p:ext uri="{BB962C8B-B14F-4D97-AF65-F5344CB8AC3E}">
        <p14:creationId xmlns:p14="http://schemas.microsoft.com/office/powerpoint/2010/main" val="121102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650" y="266216"/>
            <a:ext cx="9385251" cy="608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58815" y="5103670"/>
            <a:ext cx="9699585" cy="12500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Форма заявки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заполняется на сайте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9869" y="1284153"/>
            <a:ext cx="8531409" cy="32918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FF0000"/>
                </a:solidFill>
              </a:rPr>
              <a:t>Братчиков Олег Иванович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8642" y="1990846"/>
            <a:ext cx="8553864" cy="426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             01.01.1945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9869" y="2417400"/>
            <a:ext cx="8553863" cy="7314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800" dirty="0" smtClean="0">
              <a:solidFill>
                <a:srgbClr val="FF0000"/>
              </a:solidFill>
            </a:endParaRPr>
          </a:p>
          <a:p>
            <a:r>
              <a:rPr lang="ru-RU" sz="800" dirty="0" smtClean="0">
                <a:solidFill>
                  <a:srgbClr val="FF0000"/>
                </a:solidFill>
              </a:rPr>
              <a:t>Награжден почетными </a:t>
            </a:r>
            <a:r>
              <a:rPr lang="ru-RU" sz="800" dirty="0">
                <a:solidFill>
                  <a:srgbClr val="FF0000"/>
                </a:solidFill>
              </a:rPr>
              <a:t>грамотами Департамента здравоохранения </a:t>
            </a:r>
            <a:r>
              <a:rPr lang="ru-RU" sz="800" dirty="0" err="1">
                <a:solidFill>
                  <a:srgbClr val="FF0000"/>
                </a:solidFill>
              </a:rPr>
              <a:t>г.Курска</a:t>
            </a:r>
            <a:r>
              <a:rPr lang="ru-RU" sz="800" dirty="0">
                <a:solidFill>
                  <a:srgbClr val="FF0000"/>
                </a:solidFill>
              </a:rPr>
              <a:t>, Комитета здраво-охранения Курской области, Курской Областной Думы и Губернатора Курской области, почетным знаком «Отличнику здравоохранения», серебряной медалью РАЕН «За вклад в развитие здравоохранения», золотой медалью и премией Фонда им. академика Н.А. Лопаткина «За вклад в развитие и поддержку отечественной урологии», в 2012 году решением Президиума РАЕН присуждено почетное звание и знак «Рыцарь науки и искусств»; почетный член Российского общества урологов</a:t>
            </a:r>
            <a:endParaRPr lang="ru-RU" sz="800" b="1" dirty="0">
              <a:solidFill>
                <a:srgbClr val="FF0000"/>
              </a:solidFill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5657763" y="2783136"/>
            <a:ext cx="3092697" cy="1027742"/>
          </a:xfrm>
          <a:prstGeom prst="wedgeEllipseCallout">
            <a:avLst>
              <a:gd name="adj1" fmla="val -81837"/>
              <a:gd name="adj2" fmla="val 140958"/>
            </a:avLst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КЛИК</a:t>
            </a:r>
          </a:p>
          <a:p>
            <a:r>
              <a:rPr lang="ru-RU" b="1" dirty="0" smtClean="0"/>
              <a:t>«ОТПРАВИТЬ»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8642" y="816931"/>
            <a:ext cx="8531409" cy="352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FF0000"/>
                </a:solidFill>
              </a:rPr>
              <a:t>                     Почетные</a:t>
            </a:r>
            <a:r>
              <a:rPr lang="ru-RU" sz="1600" dirty="0">
                <a:solidFill>
                  <a:srgbClr val="FF0000"/>
                </a:solidFill>
              </a:rPr>
              <a:t>, заслуженные работники профессиональных сфер деятельности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9870" y="3895767"/>
            <a:ext cx="4250105" cy="32918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FF0000"/>
                </a:solidFill>
              </a:rPr>
              <a:t>ФГБОУ ВО КГМУ </a:t>
            </a:r>
            <a:r>
              <a:rPr lang="ru-RU" sz="1400" dirty="0">
                <a:solidFill>
                  <a:srgbClr val="FF0000"/>
                </a:solidFill>
              </a:rPr>
              <a:t>Министерства здравоохранения РФ</a:t>
            </a:r>
          </a:p>
        </p:txBody>
      </p:sp>
      <p:sp>
        <p:nvSpPr>
          <p:cNvPr id="7" name="Овал 6"/>
          <p:cNvSpPr/>
          <p:nvPr/>
        </p:nvSpPr>
        <p:spPr>
          <a:xfrm>
            <a:off x="3780810" y="4224951"/>
            <a:ext cx="1678330" cy="7992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45621" y="3909870"/>
            <a:ext cx="4144430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8(4712)588132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5271487" y="1390487"/>
            <a:ext cx="3092697" cy="1027742"/>
          </a:xfrm>
          <a:prstGeom prst="wedgeEllipseCallout">
            <a:avLst>
              <a:gd name="adj1" fmla="val 63001"/>
              <a:gd name="adj2" fmla="val -88791"/>
            </a:avLst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КЛИК</a:t>
            </a:r>
          </a:p>
          <a:p>
            <a:r>
              <a:rPr lang="ru-RU" b="1" dirty="0" smtClean="0"/>
              <a:t>«ВЫБРАТЬ КАТЕГОРИЮ»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358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gs20\Desktop\Канарченко раб.стол\навстречу 1000-летию\2019\Navstrechu_1000letiy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3168352" cy="196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657" y="1734647"/>
            <a:ext cx="4816623" cy="48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2699792" y="476672"/>
            <a:ext cx="5915000" cy="1042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smtClean="0"/>
              <a:t>Проект</a:t>
            </a:r>
            <a:br>
              <a:rPr lang="ru-RU" sz="3200" b="1" smtClean="0"/>
            </a:br>
            <a:r>
              <a:rPr lang="ru-RU" sz="3200" b="1" smtClean="0"/>
              <a:t>Золотая книга имен</a:t>
            </a:r>
            <a:br>
              <a:rPr lang="ru-RU" sz="3200" b="1" smtClean="0"/>
            </a:br>
            <a:r>
              <a:rPr lang="ru-RU" sz="2800" b="1" smtClean="0">
                <a:solidFill>
                  <a:srgbClr val="FF0000"/>
                </a:solidFill>
              </a:rPr>
              <a:t>1991-го года по 2032-й год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806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58806" y="2636912"/>
            <a:ext cx="7632847" cy="3672408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endParaRPr lang="ru-RU" sz="30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34452" y="502231"/>
            <a:ext cx="5114012" cy="1956121"/>
          </a:xfrm>
        </p:spPr>
        <p:txBody>
          <a:bodyPr>
            <a:normAutofit fontScale="90000"/>
          </a:bodyPr>
          <a:lstStyle/>
          <a:p>
            <a:pPr marL="0" lvl="1" algn="ctr"/>
            <a:r>
              <a:rPr lang="ru-RU" sz="3600" b="1" dirty="0">
                <a:solidFill>
                  <a:schemeClr val="bg1"/>
                </a:solidFill>
              </a:rPr>
              <a:t>Летопись города Курска 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с </a:t>
            </a:r>
            <a:r>
              <a:rPr lang="ru-RU" sz="3600" b="1" dirty="0" smtClean="0">
                <a:solidFill>
                  <a:schemeClr val="bg1"/>
                </a:solidFill>
              </a:rPr>
              <a:t>1991 </a:t>
            </a:r>
            <a:r>
              <a:rPr lang="ru-RU" sz="3600" b="1" dirty="0">
                <a:solidFill>
                  <a:schemeClr val="bg1"/>
                </a:solidFill>
              </a:rPr>
              <a:t>по </a:t>
            </a:r>
            <a:r>
              <a:rPr lang="ru-RU" sz="3600" b="1" dirty="0" smtClean="0">
                <a:solidFill>
                  <a:schemeClr val="bg1"/>
                </a:solidFill>
              </a:rPr>
              <a:t>2032 гг.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http://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1000kursk.ru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8496944" cy="405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kgs20\Desktop\Канарченко раб.стол\навстречу 1000-летию\2019\Navstrechu_1000letiy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96"/>
            <a:ext cx="4104456" cy="254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2396" y="2313745"/>
            <a:ext cx="32466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>
                <a:solidFill>
                  <a:schemeClr val="bg2">
                    <a:lumMod val="50000"/>
                  </a:schemeClr>
                </a:solidFill>
              </a:rPr>
              <a:t>#Навстречу</a:t>
            </a:r>
            <a:r>
              <a:rPr lang="ru-RU" b="1" cap="all" dirty="0">
                <a:solidFill>
                  <a:schemeClr val="bg2">
                    <a:lumMod val="50000"/>
                  </a:schemeClr>
                </a:solidFill>
              </a:rPr>
              <a:t>1000</a:t>
            </a:r>
            <a:r>
              <a:rPr lang="ru-RU" sz="1600" b="1" cap="all" dirty="0">
                <a:solidFill>
                  <a:schemeClr val="bg2">
                    <a:lumMod val="50000"/>
                  </a:schemeClr>
                </a:solidFill>
              </a:rPr>
              <a:t>летиюКУРСКа</a:t>
            </a:r>
            <a:endParaRPr lang="en-US" sz="16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endParaRPr lang="ru-RU" sz="36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8576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7328" y="2273176"/>
            <a:ext cx="4139952" cy="1042376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Цель проекта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/>
              <a:t>сохранение созидательного опыта развития города </a:t>
            </a:r>
            <a:r>
              <a:rPr lang="ru-RU" dirty="0" smtClean="0"/>
              <a:t>Курска</a:t>
            </a:r>
            <a:r>
              <a:rPr lang="ru-RU" dirty="0"/>
              <a:t/>
            </a:r>
            <a:br>
              <a:rPr lang="ru-RU" dirty="0"/>
            </a:b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 descr="C:\Users\kgs20\Desktop\Канарченко раб.стол\навстречу 1000-летию\2019\Navstrechu_1000letiy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3168352" cy="196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68333" y="1794934"/>
            <a:ext cx="3412067" cy="4699000"/>
          </a:xfrm>
        </p:spPr>
        <p:txBody>
          <a:bodyPr>
            <a:normAutofit/>
          </a:bodyPr>
          <a:lstStyle/>
          <a:p>
            <a:pPr marL="627063" lvl="2" indent="0">
              <a:buNone/>
            </a:pPr>
            <a:r>
              <a:rPr lang="ru-RU" sz="1800" b="1" dirty="0" smtClean="0"/>
              <a:t>Задачи проекта</a:t>
            </a:r>
          </a:p>
          <a:p>
            <a:pPr marL="627063" lvl="2" indent="0">
              <a:buNone/>
            </a:pPr>
            <a:endParaRPr lang="ru-RU" sz="1800" b="1" dirty="0"/>
          </a:p>
          <a:p>
            <a:pPr marL="0" indent="0" algn="just">
              <a:buNone/>
            </a:pPr>
            <a:r>
              <a:rPr lang="ru-RU" sz="1600" dirty="0" smtClean="0"/>
              <a:t>создать </a:t>
            </a:r>
            <a:r>
              <a:rPr lang="ru-RU" sz="1600" dirty="0"/>
              <a:t>информационный ресурс </a:t>
            </a:r>
            <a:r>
              <a:rPr lang="ru-RU" sz="1600" dirty="0" smtClean="0"/>
              <a:t>«Летопись </a:t>
            </a:r>
            <a:r>
              <a:rPr lang="ru-RU" sz="1600" dirty="0"/>
              <a:t>города Курска с 1991-го по 2032-й годы»» в интернет </a:t>
            </a:r>
            <a:r>
              <a:rPr lang="ru-RU" sz="1600" dirty="0" smtClean="0"/>
              <a:t>– пространстве</a:t>
            </a:r>
          </a:p>
          <a:p>
            <a:pPr marL="0" indent="0" algn="just">
              <a:buNone/>
            </a:pP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 smtClean="0"/>
              <a:t>привлечь </a:t>
            </a:r>
            <a:r>
              <a:rPr lang="ru-RU" sz="1600" dirty="0"/>
              <a:t>гражданское общество к наполнению Летописи города Курска с 1991-го по 2032-й годы важнейшими событиями современной истории </a:t>
            </a:r>
            <a:r>
              <a:rPr lang="ru-RU" sz="1600" dirty="0" smtClean="0"/>
              <a:t>города</a:t>
            </a:r>
          </a:p>
          <a:p>
            <a:pPr marL="0" indent="0" algn="just">
              <a:buNone/>
            </a:pP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 smtClean="0"/>
              <a:t>сделать </a:t>
            </a:r>
            <a:r>
              <a:rPr lang="ru-RU" sz="1600" dirty="0"/>
              <a:t>доступными для всех курян информацию о значимых событиях в современной истории Курска в различных сферах </a:t>
            </a:r>
            <a:r>
              <a:rPr lang="ru-RU" sz="1600" dirty="0" smtClean="0"/>
              <a:t>деятельности</a:t>
            </a:r>
            <a:endParaRPr lang="ru-RU" sz="1600" dirty="0"/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3" y="2851458"/>
            <a:ext cx="1827573" cy="14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93" y="3962400"/>
            <a:ext cx="1766723" cy="119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90837"/>
            <a:ext cx="1774636" cy="134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9" y="5226477"/>
            <a:ext cx="4323292" cy="14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3865944" y="502232"/>
            <a:ext cx="4882520" cy="135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1" algn="ctr"/>
            <a:r>
              <a:rPr lang="ru-RU" sz="3600" b="1" kern="0" dirty="0" smtClean="0">
                <a:solidFill>
                  <a:schemeClr val="bg1"/>
                </a:solidFill>
              </a:rPr>
              <a:t>Летопись города Курска </a:t>
            </a:r>
            <a:br>
              <a:rPr lang="ru-RU" sz="3600" b="1" kern="0" dirty="0" smtClean="0">
                <a:solidFill>
                  <a:schemeClr val="bg1"/>
                </a:solidFill>
              </a:rPr>
            </a:br>
            <a:r>
              <a:rPr lang="ru-RU" sz="3600" b="1" kern="0" dirty="0" smtClean="0">
                <a:solidFill>
                  <a:schemeClr val="bg1"/>
                </a:solidFill>
              </a:rPr>
              <a:t>с 1991 по 2032 гг.</a:t>
            </a:r>
            <a:r>
              <a:rPr lang="ru-RU" sz="3600" b="1" kern="0" dirty="0" smtClean="0"/>
              <a:t/>
            </a:r>
            <a:br>
              <a:rPr lang="ru-RU" sz="3600" b="1" kern="0" dirty="0" smtClean="0"/>
            </a:br>
            <a:r>
              <a:rPr lang="en-US" sz="3600" b="1" kern="0" dirty="0" smtClean="0">
                <a:solidFill>
                  <a:schemeClr val="accent2">
                    <a:lumMod val="75000"/>
                  </a:schemeClr>
                </a:solidFill>
              </a:rPr>
              <a:t>http://1000kursk.ru</a:t>
            </a:r>
            <a:endParaRPr lang="ru-RU" sz="3600" b="1" kern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5861" y="2517420"/>
            <a:ext cx="2487406" cy="2190047"/>
          </a:xfrm>
        </p:spPr>
        <p:txBody>
          <a:bodyPr>
            <a:normAutofit fontScale="90000"/>
          </a:bodyPr>
          <a:lstStyle/>
          <a:p>
            <a:pPr lvl="1" algn="just" rtl="0">
              <a:spcBef>
                <a:spcPct val="0"/>
              </a:spcBef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/>
              <a:t>Летопись </a:t>
            </a:r>
            <a:r>
              <a:rPr lang="ru-RU" sz="1600" dirty="0"/>
              <a:t>города Курска </a:t>
            </a:r>
            <a:r>
              <a:rPr lang="ru-RU" sz="1600" dirty="0" smtClean="0"/>
              <a:t>- </a:t>
            </a:r>
            <a:r>
              <a:rPr lang="ru-RU" sz="1600" dirty="0"/>
              <a:t>это электронная база данных, размещенная в интернет - ресурсе, включающая события и исторические факты в городе Курске в период с 1991-го по 2032-й годы.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bg2">
                    <a:lumMod val="50000"/>
                  </a:schemeClr>
                </a:solidFill>
              </a:rPr>
            </a:br>
            <a:endParaRPr lang="ru-RU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 descr="C:\Users\kgs20\Desktop\Канарченко раб.стол\навстречу 1000-летию\2019\Navstrechu_1000letiy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3168352" cy="196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604932" y="2675467"/>
            <a:ext cx="2675467" cy="308186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Летопись города Курска - </a:t>
            </a:r>
            <a:r>
              <a:rPr lang="ru-RU" sz="2600" b="1" dirty="0" smtClean="0"/>
              <a:t>открытый </a:t>
            </a:r>
            <a:r>
              <a:rPr lang="ru-RU" sz="2600" b="1" dirty="0"/>
              <a:t>проект для коллективного составления летописи важнейших событий современной истории Курска.  Отобранные составителями электронной летописи факты призваны отразить достижения в экономической, научной, культурной и спортивной жизни современного Курска.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30" y="4484688"/>
            <a:ext cx="17430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117" y="5452005"/>
            <a:ext cx="17049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78" y="1767949"/>
            <a:ext cx="1017418" cy="81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311" y="4572001"/>
            <a:ext cx="1905916" cy="193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826" y="5493545"/>
            <a:ext cx="161817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524" y="1990725"/>
            <a:ext cx="1478074" cy="144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561" y="3285066"/>
            <a:ext cx="1727693" cy="108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3033666" y="313373"/>
            <a:ext cx="3863463" cy="1152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1" algn="ctr"/>
            <a:r>
              <a:rPr lang="ru-RU" sz="3600" b="1" kern="0" dirty="0" smtClean="0">
                <a:solidFill>
                  <a:schemeClr val="bg1"/>
                </a:solidFill>
              </a:rPr>
              <a:t>Летопись города Курска </a:t>
            </a:r>
            <a:br>
              <a:rPr lang="ru-RU" sz="3600" b="1" kern="0" dirty="0" smtClean="0">
                <a:solidFill>
                  <a:schemeClr val="bg1"/>
                </a:solidFill>
              </a:rPr>
            </a:br>
            <a:r>
              <a:rPr lang="ru-RU" sz="3600" b="1" kern="0" dirty="0" smtClean="0">
                <a:solidFill>
                  <a:schemeClr val="bg1"/>
                </a:solidFill>
              </a:rPr>
              <a:t>с 1991 по 2032 гг.</a:t>
            </a:r>
            <a:r>
              <a:rPr lang="ru-RU" sz="3600" b="1" kern="0" dirty="0" smtClean="0"/>
              <a:t/>
            </a:r>
            <a:br>
              <a:rPr lang="ru-RU" sz="3600" b="1" kern="0" dirty="0" smtClean="0"/>
            </a:br>
            <a:r>
              <a:rPr lang="en-US" sz="3600" b="1" kern="0" dirty="0" smtClean="0">
                <a:solidFill>
                  <a:schemeClr val="accent2">
                    <a:lumMod val="75000"/>
                  </a:schemeClr>
                </a:solidFill>
              </a:rPr>
              <a:t>http://1000kursk.ru</a:t>
            </a:r>
            <a:endParaRPr lang="ru-RU" sz="3600" b="1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AutoShape 2" descr="https://46.rosguard.gov.ru/uploads/2020/03/74015386075_pryamou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46.rosguard.gov.ru/uploads/2020/03/74015386075_pryamou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46.rosguard.gov.ru/uploads/2020/03/74015386075_pryamou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KGS7.CITYADM\Desktop\Летопись\письма\Образовательные учреждения\заявки\КГМУ\Старовойт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129" y="889847"/>
            <a:ext cx="1510122" cy="147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91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ru-RU" sz="3200" b="1" cap="all" dirty="0"/>
              <a:t>#</a:t>
            </a:r>
            <a:r>
              <a:rPr lang="ru-RU" sz="3200" b="1" cap="all" dirty="0" smtClean="0"/>
              <a:t>Навстречу</a:t>
            </a:r>
            <a:r>
              <a:rPr lang="ru-RU" sz="3900" b="1" cap="all" dirty="0" smtClean="0"/>
              <a:t>1000</a:t>
            </a:r>
            <a:r>
              <a:rPr lang="ru-RU" sz="3200" b="1" cap="all" dirty="0" smtClean="0"/>
              <a:t>летиюКУРСКа</a:t>
            </a: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http://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1000kursk.ru</a:t>
            </a:r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Users\kgs20\Desktop\Канарченко раб.стол\навстречу 1000-летию\2019\Navstrechu_1000letiy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014" y="188640"/>
            <a:ext cx="8962858" cy="495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375" y="1499618"/>
            <a:ext cx="2331602" cy="233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51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KGS7.CITYADM\Desktop\Летопись\Сайт_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3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1493" y="1215342"/>
            <a:ext cx="4861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http</a:t>
            </a:r>
            <a:r>
              <a:rPr lang="en-US" sz="3600" b="1" dirty="0">
                <a:solidFill>
                  <a:srgbClr val="FF0000"/>
                </a:solidFill>
              </a:rPr>
              <a:t>://</a:t>
            </a:r>
            <a:r>
              <a:rPr lang="en-US" sz="3600" b="1" dirty="0" smtClean="0">
                <a:solidFill>
                  <a:srgbClr val="FF0000"/>
                </a:solidFill>
              </a:rPr>
              <a:t>1000kursk.ru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1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83" y="146303"/>
            <a:ext cx="9446683" cy="615465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14" name="Овальная выноска 13"/>
          <p:cNvSpPr/>
          <p:nvPr/>
        </p:nvSpPr>
        <p:spPr>
          <a:xfrm>
            <a:off x="5868364" y="1330562"/>
            <a:ext cx="2963119" cy="1704904"/>
          </a:xfrm>
          <a:prstGeom prst="wedgeEllipseCallout">
            <a:avLst/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Положение</a:t>
            </a:r>
            <a:endParaRPr lang="ru-RU" sz="2800" b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4183476" y="3310359"/>
            <a:ext cx="2491644" cy="209085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Прямоугольник 2057"/>
          <p:cNvSpPr/>
          <p:nvPr/>
        </p:nvSpPr>
        <p:spPr>
          <a:xfrm>
            <a:off x="1161288" y="3694176"/>
            <a:ext cx="740664" cy="205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801073" y="5401210"/>
            <a:ext cx="1619585" cy="7992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4" name="TextBox 2063"/>
          <p:cNvSpPr txBox="1"/>
          <p:nvPr/>
        </p:nvSpPr>
        <p:spPr>
          <a:xfrm>
            <a:off x="81023" y="1330562"/>
            <a:ext cx="4102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ЗНАКОМСТВО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51576" y="146303"/>
            <a:ext cx="923544" cy="7992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6222057" y="945528"/>
            <a:ext cx="163261" cy="58295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5544274" y="3223632"/>
            <a:ext cx="1130846" cy="10331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39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517" y="166254"/>
            <a:ext cx="9640251" cy="593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39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8" name="Прямоугольник 2057"/>
          <p:cNvSpPr/>
          <p:nvPr/>
        </p:nvSpPr>
        <p:spPr>
          <a:xfrm>
            <a:off x="1161288" y="3694176"/>
            <a:ext cx="740664" cy="205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6188" y="146303"/>
            <a:ext cx="13975305" cy="661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вальная выноска 19"/>
          <p:cNvSpPr/>
          <p:nvPr/>
        </p:nvSpPr>
        <p:spPr>
          <a:xfrm>
            <a:off x="5185458" y="2152891"/>
            <a:ext cx="4109013" cy="1423484"/>
          </a:xfrm>
          <a:prstGeom prst="wedgeEllipseCallout">
            <a:avLst>
              <a:gd name="adj1" fmla="val -26467"/>
              <a:gd name="adj2" fmla="val 129989"/>
            </a:avLst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КЛИК</a:t>
            </a:r>
          </a:p>
          <a:p>
            <a:pPr algn="ctr"/>
            <a:r>
              <a:rPr lang="ru-RU" sz="3200" b="1" dirty="0" smtClean="0"/>
              <a:t>«выбор года»</a:t>
            </a:r>
          </a:p>
        </p:txBody>
      </p:sp>
      <p:cxnSp>
        <p:nvCxnSpPr>
          <p:cNvPr id="26" name="Прямая со стрелкой 25"/>
          <p:cNvCxnSpPr>
            <a:stCxn id="34" idx="8"/>
          </p:cNvCxnSpPr>
          <p:nvPr/>
        </p:nvCxnSpPr>
        <p:spPr>
          <a:xfrm>
            <a:off x="829047" y="3384149"/>
            <a:ext cx="2409797" cy="84762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ьная выноска 33"/>
          <p:cNvSpPr/>
          <p:nvPr/>
        </p:nvSpPr>
        <p:spPr>
          <a:xfrm>
            <a:off x="-92598" y="1782501"/>
            <a:ext cx="3159889" cy="1423687"/>
          </a:xfrm>
          <a:prstGeom prst="wedgeEllipseCallout">
            <a:avLst/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СОБЫТИЯ ГОДА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185458" y="4330891"/>
            <a:ext cx="879271" cy="5692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2001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39" name="Прямая со стрелкой 38"/>
          <p:cNvCxnSpPr>
            <a:stCxn id="34" idx="8"/>
          </p:cNvCxnSpPr>
          <p:nvPr/>
        </p:nvCxnSpPr>
        <p:spPr>
          <a:xfrm>
            <a:off x="829047" y="3384149"/>
            <a:ext cx="658299" cy="312082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46107" y="335139"/>
            <a:ext cx="8677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 шаг  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        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ПОИСК </a:t>
            </a:r>
            <a:r>
              <a:rPr lang="ru-RU" sz="2400" b="1" dirty="0">
                <a:solidFill>
                  <a:srgbClr val="FF0000"/>
                </a:solidFill>
              </a:rPr>
              <a:t>СОБЫТИЯ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                                                                     </a:t>
            </a:r>
            <a:r>
              <a:rPr lang="ru-RU" sz="2400" b="1" dirty="0" smtClean="0"/>
              <a:t>ПО ГОДУ</a:t>
            </a:r>
            <a:endParaRPr lang="ru-RU" sz="2400" b="1" dirty="0"/>
          </a:p>
        </p:txBody>
      </p:sp>
      <p:cxnSp>
        <p:nvCxnSpPr>
          <p:cNvPr id="19" name="Прямая со стрелкой 18"/>
          <p:cNvCxnSpPr>
            <a:stCxn id="34" idx="8"/>
          </p:cNvCxnSpPr>
          <p:nvPr/>
        </p:nvCxnSpPr>
        <p:spPr>
          <a:xfrm>
            <a:off x="829047" y="3384149"/>
            <a:ext cx="1388313" cy="210225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5046562" y="4266891"/>
            <a:ext cx="1327616" cy="7992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69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84" y="146303"/>
            <a:ext cx="9446683" cy="615465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5" name="Овал 4"/>
          <p:cNvSpPr/>
          <p:nvPr/>
        </p:nvSpPr>
        <p:spPr>
          <a:xfrm>
            <a:off x="5751576" y="146303"/>
            <a:ext cx="923544" cy="7992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1709928" y="895633"/>
            <a:ext cx="2167128" cy="1228021"/>
          </a:xfrm>
          <a:prstGeom prst="wedgeEllipseCallout">
            <a:avLst>
              <a:gd name="adj1" fmla="val 138325"/>
              <a:gd name="adj2" fmla="val -5870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Раздел «ЛЕТОПИСЬ КУРСКА»</a:t>
            </a:r>
            <a:endParaRPr lang="ru-RU" b="1" dirty="0"/>
          </a:p>
        </p:txBody>
      </p:sp>
      <p:sp>
        <p:nvSpPr>
          <p:cNvPr id="14" name="Овальная выноска 13"/>
          <p:cNvSpPr/>
          <p:nvPr/>
        </p:nvSpPr>
        <p:spPr>
          <a:xfrm>
            <a:off x="7196328" y="2542032"/>
            <a:ext cx="1792224" cy="987923"/>
          </a:xfrm>
          <a:prstGeom prst="wedgeEllipseCallout">
            <a:avLst>
              <a:gd name="adj1" fmla="val -67978"/>
              <a:gd name="adj2" fmla="val 121081"/>
            </a:avLst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КЛИК</a:t>
            </a:r>
          </a:p>
          <a:p>
            <a:pPr algn="ctr"/>
            <a:r>
              <a:rPr lang="ru-RU" b="1" dirty="0" smtClean="0"/>
              <a:t>«НАЙТИ»</a:t>
            </a:r>
            <a:endParaRPr lang="ru-RU" b="1" dirty="0"/>
          </a:p>
        </p:txBody>
      </p:sp>
      <p:sp>
        <p:nvSpPr>
          <p:cNvPr id="21" name="Овальная выноска 20"/>
          <p:cNvSpPr/>
          <p:nvPr/>
        </p:nvSpPr>
        <p:spPr>
          <a:xfrm>
            <a:off x="4041648" y="4659053"/>
            <a:ext cx="2871216" cy="1178837"/>
          </a:xfrm>
          <a:prstGeom prst="wedgeEllipseCallout">
            <a:avLst>
              <a:gd name="adj1" fmla="val -69611"/>
              <a:gd name="adj2" fmla="val -61216"/>
            </a:avLst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/>
              <a:t>КЛЮЧЕВОЕ СЛОВО</a:t>
            </a:r>
          </a:p>
        </p:txBody>
      </p:sp>
      <p:sp>
        <p:nvSpPr>
          <p:cNvPr id="2058" name="Прямоугольник 2057"/>
          <p:cNvSpPr/>
          <p:nvPr/>
        </p:nvSpPr>
        <p:spPr>
          <a:xfrm>
            <a:off x="1161288" y="3694176"/>
            <a:ext cx="740664" cy="205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9" name="Овал 2058"/>
          <p:cNvSpPr/>
          <p:nvPr/>
        </p:nvSpPr>
        <p:spPr>
          <a:xfrm>
            <a:off x="941832" y="3694176"/>
            <a:ext cx="2935224" cy="11327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225296" y="4032504"/>
            <a:ext cx="5093208" cy="3291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ФЕСТИВАЛЬ АЭРОСТАТОВ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022" y="1330562"/>
            <a:ext cx="8426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2 шаг 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   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ПОИСК </a:t>
            </a:r>
            <a:r>
              <a:rPr lang="ru-RU" sz="2800" b="1" dirty="0">
                <a:solidFill>
                  <a:srgbClr val="FF0000"/>
                </a:solidFill>
              </a:rPr>
              <a:t>СОБЫТИЯ 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                      </a:t>
            </a:r>
            <a:r>
              <a:rPr lang="ru-RU" sz="2800" b="1" dirty="0" smtClean="0"/>
              <a:t>ПО</a:t>
            </a:r>
            <a:r>
              <a:rPr lang="ru-RU" sz="2000" b="1" dirty="0" smtClean="0">
                <a:solidFill>
                  <a:srgbClr val="FF0000"/>
                </a:solidFill>
              </a:rPr>
              <a:t>  </a:t>
            </a:r>
            <a:r>
              <a:rPr lang="ru-RU" sz="2400" b="1" dirty="0" smtClean="0"/>
              <a:t>КЛЮЧЕВОМУ СЛОВУ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081" y="0"/>
            <a:ext cx="9432081" cy="827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ьная выноска 9"/>
          <p:cNvSpPr/>
          <p:nvPr/>
        </p:nvSpPr>
        <p:spPr>
          <a:xfrm>
            <a:off x="5902584" y="1001866"/>
            <a:ext cx="3090946" cy="1178837"/>
          </a:xfrm>
          <a:prstGeom prst="wedgeEllipseCallout">
            <a:avLst/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Краткая информация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131" y="3855749"/>
            <a:ext cx="22018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Овальная выноска 20"/>
          <p:cNvSpPr/>
          <p:nvPr/>
        </p:nvSpPr>
        <p:spPr>
          <a:xfrm>
            <a:off x="-288082" y="2282557"/>
            <a:ext cx="2394674" cy="1178837"/>
          </a:xfrm>
          <a:prstGeom prst="wedgeEllipseCallout">
            <a:avLst>
              <a:gd name="adj1" fmla="val 15901"/>
              <a:gd name="adj2" fmla="val -137802"/>
            </a:avLst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/>
              <a:t>КЛЮЧЕВОЕ СЛОВО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634994" y="2325382"/>
            <a:ext cx="3226865" cy="54659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1242796" y="695542"/>
            <a:ext cx="2935224" cy="941832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46638" y="1001866"/>
            <a:ext cx="4455945" cy="32918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ФЕСТИВАЛЬ АЭРОСТАТОВ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3819646" y="2325382"/>
            <a:ext cx="3042212" cy="252441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6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281" y="-282577"/>
            <a:ext cx="9432081" cy="827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970" y="3576943"/>
            <a:ext cx="22018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вал 16"/>
          <p:cNvSpPr/>
          <p:nvPr/>
        </p:nvSpPr>
        <p:spPr>
          <a:xfrm>
            <a:off x="2756208" y="3318617"/>
            <a:ext cx="923544" cy="7992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ьная выноска 20"/>
          <p:cNvSpPr/>
          <p:nvPr/>
        </p:nvSpPr>
        <p:spPr>
          <a:xfrm>
            <a:off x="-1064872" y="1967650"/>
            <a:ext cx="4237051" cy="1435673"/>
          </a:xfrm>
          <a:prstGeom prst="wedgeEllipseCallout">
            <a:avLst>
              <a:gd name="adj1" fmla="val 47587"/>
              <a:gd name="adj2" fmla="val 72318"/>
            </a:avLst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КЛИК </a:t>
            </a:r>
          </a:p>
          <a:p>
            <a:pPr algn="r"/>
            <a:r>
              <a:rPr lang="ru-RU" b="1" dirty="0" smtClean="0"/>
              <a:t>«</a:t>
            </a:r>
            <a:r>
              <a:rPr lang="ru-RU" sz="1400" b="1" dirty="0" smtClean="0"/>
              <a:t>ИСТОЧНИК</a:t>
            </a:r>
            <a:r>
              <a:rPr lang="ru-RU" b="1" dirty="0" smtClean="0"/>
              <a:t> информации»</a:t>
            </a:r>
          </a:p>
        </p:txBody>
      </p:sp>
      <p:sp>
        <p:nvSpPr>
          <p:cNvPr id="12" name="Овальная выноска 11"/>
          <p:cNvSpPr/>
          <p:nvPr/>
        </p:nvSpPr>
        <p:spPr>
          <a:xfrm>
            <a:off x="5862966" y="4497191"/>
            <a:ext cx="3106151" cy="1174404"/>
          </a:xfrm>
          <a:prstGeom prst="wedgeEllipseCallout">
            <a:avLst>
              <a:gd name="adj1" fmla="val -128897"/>
              <a:gd name="adj2" fmla="val -118846"/>
            </a:avLst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ПОДРОБНЕЕ </a:t>
            </a:r>
          </a:p>
          <a:p>
            <a:pPr algn="ctr"/>
            <a:r>
              <a:rPr lang="ru-RU" sz="2800" b="1" dirty="0" smtClean="0"/>
              <a:t>о  событии </a:t>
            </a:r>
            <a:endParaRPr lang="ru-RU" sz="2800" b="1" dirty="0"/>
          </a:p>
        </p:txBody>
      </p:sp>
      <p:sp>
        <p:nvSpPr>
          <p:cNvPr id="20" name="Овал 19"/>
          <p:cNvSpPr/>
          <p:nvPr/>
        </p:nvSpPr>
        <p:spPr>
          <a:xfrm>
            <a:off x="1704568" y="740947"/>
            <a:ext cx="2935224" cy="941832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07021" y="1047271"/>
            <a:ext cx="4455945" cy="32918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             ФЕСТИВАЛЬ АЭРОСТАТОВ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2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251" y="206081"/>
            <a:ext cx="10442857" cy="628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6365035" y="206081"/>
            <a:ext cx="923544" cy="7992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ьная выноска 6"/>
          <p:cNvSpPr/>
          <p:nvPr/>
        </p:nvSpPr>
        <p:spPr>
          <a:xfrm>
            <a:off x="-243068" y="1204194"/>
            <a:ext cx="3463839" cy="1228021"/>
          </a:xfrm>
          <a:prstGeom prst="wedgeEllipseCallout">
            <a:avLst>
              <a:gd name="adj1" fmla="val 143743"/>
              <a:gd name="adj2" fmla="val -8321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Раздел </a:t>
            </a:r>
          </a:p>
          <a:p>
            <a:pPr algn="ctr"/>
            <a:r>
              <a:rPr lang="ru-RU" b="1" dirty="0" smtClean="0"/>
              <a:t>«ЛЕТОПИСЬ КУРСКА»</a:t>
            </a:r>
            <a:endParaRPr lang="ru-RU" b="1" dirty="0"/>
          </a:p>
        </p:txBody>
      </p:sp>
      <p:sp>
        <p:nvSpPr>
          <p:cNvPr id="13" name="Овальная выноска 12"/>
          <p:cNvSpPr/>
          <p:nvPr/>
        </p:nvSpPr>
        <p:spPr>
          <a:xfrm>
            <a:off x="6757533" y="2432215"/>
            <a:ext cx="3092697" cy="1628930"/>
          </a:xfrm>
          <a:prstGeom prst="wedgeEllipseCallout">
            <a:avLst>
              <a:gd name="adj1" fmla="val -23827"/>
              <a:gd name="adj2" fmla="val 114372"/>
            </a:avLst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/>
              <a:t>КЛИК</a:t>
            </a:r>
          </a:p>
          <a:p>
            <a:r>
              <a:rPr lang="ru-RU" b="1" dirty="0" smtClean="0"/>
              <a:t>«ПРЕДЛОЖИТЬ»</a:t>
            </a:r>
            <a:endParaRPr lang="ru-RU" b="1" dirty="0"/>
          </a:p>
        </p:txBody>
      </p:sp>
      <p:sp>
        <p:nvSpPr>
          <p:cNvPr id="26" name="Овальная выноска 25"/>
          <p:cNvSpPr/>
          <p:nvPr/>
        </p:nvSpPr>
        <p:spPr>
          <a:xfrm>
            <a:off x="-381965" y="3303283"/>
            <a:ext cx="2871216" cy="1178837"/>
          </a:xfrm>
          <a:prstGeom prst="wedgeEllipseCallout">
            <a:avLst>
              <a:gd name="adj1" fmla="val 27543"/>
              <a:gd name="adj2" fmla="val 114539"/>
            </a:avLst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СОБЫТИЕ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83171" y="1334172"/>
            <a:ext cx="401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ПРЕДЛОЖЕНИЕ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595280" y="4625046"/>
            <a:ext cx="2189642" cy="10928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701478" y="4915071"/>
            <a:ext cx="5301380" cy="50919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ОТКРЫТ КУРСКИЙ ИНСТИТУТ ГОСУДАРСТВЕННОЙ И МУНИЦИПАЛЬНОЙ СЛУЖБЫ</a:t>
            </a:r>
            <a:endParaRPr lang="ru-RU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3499" y="-156277"/>
            <a:ext cx="11035707" cy="663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6257739" y="-156277"/>
            <a:ext cx="923544" cy="7992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ьная выноска 6"/>
          <p:cNvSpPr/>
          <p:nvPr/>
        </p:nvSpPr>
        <p:spPr>
          <a:xfrm>
            <a:off x="590309" y="906635"/>
            <a:ext cx="3067291" cy="1228021"/>
          </a:xfrm>
          <a:prstGeom prst="wedgeEllipseCallout">
            <a:avLst>
              <a:gd name="adj1" fmla="val 145802"/>
              <a:gd name="adj2" fmla="val -803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Раздел </a:t>
            </a:r>
            <a:r>
              <a:rPr lang="ru-RU" b="1" dirty="0" smtClean="0"/>
              <a:t>«ЛЕТОПИСЬ КУРСКА»</a:t>
            </a:r>
            <a:endParaRPr lang="ru-RU" b="1" dirty="0"/>
          </a:p>
        </p:txBody>
      </p:sp>
      <p:sp>
        <p:nvSpPr>
          <p:cNvPr id="13" name="Овальная выноска 12"/>
          <p:cNvSpPr/>
          <p:nvPr/>
        </p:nvSpPr>
        <p:spPr>
          <a:xfrm>
            <a:off x="6719511" y="2432215"/>
            <a:ext cx="3092697" cy="1628930"/>
          </a:xfrm>
          <a:prstGeom prst="wedgeEllipseCallout">
            <a:avLst>
              <a:gd name="adj1" fmla="val -22704"/>
              <a:gd name="adj2" fmla="val 117214"/>
            </a:avLst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/>
              <a:t>КЛИК</a:t>
            </a:r>
          </a:p>
          <a:p>
            <a:r>
              <a:rPr lang="ru-RU" sz="2000" b="1" dirty="0" smtClean="0"/>
              <a:t>«ПРЕДЛОЖИТЬ»</a:t>
            </a:r>
            <a:endParaRPr lang="ru-RU" sz="2000" b="1" dirty="0"/>
          </a:p>
        </p:txBody>
      </p:sp>
      <p:sp>
        <p:nvSpPr>
          <p:cNvPr id="26" name="Овальная выноска 25"/>
          <p:cNvSpPr/>
          <p:nvPr/>
        </p:nvSpPr>
        <p:spPr>
          <a:xfrm>
            <a:off x="-541115" y="3207002"/>
            <a:ext cx="2871216" cy="1178837"/>
          </a:xfrm>
          <a:prstGeom prst="wedgeEllipseCallout">
            <a:avLst>
              <a:gd name="adj1" fmla="val 32380"/>
              <a:gd name="adj2" fmla="val 101775"/>
            </a:avLst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СОБЫТИЕ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83171" y="1334172"/>
            <a:ext cx="401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ПРЕДЛОЖЕНИЕ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56538" y="4490977"/>
            <a:ext cx="3113938" cy="13195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493134" y="4734045"/>
            <a:ext cx="5509724" cy="60188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FF0000"/>
                </a:solidFill>
              </a:rPr>
              <a:t>Открыт Курский институт государственной и муниципальной службы</a:t>
            </a:r>
          </a:p>
        </p:txBody>
      </p:sp>
    </p:spTree>
    <p:extLst>
      <p:ext uri="{BB962C8B-B14F-4D97-AF65-F5344CB8AC3E}">
        <p14:creationId xmlns:p14="http://schemas.microsoft.com/office/powerpoint/2010/main" val="387499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491" y="300942"/>
            <a:ext cx="10356545" cy="652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6769" y="539841"/>
            <a:ext cx="9039827" cy="36298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 smtClean="0">
                <a:solidFill>
                  <a:schemeClr val="tx1"/>
                </a:solidFill>
              </a:rPr>
              <a:t>Событие  </a:t>
            </a:r>
            <a:r>
              <a:rPr lang="ru-RU" sz="1050" b="1" dirty="0" smtClean="0">
                <a:solidFill>
                  <a:srgbClr val="FF0000"/>
                </a:solidFill>
              </a:rPr>
              <a:t>                                  Открыт </a:t>
            </a:r>
            <a:r>
              <a:rPr lang="ru-RU" sz="1050" b="1" dirty="0">
                <a:solidFill>
                  <a:srgbClr val="FF0000"/>
                </a:solidFill>
              </a:rPr>
              <a:t>Курский институт государственной и муниципальной службы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6769" y="902825"/>
            <a:ext cx="9039828" cy="42826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 smtClean="0">
                <a:solidFill>
                  <a:schemeClr val="tx1"/>
                </a:solidFill>
              </a:rPr>
              <a:t>Описание события                </a:t>
            </a:r>
            <a:r>
              <a:rPr lang="ru-RU" sz="1050" b="1" dirty="0" smtClean="0">
                <a:solidFill>
                  <a:srgbClr val="FF0000"/>
                </a:solidFill>
              </a:rPr>
              <a:t>29 </a:t>
            </a:r>
            <a:r>
              <a:rPr lang="ru-RU" sz="1050" b="1" dirty="0">
                <a:solidFill>
                  <a:srgbClr val="FF0000"/>
                </a:solidFill>
              </a:rPr>
              <a:t>июля 2000 </a:t>
            </a:r>
            <a:r>
              <a:rPr lang="ru-RU" sz="1050" b="1" dirty="0" smtClean="0">
                <a:solidFill>
                  <a:srgbClr val="FF0000"/>
                </a:solidFill>
              </a:rPr>
              <a:t>года Открыт </a:t>
            </a:r>
            <a:r>
              <a:rPr lang="ru-RU" sz="1050" b="1" dirty="0">
                <a:solidFill>
                  <a:srgbClr val="FF0000"/>
                </a:solidFill>
              </a:rPr>
              <a:t>Курский институт государственной и муниципальной </a:t>
            </a:r>
            <a:r>
              <a:rPr lang="ru-RU" sz="1050" b="1" dirty="0" smtClean="0">
                <a:solidFill>
                  <a:srgbClr val="FF0000"/>
                </a:solidFill>
              </a:rPr>
              <a:t>службы </a:t>
            </a:r>
            <a:r>
              <a:rPr lang="ru-RU" sz="1050" b="1" dirty="0">
                <a:solidFill>
                  <a:srgbClr val="FF0000"/>
                </a:solidFill>
              </a:rPr>
              <a:t>(КИГМС) – ныне Курская </a:t>
            </a:r>
            <a:r>
              <a:rPr lang="ru-RU" sz="1050" b="1" dirty="0" smtClean="0">
                <a:solidFill>
                  <a:srgbClr val="FF0000"/>
                </a:solidFill>
              </a:rPr>
              <a:t>академия</a:t>
            </a:r>
          </a:p>
          <a:p>
            <a:r>
              <a:rPr lang="ru-RU" sz="1050" b="1" dirty="0">
                <a:solidFill>
                  <a:srgbClr val="FF0000"/>
                </a:solidFill>
              </a:rPr>
              <a:t> </a:t>
            </a:r>
            <a:r>
              <a:rPr lang="ru-RU" sz="1050" b="1" dirty="0" smtClean="0">
                <a:solidFill>
                  <a:srgbClr val="FF0000"/>
                </a:solidFill>
              </a:rPr>
              <a:t>                                                       государственной </a:t>
            </a:r>
            <a:r>
              <a:rPr lang="ru-RU" sz="1050" b="1" dirty="0">
                <a:solidFill>
                  <a:srgbClr val="FF0000"/>
                </a:solidFill>
              </a:rPr>
              <a:t>и муниципальной службы.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6769" y="1471915"/>
            <a:ext cx="9039828" cy="42826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 smtClean="0">
                <a:solidFill>
                  <a:schemeClr val="tx1"/>
                </a:solidFill>
              </a:rPr>
              <a:t>Дата события                         </a:t>
            </a:r>
            <a:r>
              <a:rPr lang="ru-RU" sz="1050" b="1" dirty="0" smtClean="0">
                <a:solidFill>
                  <a:srgbClr val="FF0000"/>
                </a:solidFill>
              </a:rPr>
              <a:t>29 </a:t>
            </a:r>
            <a:r>
              <a:rPr lang="ru-RU" sz="1050" b="1" dirty="0">
                <a:solidFill>
                  <a:srgbClr val="FF0000"/>
                </a:solidFill>
              </a:rPr>
              <a:t>июля 2000 </a:t>
            </a:r>
            <a:r>
              <a:rPr lang="ru-RU" sz="1050" b="1" dirty="0" smtClean="0">
                <a:solidFill>
                  <a:srgbClr val="FF0000"/>
                </a:solidFill>
              </a:rPr>
              <a:t>года</a:t>
            </a:r>
            <a:endParaRPr lang="ru-RU" sz="105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6769" y="2052578"/>
            <a:ext cx="9039828" cy="51700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 smtClean="0">
                <a:solidFill>
                  <a:schemeClr val="tx1"/>
                </a:solidFill>
              </a:rPr>
              <a:t>Ссылки на источник </a:t>
            </a:r>
            <a:r>
              <a:rPr lang="ru-RU" sz="105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1050" b="1" dirty="0" smtClean="0">
                <a:solidFill>
                  <a:srgbClr val="FF0000"/>
                </a:solidFill>
              </a:rPr>
              <a:t>Хроника </a:t>
            </a:r>
            <a:r>
              <a:rPr lang="ru-RU" sz="1050" b="1" dirty="0">
                <a:solidFill>
                  <a:srgbClr val="FF0000"/>
                </a:solidFill>
              </a:rPr>
              <a:t>культурной и художественной жизни Курской области. 1960–2000. Курск, 2002. С. 149</a:t>
            </a:r>
          </a:p>
          <a:p>
            <a:r>
              <a:rPr lang="ru-RU" sz="1050" b="1" dirty="0">
                <a:solidFill>
                  <a:srgbClr val="FF0000"/>
                </a:solidFill>
              </a:rPr>
              <a:t>Постановление Губернатора Курской области от 29 июля 2000г. № 438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6769" y="3233541"/>
            <a:ext cx="4236334" cy="3156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 smtClean="0">
                <a:solidFill>
                  <a:schemeClr val="tx1"/>
                </a:solidFill>
              </a:rPr>
              <a:t>Заявитель </a:t>
            </a:r>
            <a:r>
              <a:rPr lang="ru-RU" sz="1050" b="1" dirty="0" smtClean="0">
                <a:solidFill>
                  <a:srgbClr val="FF0000"/>
                </a:solidFill>
              </a:rPr>
              <a:t>Курская </a:t>
            </a:r>
            <a:r>
              <a:rPr lang="ru-RU" sz="1050" b="1" dirty="0">
                <a:solidFill>
                  <a:srgbClr val="FF0000"/>
                </a:solidFill>
              </a:rPr>
              <a:t>академия государственной и муниципальной службы»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06552" y="3224760"/>
            <a:ext cx="4537448" cy="27358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>
                <a:solidFill>
                  <a:schemeClr val="tx1"/>
                </a:solidFill>
              </a:rPr>
              <a:t>Телефон +7 910-273-34-53 </a:t>
            </a:r>
            <a:endParaRPr lang="ru-RU" sz="105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358815" y="4791919"/>
            <a:ext cx="9699585" cy="12500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Форма заявки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заполняется на сайте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6757358" y="2683883"/>
            <a:ext cx="3092697" cy="1628930"/>
          </a:xfrm>
          <a:prstGeom prst="wedgeEllipseCallout">
            <a:avLst>
              <a:gd name="adj1" fmla="val -108035"/>
              <a:gd name="adj2" fmla="val 33367"/>
            </a:avLst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/>
              <a:t>КЛИК</a:t>
            </a:r>
          </a:p>
          <a:p>
            <a:r>
              <a:rPr lang="ru-RU" b="1" dirty="0" smtClean="0"/>
              <a:t>«ОТПРАВИТЬ»</a:t>
            </a:r>
            <a:endParaRPr lang="ru-RU" b="1" dirty="0"/>
          </a:p>
        </p:txBody>
      </p:sp>
      <p:sp>
        <p:nvSpPr>
          <p:cNvPr id="18" name="Овал 17"/>
          <p:cNvSpPr/>
          <p:nvPr/>
        </p:nvSpPr>
        <p:spPr>
          <a:xfrm>
            <a:off x="3715473" y="3605228"/>
            <a:ext cx="1678330" cy="7992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10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3330" y="2667001"/>
            <a:ext cx="8069928" cy="15917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 Цель </a:t>
            </a:r>
            <a:r>
              <a:rPr lang="ru-RU" b="1" dirty="0" smtClean="0">
                <a:solidFill>
                  <a:srgbClr val="FF0000"/>
                </a:solidFill>
              </a:rPr>
              <a:t>проекта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создание </a:t>
            </a:r>
            <a:r>
              <a:rPr lang="ru-RU" b="1" dirty="0">
                <a:solidFill>
                  <a:srgbClr val="002060"/>
                </a:solidFill>
              </a:rPr>
              <a:t>портрета современного поколения </a:t>
            </a:r>
            <a:r>
              <a:rPr lang="ru-RU" b="1" dirty="0" smtClean="0">
                <a:solidFill>
                  <a:srgbClr val="002060"/>
                </a:solidFill>
              </a:rPr>
              <a:t>курян, </a:t>
            </a:r>
            <a:r>
              <a:rPr lang="ru-RU" b="1" dirty="0">
                <a:solidFill>
                  <a:srgbClr val="002060"/>
                </a:solidFill>
              </a:rPr>
              <a:t>которые внесли значительный вклад в развитие города </a:t>
            </a:r>
            <a:r>
              <a:rPr lang="ru-RU" b="1" dirty="0" smtClean="0">
                <a:solidFill>
                  <a:srgbClr val="002060"/>
                </a:solidFill>
              </a:rPr>
              <a:t>Курска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476672"/>
            <a:ext cx="5915000" cy="1042376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 dirty="0" smtClean="0"/>
              <a:t>Проект</a:t>
            </a:r>
            <a:br>
              <a:rPr lang="ru-RU" sz="3200" b="1" dirty="0" smtClean="0"/>
            </a:br>
            <a:r>
              <a:rPr lang="ru-RU" sz="3200" b="1" dirty="0" smtClean="0"/>
              <a:t>Золотая </a:t>
            </a:r>
            <a:r>
              <a:rPr lang="ru-RU" sz="3200" b="1" dirty="0"/>
              <a:t>книга </a:t>
            </a:r>
            <a:r>
              <a:rPr lang="ru-RU" sz="3200" b="1" dirty="0" smtClean="0"/>
              <a:t>имен</a:t>
            </a:r>
            <a:br>
              <a:rPr lang="ru-RU" sz="3200" b="1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1991-го </a:t>
            </a:r>
            <a:r>
              <a:rPr lang="ru-RU" sz="2800" b="1" dirty="0">
                <a:solidFill>
                  <a:srgbClr val="FF0000"/>
                </a:solidFill>
              </a:rPr>
              <a:t>года по 2032-й год</a:t>
            </a:r>
            <a:endParaRPr lang="ru-RU" sz="3200" dirty="0"/>
          </a:p>
        </p:txBody>
      </p:sp>
      <p:pic>
        <p:nvPicPr>
          <p:cNvPr id="4" name="Picture 2" descr="C:\Users\kgs20\Desktop\Канарченко раб.стол\навстречу 1000-летию\2019\Navstrechu_1000letiy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3168352" cy="196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30" y="4910667"/>
            <a:ext cx="8420653" cy="126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1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gs20\Desktop\Канарченко раб.стол\навстречу 1000-летию\2019\Navstrechu_1000letiy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"/>
            <a:ext cx="2721706" cy="168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3689" y="4920986"/>
            <a:ext cx="8384686" cy="971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/>
              <a:t>Контактное лицо</a:t>
            </a:r>
            <a:r>
              <a:rPr lang="ru-RU" sz="1400" b="1" dirty="0" smtClean="0"/>
              <a:t>_________________________________________________________________________</a:t>
            </a:r>
            <a:endParaRPr lang="ru-RU" sz="1400" b="1" dirty="0"/>
          </a:p>
          <a:p>
            <a:pPr marL="0" indent="0">
              <a:buNone/>
            </a:pPr>
            <a:r>
              <a:rPr lang="ru-RU" sz="1400" b="1" dirty="0"/>
              <a:t>Телефон____________________________________________________</a:t>
            </a:r>
            <a:r>
              <a:rPr lang="en-US" sz="1400" b="1" dirty="0"/>
              <a:t>e</a:t>
            </a:r>
            <a:r>
              <a:rPr lang="ru-RU" sz="1400" b="1" dirty="0"/>
              <a:t>-</a:t>
            </a:r>
            <a:r>
              <a:rPr lang="en-US" sz="1400" b="1" dirty="0"/>
              <a:t>mail</a:t>
            </a:r>
            <a:r>
              <a:rPr lang="ru-RU" sz="1400" b="1" dirty="0" smtClean="0"/>
              <a:t>________________________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05275" y="499533"/>
            <a:ext cx="5342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ЗАЯВКА </a:t>
            </a:r>
          </a:p>
          <a:p>
            <a:r>
              <a:rPr lang="ru-RU" b="1" dirty="0">
                <a:solidFill>
                  <a:schemeClr val="bg1"/>
                </a:solidFill>
              </a:rPr>
              <a:t>на внесение исторического факта,  события в «Летопись города Курска с 1991-го по 2032-й </a:t>
            </a:r>
            <a:r>
              <a:rPr lang="ru-RU" b="1" dirty="0" smtClean="0">
                <a:solidFill>
                  <a:schemeClr val="bg1"/>
                </a:solidFill>
              </a:rPr>
              <a:t>годы»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681987"/>
              </p:ext>
            </p:extLst>
          </p:nvPr>
        </p:nvGraphicFramePr>
        <p:xfrm>
          <a:off x="615834" y="3886325"/>
          <a:ext cx="8020165" cy="902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1689"/>
                <a:gridCol w="3638674"/>
                <a:gridCol w="2579802"/>
              </a:tblGrid>
              <a:tr h="5386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Дата  события,  исторического факта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53344" marR="533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Краткое описание исторического факта, события 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53344" marR="533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Ссылки на материалы о событии, историческом факте, опубликованные в СМИ</a:t>
                      </a:r>
                      <a:endParaRPr lang="ru-RU" sz="9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53344" marR="53344" marT="0" marB="0"/>
                </a:tc>
              </a:tr>
              <a:tr h="23170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344" marR="5334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53344" marR="53344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53344" marR="53344" marT="0" marB="0" anchor="b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34533" y="1964267"/>
            <a:ext cx="3640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</a:rPr>
              <a:t>Председателю общественного совета регионального проекта Партии «ЕДИНАЯ РОССИЯ» «Навстречу 1000-летию Курска», председателю Курского городского Собрания </a:t>
            </a:r>
            <a:r>
              <a:rPr lang="ru-RU" sz="1000" b="1" dirty="0" smtClean="0">
                <a:solidFill>
                  <a:srgbClr val="002060"/>
                </a:solidFill>
              </a:rPr>
              <a:t>   А.А</a:t>
            </a:r>
            <a:r>
              <a:rPr lang="ru-RU" sz="1000" b="1" dirty="0">
                <a:solidFill>
                  <a:srgbClr val="002060"/>
                </a:solidFill>
              </a:rPr>
              <a:t>. Чертовой</a:t>
            </a:r>
          </a:p>
          <a:p>
            <a:r>
              <a:rPr lang="ru-RU" sz="1000" b="1" dirty="0" smtClean="0">
                <a:solidFill>
                  <a:srgbClr val="002060"/>
                </a:solidFill>
              </a:rPr>
              <a:t>__________________________________________________________________________________________________________________________________________________________________название </a:t>
            </a:r>
            <a:r>
              <a:rPr lang="ru-RU" sz="1000" b="1" dirty="0">
                <a:solidFill>
                  <a:srgbClr val="002060"/>
                </a:solidFill>
              </a:rPr>
              <a:t>организации  /физ. лица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575" y="5607935"/>
            <a:ext cx="9144000" cy="12500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Форма заявки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заполняется  в формате </a:t>
            </a:r>
            <a:r>
              <a:rPr lang="en-US" sz="2400" b="1" dirty="0" smtClean="0">
                <a:solidFill>
                  <a:schemeClr val="tx1"/>
                </a:solidFill>
              </a:rPr>
              <a:t>Word </a:t>
            </a:r>
            <a:r>
              <a:rPr lang="ru-RU" sz="2400" b="1" dirty="0">
                <a:solidFill>
                  <a:schemeClr val="tx1"/>
                </a:solidFill>
              </a:rPr>
              <a:t>и</a:t>
            </a:r>
            <a:r>
              <a:rPr lang="ru-RU" sz="2400" b="1" dirty="0" smtClean="0">
                <a:solidFill>
                  <a:schemeClr val="tx1"/>
                </a:solidFill>
              </a:rPr>
              <a:t> направляется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 электронную почту </a:t>
            </a:r>
            <a:r>
              <a:rPr lang="en-US" sz="2400" b="1" dirty="0" smtClean="0">
                <a:solidFill>
                  <a:srgbClr val="FF0000"/>
                </a:solidFill>
              </a:rPr>
              <a:t>er1000kursk@mail.ru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8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97666" y="338328"/>
            <a:ext cx="6189133" cy="1252728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ТЕХНОЛОГИЯ СБОРА ИНФОРМАЦИИ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ЛЕТОПИСЬ КУРСКА 1991- 2032 гг.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64" name="Picture 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7" y="1862138"/>
            <a:ext cx="2626476" cy="466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:\Users\kgs20\Desktop\Канарченко раб.стол\навстречу 1000-летию\2019\Navstrechu_1000letiy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3168352" cy="196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22" y="1448383"/>
            <a:ext cx="3253843" cy="224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401" y="2048934"/>
            <a:ext cx="2840356" cy="186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857" y="4437364"/>
            <a:ext cx="3351009" cy="227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367" y="4135438"/>
            <a:ext cx="24669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30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74030" y="465667"/>
            <a:ext cx="6912769" cy="1125389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ЛЕТОПИСЬ </a:t>
            </a:r>
            <a:r>
              <a:rPr lang="ru-RU" sz="2400" b="1" dirty="0"/>
              <a:t>КУРСКА 1991- </a:t>
            </a:r>
            <a:r>
              <a:rPr lang="ru-RU" sz="2400" b="1" dirty="0" smtClean="0"/>
              <a:t>2032 гг.</a:t>
            </a:r>
            <a:br>
              <a:rPr lang="ru-RU" sz="2400" b="1" dirty="0" smtClean="0"/>
            </a:br>
            <a:r>
              <a:rPr lang="en-US" sz="3600" b="1" dirty="0">
                <a:solidFill>
                  <a:srgbClr val="FF0000"/>
                </a:solidFill>
              </a:rPr>
              <a:t>http://</a:t>
            </a:r>
            <a:r>
              <a:rPr lang="en-US" sz="3600" b="1" dirty="0" smtClean="0">
                <a:solidFill>
                  <a:srgbClr val="FF0000"/>
                </a:solidFill>
              </a:rPr>
              <a:t>1000kursk.ru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kgs20\Desktop\Канарченко раб.стол\навстречу 1000-летию\2019\Navstrechu_1000letiy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3168352" cy="196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11" y="2602654"/>
            <a:ext cx="8689577" cy="36467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27000" h="133350"/>
            <a:bevelB w="5715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6"/>
          <p:cNvSpPr>
            <a:spLocks noChangeArrowheads="1"/>
          </p:cNvSpPr>
          <p:nvPr/>
        </p:nvSpPr>
        <p:spPr bwMode="auto">
          <a:xfrm>
            <a:off x="2876550" y="2687108"/>
            <a:ext cx="1695450" cy="573088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НЕКОММЕРЧЕСКИЕ ОРГАНИЗАЦИИ 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852333" y="1887855"/>
            <a:ext cx="1132420" cy="7147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989195" y="1887855"/>
            <a:ext cx="1371600" cy="7992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40"/>
          <p:cNvSpPr>
            <a:spLocks noChangeArrowheads="1"/>
          </p:cNvSpPr>
          <p:nvPr/>
        </p:nvSpPr>
        <p:spPr bwMode="auto">
          <a:xfrm>
            <a:off x="4175231" y="1347619"/>
            <a:ext cx="1866900" cy="51435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12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ПАРТНЕРЫ ПРОЕКТА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42"/>
          <p:cNvSpPr>
            <a:spLocks noChangeArrowheads="1"/>
          </p:cNvSpPr>
          <p:nvPr/>
        </p:nvSpPr>
        <p:spPr bwMode="auto">
          <a:xfrm>
            <a:off x="7453444" y="2172758"/>
            <a:ext cx="1285875" cy="51435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АКТИВНЫЕ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ГРАЖДАНЕ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04"/>
          <p:cNvSpPr>
            <a:spLocks noChangeArrowheads="1"/>
          </p:cNvSpPr>
          <p:nvPr/>
        </p:nvSpPr>
        <p:spPr bwMode="auto">
          <a:xfrm>
            <a:off x="292894" y="2274042"/>
            <a:ext cx="1481137" cy="51435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ГОСУДАРСТВЕННЫЕ СТРУКТУРЫ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05"/>
          <p:cNvSpPr>
            <a:spLocks noChangeArrowheads="1"/>
          </p:cNvSpPr>
          <p:nvPr/>
        </p:nvSpPr>
        <p:spPr bwMode="auto">
          <a:xfrm>
            <a:off x="5620226" y="2817761"/>
            <a:ext cx="1481137" cy="51435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ОБЩЕСТВЕННЫЕ ОБЪЕДИНЕНИЯ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774031" y="1887855"/>
            <a:ext cx="3215800" cy="4538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989195" y="1887855"/>
            <a:ext cx="2105872" cy="3861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131762" y="46566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7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476672"/>
            <a:ext cx="5915000" cy="1042376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 dirty="0" smtClean="0"/>
              <a:t>Проект</a:t>
            </a:r>
            <a:br>
              <a:rPr lang="ru-RU" sz="3200" b="1" dirty="0" smtClean="0"/>
            </a:br>
            <a:r>
              <a:rPr lang="ru-RU" sz="3200" b="1" dirty="0"/>
              <a:t>ЛЕТОПИСЬ КУРСКА 1991- 2032 гг.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  <p:pic>
        <p:nvPicPr>
          <p:cNvPr id="4" name="Picture 2" descr="C:\Users\kgs20\Desktop\Канарченко раб.стол\навстречу 1000-летию\2019\Navstrechu_1000letiy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3168352" cy="196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501" y="1713053"/>
            <a:ext cx="4431549" cy="443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9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476672"/>
            <a:ext cx="5915000" cy="1042376"/>
          </a:xfrm>
        </p:spPr>
        <p:txBody>
          <a:bodyPr>
            <a:normAutofit/>
          </a:bodyPr>
          <a:lstStyle/>
          <a:p>
            <a:pPr marL="0" indent="0"/>
            <a:r>
              <a:rPr lang="ru-RU" sz="2800" b="1" cap="all" dirty="0">
                <a:solidFill>
                  <a:schemeClr val="bg1"/>
                </a:solidFill>
              </a:rPr>
              <a:t>Приглашаем к сотрудничеству</a:t>
            </a:r>
          </a:p>
        </p:txBody>
      </p:sp>
      <p:pic>
        <p:nvPicPr>
          <p:cNvPr id="4" name="Picture 2" descr="C:\Users\kgs20\Desktop\Канарченко раб.стол\навстречу 1000-летию\2019\Navstrechu_1000letiy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3168352" cy="196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7710" y="2048719"/>
            <a:ext cx="8275899" cy="40774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100" b="1" cap="all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Font typeface="Symbol" pitchFamily="18" charset="2"/>
              <a:buNone/>
            </a:pPr>
            <a:r>
              <a:rPr lang="ru-RU" sz="2200" b="1" cap="all" dirty="0">
                <a:solidFill>
                  <a:schemeClr val="bg2">
                    <a:lumMod val="50000"/>
                  </a:schemeClr>
                </a:solidFill>
              </a:rPr>
              <a:t>Автор проекта </a:t>
            </a:r>
            <a:r>
              <a:rPr lang="en-US" sz="2200" b="1" cap="all" dirty="0">
                <a:solidFill>
                  <a:schemeClr val="bg2">
                    <a:lumMod val="50000"/>
                  </a:schemeClr>
                </a:solidFill>
              </a:rPr>
              <a:t>#</a:t>
            </a:r>
            <a:r>
              <a:rPr lang="ru-RU" sz="2200" b="1" cap="all" dirty="0" smtClean="0">
                <a:solidFill>
                  <a:schemeClr val="bg2">
                    <a:lumMod val="50000"/>
                  </a:schemeClr>
                </a:solidFill>
              </a:rPr>
              <a:t>Навстречу</a:t>
            </a:r>
            <a:r>
              <a:rPr lang="ru-RU" b="1" cap="all" dirty="0" smtClean="0">
                <a:solidFill>
                  <a:schemeClr val="bg2">
                    <a:lumMod val="50000"/>
                  </a:schemeClr>
                </a:solidFill>
              </a:rPr>
              <a:t>1000</a:t>
            </a:r>
            <a:r>
              <a:rPr lang="ru-RU" sz="2200" b="1" cap="all" dirty="0" smtClean="0">
                <a:solidFill>
                  <a:schemeClr val="bg2">
                    <a:lumMod val="50000"/>
                  </a:schemeClr>
                </a:solidFill>
              </a:rPr>
              <a:t>летиюКУРСКа</a:t>
            </a:r>
            <a:endParaRPr lang="en-US" sz="22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200" b="1" cap="all" dirty="0">
                <a:solidFill>
                  <a:schemeClr val="bg2">
                    <a:lumMod val="25000"/>
                  </a:schemeClr>
                </a:solidFill>
              </a:rPr>
              <a:t>Чертова Алла </a:t>
            </a:r>
            <a:r>
              <a:rPr lang="ru-RU" sz="2200" b="1" cap="all" dirty="0" smtClean="0">
                <a:solidFill>
                  <a:schemeClr val="bg2">
                    <a:lumMod val="25000"/>
                  </a:schemeClr>
                </a:solidFill>
              </a:rPr>
              <a:t>Альбертовна</a:t>
            </a:r>
          </a:p>
          <a:p>
            <a:pPr marL="0" indent="0" algn="ctr">
              <a:buNone/>
            </a:pPr>
            <a:endParaRPr lang="ru-RU" sz="1100" b="1" cap="all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cap="all" dirty="0">
                <a:solidFill>
                  <a:schemeClr val="bg2">
                    <a:lumMod val="50000"/>
                  </a:schemeClr>
                </a:solidFill>
              </a:rPr>
              <a:t>Куратор </a:t>
            </a:r>
            <a:r>
              <a:rPr lang="ru-RU" sz="2000" b="1" cap="all" dirty="0" smtClean="0">
                <a:solidFill>
                  <a:schemeClr val="bg2">
                    <a:lumMod val="50000"/>
                  </a:schemeClr>
                </a:solidFill>
              </a:rPr>
              <a:t>направления </a:t>
            </a:r>
            <a:r>
              <a:rPr lang="ru-RU" sz="2000" b="1" cap="all" dirty="0">
                <a:solidFill>
                  <a:schemeClr val="bg2">
                    <a:lumMod val="50000"/>
                  </a:schemeClr>
                </a:solidFill>
              </a:rPr>
              <a:t>«Летопись города Курска 1991 -2032 </a:t>
            </a:r>
            <a:r>
              <a:rPr lang="ru-RU" sz="1400" b="1" cap="all" dirty="0" smtClean="0">
                <a:solidFill>
                  <a:schemeClr val="bg2">
                    <a:lumMod val="50000"/>
                  </a:schemeClr>
                </a:solidFill>
              </a:rPr>
              <a:t>гг</a:t>
            </a:r>
            <a:r>
              <a:rPr lang="ru-RU" sz="2200" b="1" cap="all" dirty="0" smtClean="0">
                <a:solidFill>
                  <a:schemeClr val="bg2">
                    <a:lumMod val="50000"/>
                  </a:schemeClr>
                </a:solidFill>
              </a:rPr>
              <a:t>.» </a:t>
            </a:r>
            <a:r>
              <a:rPr lang="ru-RU" sz="2200" b="1" cap="all" dirty="0" smtClean="0">
                <a:solidFill>
                  <a:schemeClr val="bg2">
                    <a:lumMod val="25000"/>
                  </a:schemeClr>
                </a:solidFill>
              </a:rPr>
              <a:t>Третьякова </a:t>
            </a:r>
            <a:r>
              <a:rPr lang="ru-RU" sz="2200" b="1" cap="all" dirty="0">
                <a:solidFill>
                  <a:schemeClr val="bg2">
                    <a:lumMod val="25000"/>
                  </a:schemeClr>
                </a:solidFill>
              </a:rPr>
              <a:t>Галина </a:t>
            </a:r>
            <a:r>
              <a:rPr lang="ru-RU" sz="2200" b="1" cap="all" dirty="0" smtClean="0">
                <a:solidFill>
                  <a:schemeClr val="bg2">
                    <a:lumMod val="25000"/>
                  </a:schemeClr>
                </a:solidFill>
              </a:rPr>
              <a:t>Юрьевна </a:t>
            </a:r>
            <a:endParaRPr lang="ru-RU" sz="2200" b="1" cap="all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sz="2200" b="1" cap="all" dirty="0">
                <a:solidFill>
                  <a:schemeClr val="bg2">
                    <a:lumMod val="50000"/>
                  </a:schemeClr>
                </a:solidFill>
              </a:rPr>
              <a:t>     телефон (4712) 70-02-34 </a:t>
            </a:r>
          </a:p>
          <a:p>
            <a:pPr marL="0" indent="0">
              <a:buNone/>
            </a:pPr>
            <a:endParaRPr lang="ru-RU" sz="2200" b="1" cap="all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cap="all" dirty="0" smtClean="0">
                <a:solidFill>
                  <a:schemeClr val="bg2">
                    <a:lumMod val="50000"/>
                  </a:schemeClr>
                </a:solidFill>
              </a:rPr>
              <a:t>Куратор</a:t>
            </a:r>
            <a:r>
              <a:rPr lang="ru-RU" sz="2000" b="1" cap="all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cap="all" dirty="0" smtClean="0">
                <a:solidFill>
                  <a:schemeClr val="bg2">
                    <a:lumMod val="50000"/>
                  </a:schemeClr>
                </a:solidFill>
              </a:rPr>
              <a:t>направления «Золотая </a:t>
            </a:r>
            <a:r>
              <a:rPr lang="ru-RU" sz="2000" b="1" cap="all" dirty="0">
                <a:solidFill>
                  <a:schemeClr val="bg2">
                    <a:lumMod val="50000"/>
                  </a:schemeClr>
                </a:solidFill>
              </a:rPr>
              <a:t>книга имён города Курска</a:t>
            </a:r>
            <a:r>
              <a:rPr lang="ru-RU" sz="2000" b="1" cap="all" dirty="0" smtClean="0">
                <a:solidFill>
                  <a:schemeClr val="bg2">
                    <a:lumMod val="50000"/>
                  </a:schemeClr>
                </a:solidFill>
              </a:rPr>
              <a:t>»  </a:t>
            </a:r>
            <a:r>
              <a:rPr lang="ru-RU" sz="2200" b="1" cap="all" dirty="0">
                <a:solidFill>
                  <a:schemeClr val="bg2">
                    <a:lumMod val="25000"/>
                  </a:schemeClr>
                </a:solidFill>
              </a:rPr>
              <a:t>Кошкина Анна </a:t>
            </a:r>
            <a:r>
              <a:rPr lang="ru-RU" sz="2200" b="1" cap="all" dirty="0" smtClean="0">
                <a:solidFill>
                  <a:schemeClr val="bg2">
                    <a:lumMod val="25000"/>
                  </a:schemeClr>
                </a:solidFill>
              </a:rPr>
              <a:t>Васильевна</a:t>
            </a:r>
            <a:endParaRPr lang="ru-RU" sz="2200" b="1" cap="all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sz="2200" b="1" cap="all" dirty="0">
                <a:solidFill>
                  <a:schemeClr val="bg2">
                    <a:lumMod val="50000"/>
                  </a:schemeClr>
                </a:solidFill>
              </a:rPr>
              <a:t>      телефон (4712) 55-47-24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191" y="23150"/>
            <a:ext cx="105098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5278057" y="3521438"/>
            <a:ext cx="3800026" cy="1420951"/>
          </a:xfrm>
          <a:prstGeom prst="wedgeEllipseCallout">
            <a:avLst>
              <a:gd name="adj1" fmla="val -94043"/>
              <a:gd name="adj2" fmla="val 135732"/>
            </a:avLst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КЛИК</a:t>
            </a:r>
          </a:p>
          <a:p>
            <a:pPr algn="ctr"/>
            <a:r>
              <a:rPr lang="ru-RU" sz="2800" b="1" dirty="0" smtClean="0"/>
              <a:t>«ПОЛОЖЕНИЕ»</a:t>
            </a:r>
            <a:endParaRPr lang="ru-RU" sz="2800" b="1" dirty="0"/>
          </a:p>
        </p:txBody>
      </p:sp>
      <p:sp>
        <p:nvSpPr>
          <p:cNvPr id="8" name="Овал 7"/>
          <p:cNvSpPr/>
          <p:nvPr/>
        </p:nvSpPr>
        <p:spPr>
          <a:xfrm>
            <a:off x="3037826" y="5401209"/>
            <a:ext cx="1414778" cy="10921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977114" y="0"/>
            <a:ext cx="1082898" cy="94552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-648182" y="1330561"/>
            <a:ext cx="4722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ЗНАКОМСТВО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5771254" y="1249537"/>
            <a:ext cx="3090440" cy="1551535"/>
          </a:xfrm>
          <a:prstGeom prst="wedgeEllipseCallout">
            <a:avLst>
              <a:gd name="adj1" fmla="val -64278"/>
              <a:gd name="adj2" fmla="val -102240"/>
            </a:avLst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РАЗДЕЛ </a:t>
            </a:r>
          </a:p>
          <a:p>
            <a:pPr algn="ctr"/>
            <a:r>
              <a:rPr lang="ru-RU" sz="2800" b="1" dirty="0" smtClean="0"/>
              <a:t>«ЗОЛОТАЯ КНИГА»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5276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456"/>
            <a:ext cx="9144000" cy="761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7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423" y="0"/>
            <a:ext cx="11054746" cy="690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78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423" y="0"/>
            <a:ext cx="11054746" cy="690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1076445" y="543310"/>
            <a:ext cx="1736204" cy="1144560"/>
          </a:xfrm>
          <a:prstGeom prst="wedgeEllipseCallout">
            <a:avLst>
              <a:gd name="adj1" fmla="val 53914"/>
              <a:gd name="adj2" fmla="val 292060"/>
            </a:avLst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КЛИК</a:t>
            </a:r>
            <a:endParaRPr lang="ru-RU" sz="2800" b="1" dirty="0"/>
          </a:p>
        </p:txBody>
      </p:sp>
      <p:sp>
        <p:nvSpPr>
          <p:cNvPr id="7" name="Овал 6"/>
          <p:cNvSpPr/>
          <p:nvPr/>
        </p:nvSpPr>
        <p:spPr>
          <a:xfrm>
            <a:off x="2222339" y="4497921"/>
            <a:ext cx="2402208" cy="123154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52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6813" y="173620"/>
            <a:ext cx="11286870" cy="659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19515" y="1504710"/>
            <a:ext cx="6308202" cy="9259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6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307"/>
            <a:ext cx="10234995" cy="603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Овальная выноска 19"/>
          <p:cNvSpPr/>
          <p:nvPr/>
        </p:nvSpPr>
        <p:spPr>
          <a:xfrm>
            <a:off x="6851495" y="640509"/>
            <a:ext cx="2923064" cy="1231258"/>
          </a:xfrm>
          <a:prstGeom prst="wedgeEllipseCallout">
            <a:avLst>
              <a:gd name="adj1" fmla="val -178058"/>
              <a:gd name="adj2" fmla="val -60306"/>
            </a:avLst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КЛИК</a:t>
            </a:r>
          </a:p>
          <a:p>
            <a:r>
              <a:rPr lang="ru-RU" sz="2400" b="1" dirty="0" smtClean="0"/>
              <a:t>из АФАВИТА</a:t>
            </a:r>
          </a:p>
        </p:txBody>
      </p:sp>
      <p:sp>
        <p:nvSpPr>
          <p:cNvPr id="23" name="Овал 22"/>
          <p:cNvSpPr/>
          <p:nvPr/>
        </p:nvSpPr>
        <p:spPr>
          <a:xfrm>
            <a:off x="1993276" y="0"/>
            <a:ext cx="923544" cy="7992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23149" y="972273"/>
            <a:ext cx="3217762" cy="3993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1 шаг </a:t>
            </a:r>
          </a:p>
          <a:p>
            <a:endParaRPr lang="ru-RU" sz="4000" b="1" dirty="0">
              <a:solidFill>
                <a:srgbClr val="FF0000"/>
              </a:solidFill>
            </a:endParaRP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sz="4000" b="1" dirty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     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ПОИСК ИМЕНИ </a:t>
            </a:r>
          </a:p>
          <a:p>
            <a:r>
              <a:rPr lang="ru-RU" sz="2400" b="1" dirty="0" smtClean="0"/>
              <a:t>ПО АЛФАВИТУ</a:t>
            </a:r>
            <a:endParaRPr lang="ru-RU" sz="2400" b="1" dirty="0"/>
          </a:p>
        </p:txBody>
      </p:sp>
      <p:sp>
        <p:nvSpPr>
          <p:cNvPr id="9" name="Овал 8"/>
          <p:cNvSpPr/>
          <p:nvPr/>
        </p:nvSpPr>
        <p:spPr>
          <a:xfrm>
            <a:off x="2916820" y="2500131"/>
            <a:ext cx="1247636" cy="65982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ьная выноска 14"/>
          <p:cNvSpPr/>
          <p:nvPr/>
        </p:nvSpPr>
        <p:spPr>
          <a:xfrm>
            <a:off x="6759616" y="3159963"/>
            <a:ext cx="2673752" cy="1514951"/>
          </a:xfrm>
          <a:prstGeom prst="wedgeEllipseCallout">
            <a:avLst>
              <a:gd name="adj1" fmla="val -147213"/>
              <a:gd name="adj2" fmla="val -59745"/>
            </a:avLst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КЛИК</a:t>
            </a:r>
          </a:p>
          <a:p>
            <a:r>
              <a:rPr lang="ru-RU" sz="2800" b="1" dirty="0" smtClean="0"/>
              <a:t>«перейти»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6820" y="1840375"/>
            <a:ext cx="2200677" cy="3472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2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7867</TotalTime>
  <Words>675</Words>
  <Application>Microsoft Office PowerPoint</Application>
  <PresentationFormat>Экран (4:3)</PresentationFormat>
  <Paragraphs>173</Paragraphs>
  <Slides>34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Волна</vt:lpstr>
      <vt:lpstr>Презентация цифрового портала «Навстречу 1000-летию Курска» </vt:lpstr>
      <vt:lpstr>Презентация PowerPoint</vt:lpstr>
      <vt:lpstr>Проект Золотая книга имен 1991-го года по 2032-й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Летопись города Курска  с 1991 по 2032 гг. http://1000kursk.ru</vt:lpstr>
      <vt:lpstr>Цель проекта сохранение созидательного опыта развития города Курска  </vt:lpstr>
      <vt:lpstr> Летопись города Курска - это электронная база данных, размещенная в интернет - ресурсе, включающая события и исторические факты в городе Курске в период с 1991-го по 2032-й годы.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ТЕХНОЛОГИЯ СБОРА ИНФОРМАЦИИ ЛЕТОПИСЬ КУРСКА 1991- 2032 гг. </vt:lpstr>
      <vt:lpstr>ЛЕТОПИСЬ КУРСКА 1991- 2032 гг. http://1000kursk.ru </vt:lpstr>
      <vt:lpstr>Проект ЛЕТОПИСЬ КУРСКА 1991- 2032 гг. </vt:lpstr>
      <vt:lpstr>Приглашаем к сотрудничеству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kgs7</dc:creator>
  <cp:lastModifiedBy>adm97</cp:lastModifiedBy>
  <cp:revision>120</cp:revision>
  <cp:lastPrinted>2020-09-01T15:58:33Z</cp:lastPrinted>
  <dcterms:modified xsi:type="dcterms:W3CDTF">2022-07-21T07:42:42Z</dcterms:modified>
</cp:coreProperties>
</file>