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5024" r:id="rId2"/>
    <p:sldId id="265" r:id="rId3"/>
    <p:sldId id="5039" r:id="rId4"/>
    <p:sldId id="5043" r:id="rId5"/>
    <p:sldId id="5040" r:id="rId6"/>
    <p:sldId id="5041" r:id="rId7"/>
    <p:sldId id="5042" r:id="rId8"/>
    <p:sldId id="543" r:id="rId9"/>
    <p:sldId id="5048" r:id="rId10"/>
    <p:sldId id="5090" r:id="rId11"/>
    <p:sldId id="5045" r:id="rId12"/>
    <p:sldId id="5091" r:id="rId13"/>
    <p:sldId id="5046" r:id="rId14"/>
    <p:sldId id="5049" r:id="rId15"/>
    <p:sldId id="5053" r:id="rId16"/>
    <p:sldId id="5050" r:id="rId17"/>
    <p:sldId id="5051" r:id="rId18"/>
    <p:sldId id="5052" r:id="rId19"/>
    <p:sldId id="5111" r:id="rId20"/>
    <p:sldId id="5094" r:id="rId21"/>
    <p:sldId id="5095" r:id="rId22"/>
    <p:sldId id="5057" r:id="rId23"/>
    <p:sldId id="5061" r:id="rId24"/>
    <p:sldId id="5109" r:id="rId25"/>
    <p:sldId id="5110" r:id="rId26"/>
    <p:sldId id="5096" r:id="rId27"/>
    <p:sldId id="5097" r:id="rId28"/>
    <p:sldId id="5098" r:id="rId29"/>
    <p:sldId id="5106" r:id="rId30"/>
    <p:sldId id="5102" r:id="rId31"/>
    <p:sldId id="5081" r:id="rId32"/>
    <p:sldId id="5105" r:id="rId33"/>
    <p:sldId id="5067" r:id="rId34"/>
    <p:sldId id="5068" r:id="rId35"/>
    <p:sldId id="5112" r:id="rId36"/>
    <p:sldId id="5069" r:id="rId37"/>
    <p:sldId id="5108" r:id="rId38"/>
    <p:sldId id="5073" r:id="rId39"/>
    <p:sldId id="5107" r:id="rId40"/>
    <p:sldId id="5072" r:id="rId41"/>
    <p:sldId id="5087" r:id="rId42"/>
    <p:sldId id="5099" r:id="rId43"/>
    <p:sldId id="5084" r:id="rId44"/>
    <p:sldId id="5060" r:id="rId45"/>
    <p:sldId id="505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7" pos="74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442"/>
    <a:srgbClr val="112D53"/>
    <a:srgbClr val="173E72"/>
    <a:srgbClr val="17285F"/>
    <a:srgbClr val="092399"/>
    <a:srgbClr val="090975"/>
    <a:srgbClr val="00426A"/>
    <a:srgbClr val="004266"/>
    <a:srgbClr val="003D66"/>
    <a:srgbClr val="004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6260" autoAdjust="0"/>
  </p:normalViewPr>
  <p:slideViewPr>
    <p:cSldViewPr snapToGrid="0" showGuides="1">
      <p:cViewPr>
        <p:scale>
          <a:sx n="80" d="100"/>
          <a:sy n="80" d="100"/>
        </p:scale>
        <p:origin x="-564" y="-48"/>
      </p:cViewPr>
      <p:guideLst>
        <p:guide orient="horz" pos="2160"/>
        <p:guide pos="7491"/>
      </p:guideLst>
    </p:cSldViewPr>
  </p:slideViewPr>
  <p:outlineViewPr>
    <p:cViewPr>
      <p:scale>
        <a:sx n="33" d="100"/>
        <a:sy n="33" d="100"/>
      </p:scale>
      <p:origin x="0" y="117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125" d="100"/>
          <a:sy n="125" d="100"/>
        </p:scale>
        <p:origin x="-498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8400249711671"/>
          <c:y val="9.0778619432715119E-2"/>
          <c:w val="0.87461836447831565"/>
          <c:h val="0.77238085269992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 отчет 2024</c:v>
                </c:pt>
                <c:pt idx="1">
                  <c:v>оценка 2025</c:v>
                </c:pt>
                <c:pt idx="2">
                  <c:v> прогноз 2026</c:v>
                </c:pt>
                <c:pt idx="3">
                  <c:v> прогноз 2027</c:v>
                </c:pt>
                <c:pt idx="4">
                  <c:v> прогноз 2028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142.30000000000001</c:v>
                </c:pt>
                <c:pt idx="1">
                  <c:v>141.5</c:v>
                </c:pt>
                <c:pt idx="2">
                  <c:v>141.69999999999999</c:v>
                </c:pt>
                <c:pt idx="3">
                  <c:v>142</c:v>
                </c:pt>
                <c:pt idx="4">
                  <c:v>142.4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6320896"/>
        <c:axId val="128586112"/>
        <c:axId val="0"/>
      </c:bar3DChart>
      <c:catAx>
        <c:axId val="11632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8586112"/>
        <c:crosses val="autoZero"/>
        <c:auto val="1"/>
        <c:lblAlgn val="ctr"/>
        <c:lblOffset val="100"/>
        <c:noMultiLvlLbl val="0"/>
      </c:catAx>
      <c:valAx>
        <c:axId val="128586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632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40309956582529988"/>
          <c:y val="0.31171873082439028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502318051365076"/>
          <c:y val="0.10197840169916268"/>
          <c:w val="0.57749257978266266"/>
          <c:h val="0.434472906343943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"/>
                  <c:y val="-1.640624899075732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8 702 472 тыс.руб.</c:v>
                </c:pt>
                <c:pt idx="1">
                  <c:v>Неналоговые 490 359 тыс.руб.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6.5420560747663559E-2"/>
          <c:y val="0.61260066359494236"/>
          <c:w val="0.89408099688473519"/>
          <c:h val="0.114009589443307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07906742156575"/>
          <c:y val="3.6718624709730273E-2"/>
          <c:w val="0.40279874276574384"/>
          <c:h val="0.823437756924350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0912572275329063E-2"/>
                  <c:y val="-1.33539235041372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8653804805764588E-2"/>
                  <c:y val="0.1863964965998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474602667286516"/>
                  <c:y val="6.27502005187126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705424644797629E-2"/>
                  <c:y val="-1.679323957196058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4650376267542273"/>
                  <c:y val="2.3808024809210781E-3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dirty="0"/>
                      <a:t>Здравоохранение
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Физкультура и спорт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10198056</c:v>
                </c:pt>
                <c:pt idx="1">
                  <c:v>1890186</c:v>
                </c:pt>
                <c:pt idx="2">
                  <c:v>531709</c:v>
                </c:pt>
                <c:pt idx="3">
                  <c:v>365032</c:v>
                </c:pt>
                <c:pt idx="4">
                  <c:v>17537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>
          <a:latin typeface="+mj-lt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17308434554787"/>
          <c:y val="8.0943266957096707E-2"/>
          <c:w val="0.45757949614952781"/>
          <c:h val="0.919056733042903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16 муниципальных программ на сумму 13 955 млн. руб. (97,7%) </c:v>
                </c:pt>
                <c:pt idx="1">
                  <c:v>непрограммные расходы 328 млн. руб. (2,3%)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97.7</c:v>
                </c:pt>
                <c:pt idx="1">
                  <c:v>2.2999999999999998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365041</c:v>
                </c:pt>
                <c:pt idx="1">
                  <c:v>406921</c:v>
                </c:pt>
                <c:pt idx="2">
                  <c:v>449432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2612096"/>
        <c:axId val="132613632"/>
      </c:barChart>
      <c:catAx>
        <c:axId val="13261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2613632"/>
        <c:crosses val="autoZero"/>
        <c:auto val="1"/>
        <c:lblAlgn val="ctr"/>
        <c:lblOffset val="100"/>
        <c:noMultiLvlLbl val="0"/>
      </c:catAx>
      <c:valAx>
        <c:axId val="132613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261209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/>
    </a:solidFill>
  </c:spPr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2026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3854683</c:v>
                </c:pt>
                <c:pt idx="1">
                  <c:v>721131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2027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3578016</c:v>
                </c:pt>
                <c:pt idx="1">
                  <c:v>765887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3301350</c:v>
                </c:pt>
                <c:pt idx="1">
                  <c:v>765913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numFmt formatCode="#,##0" sourceLinked="0"/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276666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кредтных организаций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3550000</c:v>
                </c:pt>
                <c:pt idx="1">
                  <c:v>3550000</c:v>
                </c:pt>
                <c:pt idx="2">
                  <c:v>3550000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3215360"/>
        <c:axId val="133216896"/>
        <c:axId val="0"/>
      </c:bar3DChart>
      <c:catAx>
        <c:axId val="13321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>
                <a:latin typeface="+mj-lt"/>
              </a:defRPr>
            </a:pPr>
            <a:endParaRPr lang="ru-RU"/>
          </a:p>
        </c:txPr>
        <c:crossAx val="133216896"/>
        <c:crosses val="autoZero"/>
        <c:auto val="1"/>
        <c:lblAlgn val="ctr"/>
        <c:lblOffset val="100"/>
        <c:noMultiLvlLbl val="0"/>
      </c:catAx>
      <c:valAx>
        <c:axId val="133216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32153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39832500162629"/>
          <c:y val="0.15622640877617036"/>
          <c:w val="0.73750509301375677"/>
          <c:h val="0.6216387507442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482905481212898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558762238056672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599565089248339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753336668329285E-17"/>
                  <c:y val="0.634812673834273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753336668329285E-17"/>
                  <c:y val="0.671045494735750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107462.2</c:v>
                </c:pt>
                <c:pt idx="1">
                  <c:v>127864</c:v>
                </c:pt>
                <c:pt idx="2">
                  <c:v>140650.4</c:v>
                </c:pt>
                <c:pt idx="3">
                  <c:v>152886.9</c:v>
                </c:pt>
                <c:pt idx="4">
                  <c:v>164506.29999999999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8"/>
        <c:axId val="128620800"/>
        <c:axId val="128643072"/>
      </c:barChart>
      <c:lineChart>
        <c:grouping val="percent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119</c:v>
                </c:pt>
                <c:pt idx="1">
                  <c:v>119</c:v>
                </c:pt>
                <c:pt idx="2">
                  <c:v>110</c:v>
                </c:pt>
                <c:pt idx="3">
                  <c:v>108.7</c:v>
                </c:pt>
                <c:pt idx="4">
                  <c:v>107.6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646144"/>
        <c:axId val="128644608"/>
      </c:lineChart>
      <c:catAx>
        <c:axId val="128620800"/>
        <c:scaling>
          <c:orientation val="minMax"/>
        </c:scaling>
        <c:delete val="1"/>
        <c:axPos val="b"/>
        <c:majorTickMark val="out"/>
        <c:minorTickMark val="none"/>
        <c:tickLblPos val="none"/>
        <c:crossAx val="128643072"/>
        <c:crosses val="autoZero"/>
        <c:auto val="1"/>
        <c:lblAlgn val="ctr"/>
        <c:lblOffset val="100"/>
        <c:noMultiLvlLbl val="0"/>
      </c:catAx>
      <c:valAx>
        <c:axId val="12864307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128620800"/>
        <c:crosses val="autoZero"/>
        <c:crossBetween val="between"/>
        <c:majorUnit val="20000"/>
        <c:minorUnit val="5000"/>
      </c:valAx>
      <c:valAx>
        <c:axId val="12864460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128646144"/>
        <c:crosses val="max"/>
        <c:crossBetween val="between"/>
      </c:valAx>
      <c:catAx>
        <c:axId val="128646144"/>
        <c:scaling>
          <c:orientation val="minMax"/>
        </c:scaling>
        <c:delete val="1"/>
        <c:axPos val="b"/>
        <c:majorTickMark val="out"/>
        <c:minorTickMark val="none"/>
        <c:tickLblPos val="none"/>
        <c:crossAx val="12864460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4230417909374683"/>
          <c:y val="0.89595874787312291"/>
          <c:w val="0.33431986119802887"/>
          <c:h val="0.10404125212687709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19766000587506"/>
          <c:y val="0.12489130434782608"/>
          <c:w val="0.81419801824135063"/>
          <c:h val="0.68207334816843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472146525162617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555952156795617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591720301266689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633080708661417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66977747346799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62928.2</c:v>
                </c:pt>
                <c:pt idx="1">
                  <c:v>75308</c:v>
                </c:pt>
                <c:pt idx="2">
                  <c:v>82736.5</c:v>
                </c:pt>
                <c:pt idx="3">
                  <c:v>89716.1</c:v>
                </c:pt>
                <c:pt idx="4">
                  <c:v>96253.2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390080"/>
        <c:axId val="129391616"/>
      </c:barChart>
      <c:lineChart>
        <c:grouping val="percent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119.9</c:v>
                </c:pt>
                <c:pt idx="1">
                  <c:v>119.7</c:v>
                </c:pt>
                <c:pt idx="2">
                  <c:v>109.9</c:v>
                </c:pt>
                <c:pt idx="3">
                  <c:v>108.4</c:v>
                </c:pt>
                <c:pt idx="4">
                  <c:v>107.3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407232"/>
        <c:axId val="129405696"/>
      </c:lineChart>
      <c:catAx>
        <c:axId val="129390080"/>
        <c:scaling>
          <c:orientation val="minMax"/>
        </c:scaling>
        <c:delete val="1"/>
        <c:axPos val="b"/>
        <c:majorTickMark val="out"/>
        <c:minorTickMark val="none"/>
        <c:tickLblPos val="none"/>
        <c:crossAx val="129391616"/>
        <c:crosses val="autoZero"/>
        <c:auto val="1"/>
        <c:lblAlgn val="ctr"/>
        <c:lblOffset val="100"/>
        <c:noMultiLvlLbl val="0"/>
      </c:catAx>
      <c:valAx>
        <c:axId val="12939161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129390080"/>
        <c:crosses val="autoZero"/>
        <c:crossBetween val="between"/>
        <c:majorUnit val="20000"/>
      </c:valAx>
      <c:valAx>
        <c:axId val="12940569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129407232"/>
        <c:crosses val="max"/>
        <c:crossBetween val="between"/>
        <c:majorUnit val="0.2"/>
      </c:valAx>
      <c:catAx>
        <c:axId val="129407232"/>
        <c:scaling>
          <c:orientation val="minMax"/>
        </c:scaling>
        <c:delete val="1"/>
        <c:axPos val="b"/>
        <c:majorTickMark val="out"/>
        <c:minorTickMark val="none"/>
        <c:tickLblPos val="none"/>
        <c:crossAx val="12940569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9226383326288267"/>
          <c:y val="0.89924726121191356"/>
          <c:w val="0.21911200590372071"/>
          <c:h val="8.9883173570695002E-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82618145838512"/>
          <c:y val="6.3918432351397422E-2"/>
          <c:w val="0.76367486881696012"/>
          <c:h val="0.72650594561527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749993917324344E-3"/>
                  <c:y val="0.61172884193380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499987834648748E-3"/>
                  <c:y val="0.646234418478386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749993917324344E-3"/>
                  <c:y val="0.68413517008069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71450575926799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275585761672874E-7"/>
                  <c:y val="0.74693611989440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 отчет 2024</c:v>
                </c:pt>
                <c:pt idx="1">
                  <c:v> оценка 2025</c:v>
                </c:pt>
                <c:pt idx="2">
                  <c:v> прогноз 2026</c:v>
                </c:pt>
                <c:pt idx="3">
                  <c:v> прогноз 2027</c:v>
                </c:pt>
                <c:pt idx="4">
                  <c:v> прогноз 2028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188777.7</c:v>
                </c:pt>
                <c:pt idx="1">
                  <c:v>201086.4</c:v>
                </c:pt>
                <c:pt idx="2">
                  <c:v>214360</c:v>
                </c:pt>
                <c:pt idx="3">
                  <c:v>225590.3</c:v>
                </c:pt>
                <c:pt idx="4">
                  <c:v>237517.1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9230336"/>
        <c:axId val="12923187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в %</c:v>
                </c:pt>
              </c:strCache>
            </c:strRef>
          </c:tx>
          <c:dLbls>
            <c:dLbl>
              <c:idx val="0"/>
              <c:layout>
                <c:manualLayout>
                  <c:x val="-5.4074987226381398E-2"/>
                  <c:y val="-4.431042793823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649986618113352E-2"/>
                  <c:y val="-4.9131498210180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224986009845923E-2"/>
                  <c:y val="-5.2128814786326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649986618113386E-2"/>
                  <c:y val="-4.3136647530014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649986618113386E-2"/>
                  <c:y val="-4.7307962042256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 отчет 2024</c:v>
                </c:pt>
                <c:pt idx="1">
                  <c:v> оценка 2025</c:v>
                </c:pt>
                <c:pt idx="2">
                  <c:v> прогноз 2026</c:v>
                </c:pt>
                <c:pt idx="3">
                  <c:v> прогноз 2027</c:v>
                </c:pt>
                <c:pt idx="4">
                  <c:v> прогноз 2028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108.2</c:v>
                </c:pt>
                <c:pt idx="1">
                  <c:v>99.3</c:v>
                </c:pt>
                <c:pt idx="2">
                  <c:v>101.5</c:v>
                </c:pt>
                <c:pt idx="3">
                  <c:v>100.9</c:v>
                </c:pt>
                <c:pt idx="4">
                  <c:v>100.9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263872"/>
        <c:axId val="129262336"/>
      </c:lineChart>
      <c:catAx>
        <c:axId val="129230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29231872"/>
        <c:crosses val="autoZero"/>
        <c:auto val="1"/>
        <c:lblAlgn val="ctr"/>
        <c:lblOffset val="100"/>
        <c:noMultiLvlLbl val="0"/>
      </c:catAx>
      <c:valAx>
        <c:axId val="12923187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crossAx val="129230336"/>
        <c:crosses val="autoZero"/>
        <c:crossBetween val="between"/>
        <c:majorUnit val="20000"/>
      </c:valAx>
      <c:valAx>
        <c:axId val="129262336"/>
        <c:scaling>
          <c:orientation val="minMax"/>
          <c:max val="13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29263872"/>
        <c:crosses val="max"/>
        <c:crossBetween val="between"/>
      </c:valAx>
      <c:catAx>
        <c:axId val="129263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926233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4748258327183142"/>
          <c:y val="0.86876652124203158"/>
          <c:w val="0.53078462461780562"/>
          <c:h val="5.664317075590066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24332523910701"/>
          <c:y val="0.12224148063420219"/>
          <c:w val="0.8057605150546655"/>
          <c:h val="0.65095933458343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555320153339389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624279107968649E-3"/>
                  <c:y val="0.603866240548756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20559334844998E-3"/>
                  <c:y val="0.642145472730761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20559334844998E-3"/>
                  <c:y val="0.682498219886300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724614877984483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123069.6</c:v>
                </c:pt>
                <c:pt idx="1">
                  <c:v>138331.5</c:v>
                </c:pt>
                <c:pt idx="2">
                  <c:v>150622.20000000001</c:v>
                </c:pt>
                <c:pt idx="3">
                  <c:v>162599.70000000001</c:v>
                </c:pt>
                <c:pt idx="4">
                  <c:v>175698.7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39"/>
        <c:axId val="129337984"/>
        <c:axId val="129356160"/>
      </c:barChart>
      <c:lineChart>
        <c:grouping val="percent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в %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114.8</c:v>
                </c:pt>
                <c:pt idx="1">
                  <c:v>103.5</c:v>
                </c:pt>
                <c:pt idx="2">
                  <c:v>103.7</c:v>
                </c:pt>
                <c:pt idx="3">
                  <c:v>103.8</c:v>
                </c:pt>
                <c:pt idx="4">
                  <c:v>103.9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359232"/>
        <c:axId val="129357696"/>
      </c:lineChart>
      <c:catAx>
        <c:axId val="1293379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29356160"/>
        <c:crosses val="autoZero"/>
        <c:auto val="1"/>
        <c:lblAlgn val="ctr"/>
        <c:lblOffset val="100"/>
        <c:noMultiLvlLbl val="0"/>
      </c:catAx>
      <c:valAx>
        <c:axId val="12935616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crossAx val="129337984"/>
        <c:crosses val="autoZero"/>
        <c:crossBetween val="between"/>
        <c:majorUnit val="20000"/>
      </c:valAx>
      <c:valAx>
        <c:axId val="129357696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129359232"/>
        <c:crosses val="max"/>
        <c:crossBetween val="between"/>
      </c:valAx>
      <c:catAx>
        <c:axId val="1293592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2935769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6039769582373634"/>
          <c:y val="0.91734316826081352"/>
          <c:w val="0.48392872021950301"/>
          <c:h val="7.974471461690151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486181049798138E-2"/>
          <c:y val="0.23175969581286548"/>
          <c:w val="0.81435741093111025"/>
          <c:h val="0.45411923458471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2188</c:v>
                </c:pt>
                <c:pt idx="1">
                  <c:v>2535</c:v>
                </c:pt>
                <c:pt idx="2">
                  <c:v>2837.6</c:v>
                </c:pt>
                <c:pt idx="3">
                  <c:v>3137</c:v>
                </c:pt>
                <c:pt idx="4">
                  <c:v>3471.3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9486848"/>
        <c:axId val="129488384"/>
      </c:barChart>
      <c:lineChart>
        <c:grouping val="percent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в %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отчет 2024</c:v>
                </c:pt>
                <c:pt idx="1">
                  <c:v>оценка 2025</c:v>
                </c:pt>
                <c:pt idx="2">
                  <c:v>прогноз 2026</c:v>
                </c:pt>
                <c:pt idx="3">
                  <c:v>прогноз 2027</c:v>
                </c:pt>
                <c:pt idx="4">
                  <c:v>прогноз 2028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120.5</c:v>
                </c:pt>
                <c:pt idx="1">
                  <c:v>106</c:v>
                </c:pt>
                <c:pt idx="2">
                  <c:v>106.2</c:v>
                </c:pt>
                <c:pt idx="3">
                  <c:v>106.3</c:v>
                </c:pt>
                <c:pt idx="4">
                  <c:v>106.4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499904"/>
        <c:axId val="129489920"/>
      </c:lineChart>
      <c:catAx>
        <c:axId val="129486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9488384"/>
        <c:crosses val="autoZero"/>
        <c:auto val="1"/>
        <c:lblAlgn val="ctr"/>
        <c:lblOffset val="100"/>
        <c:noMultiLvlLbl val="0"/>
      </c:catAx>
      <c:valAx>
        <c:axId val="12948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29486848"/>
        <c:crosses val="autoZero"/>
        <c:crossBetween val="between"/>
      </c:valAx>
      <c:valAx>
        <c:axId val="12948992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129499904"/>
        <c:crosses val="max"/>
        <c:crossBetween val="between"/>
      </c:valAx>
      <c:catAx>
        <c:axId val="129499904"/>
        <c:scaling>
          <c:orientation val="minMax"/>
        </c:scaling>
        <c:delete val="1"/>
        <c:axPos val="b"/>
        <c:majorTickMark val="out"/>
        <c:minorTickMark val="none"/>
        <c:tickLblPos val="none"/>
        <c:crossAx val="12948992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148437286460688"/>
          <c:y val="0.91284223460549763"/>
          <c:w val="0.42371708209371028"/>
          <c:h val="8.7157765394506537E-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83329232283488"/>
          <c:y val="4.1406124421375291E-2"/>
          <c:w val="0.58020853838582676"/>
          <c:h val="0.870312754040800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4462"/>
              </a:solidFill>
            </c:spPr>
          </c:dPt>
          <c:dPt>
            <c:idx val="1"/>
            <c:bubble3D val="0"/>
            <c:spPr>
              <a:solidFill>
                <a:srgbClr val="C4CCD4"/>
              </a:solidFill>
            </c:spPr>
          </c:dPt>
          <c:dLbls>
            <c:dLbl>
              <c:idx val="0"/>
              <c:layout>
                <c:manualLayout>
                  <c:x val="0.12176722440944893"/>
                  <c:y val="0.19218748817744327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  <a:latin typeface="+mj-lt"/>
                      </a:defRPr>
                    </a:pPr>
                    <a:r>
                      <a:rPr lang="ru-RU" sz="1200" dirty="0" smtClean="0">
                        <a:solidFill>
                          <a:schemeClr val="bg1"/>
                        </a:solidFill>
                        <a:latin typeface="+mj-lt"/>
                      </a:rPr>
                      <a:t>Налоговые</a:t>
                    </a:r>
                  </a:p>
                  <a:p>
                    <a:pPr>
                      <a:defRPr sz="1200">
                        <a:solidFill>
                          <a:schemeClr val="bg1"/>
                        </a:solidFill>
                        <a:latin typeface="+mj-lt"/>
                      </a:defRPr>
                    </a:pPr>
                    <a:r>
                      <a:rPr lang="ru-RU" sz="1200" dirty="0" smtClean="0">
                        <a:solidFill>
                          <a:schemeClr val="bg1"/>
                        </a:solidFill>
                        <a:latin typeface="+mj-lt"/>
                      </a:rPr>
                      <a:t> </a:t>
                    </a:r>
                    <a:r>
                      <a:rPr lang="ru-RU" sz="1400" dirty="0">
                        <a:solidFill>
                          <a:schemeClr val="bg1"/>
                        </a:solidFill>
                        <a:latin typeface="+mj-lt"/>
                      </a:rPr>
                      <a:t>7 678 725 </a:t>
                    </a:r>
                    <a:endParaRPr lang="ru-RU" sz="1200" dirty="0" smtClean="0">
                      <a:solidFill>
                        <a:schemeClr val="bg1"/>
                      </a:solidFill>
                      <a:latin typeface="+mj-lt"/>
                    </a:endParaRPr>
                  </a:p>
                  <a:p>
                    <a:pPr>
                      <a:defRPr sz="1200">
                        <a:solidFill>
                          <a:schemeClr val="bg1"/>
                        </a:solidFill>
                        <a:latin typeface="+mj-lt"/>
                      </a:defRPr>
                    </a:pPr>
                    <a:r>
                      <a:rPr lang="ru-RU" sz="1200" dirty="0" smtClean="0">
                        <a:solidFill>
                          <a:schemeClr val="bg1"/>
                        </a:solidFill>
                        <a:latin typeface="+mn-lt"/>
                      </a:rPr>
                      <a:t>тыс.руб</a:t>
                    </a:r>
                    <a:r>
                      <a:rPr lang="ru-RU" sz="1200" dirty="0">
                        <a:solidFill>
                          <a:schemeClr val="bg1"/>
                        </a:solidFill>
                        <a:latin typeface="+mn-lt"/>
                      </a:rPr>
                      <a:t>.</a:t>
                    </a:r>
                    <a:r>
                      <a:rPr lang="ru-RU" sz="1200" dirty="0">
                        <a:solidFill>
                          <a:schemeClr val="bg1"/>
                        </a:solidFill>
                        <a:latin typeface="+mj-lt"/>
                      </a:rPr>
                      <a:t>
</a:t>
                    </a:r>
                    <a:r>
                      <a:rPr lang="ru-RU" sz="1400" dirty="0" smtClean="0">
                        <a:solidFill>
                          <a:schemeClr val="bg1"/>
                        </a:solidFill>
                        <a:latin typeface="+mj-lt"/>
                      </a:rPr>
                      <a:t>93,82%</a:t>
                    </a:r>
                    <a:endParaRPr lang="ru-RU" sz="1200" dirty="0">
                      <a:solidFill>
                        <a:schemeClr val="bg1"/>
                      </a:solidFill>
                      <a:latin typeface="+mj-lt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202854330708662"/>
                  <c:y val="-0.12545336334563464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+mj-lt"/>
                      </a:defRPr>
                    </a:pPr>
                    <a:r>
                      <a:rPr lang="ru-RU" sz="1050" dirty="0" smtClean="0"/>
                      <a:t>Неналоговые</a:t>
                    </a:r>
                  </a:p>
                  <a:p>
                    <a:pPr>
                      <a:defRPr sz="1050" b="1">
                        <a:latin typeface="+mj-lt"/>
                      </a:defRPr>
                    </a:pPr>
                    <a:r>
                      <a:rPr lang="ru-RU" sz="1200" dirty="0" smtClean="0"/>
                      <a:t> </a:t>
                    </a:r>
                    <a:r>
                      <a:rPr lang="ru-RU" sz="1200" dirty="0"/>
                      <a:t>503 </a:t>
                    </a:r>
                    <a:r>
                      <a:rPr lang="ru-RU" sz="1200" dirty="0" smtClean="0"/>
                      <a:t>375</a:t>
                    </a:r>
                  </a:p>
                  <a:p>
                    <a:pPr>
                      <a:defRPr sz="1050" b="1">
                        <a:latin typeface="+mj-lt"/>
                      </a:defRPr>
                    </a:pPr>
                    <a:r>
                      <a:rPr lang="ru-RU" sz="1050" dirty="0" smtClean="0"/>
                      <a:t> </a:t>
                    </a:r>
                    <a:r>
                      <a:rPr lang="ru-RU" sz="900" b="0" dirty="0">
                        <a:latin typeface="+mn-lt"/>
                      </a:rPr>
                      <a:t>тыс.руб.</a:t>
                    </a:r>
                    <a:r>
                      <a:rPr lang="ru-RU" sz="1050" dirty="0"/>
                      <a:t>
</a:t>
                    </a:r>
                    <a:r>
                      <a:rPr lang="ru-RU" sz="1200" dirty="0" smtClean="0"/>
                      <a:t>6,15%</a:t>
                    </a:r>
                    <a:endParaRPr lang="ru-RU" sz="105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7 678 725 тыс.руб.</c:v>
                </c:pt>
                <c:pt idx="1">
                  <c:v>Неналоговые 503 375 тыс.руб.</c:v>
                </c:pt>
                <c:pt idx="2">
                  <c:v>Прочие безвозмездные поступления 2 066 тыс.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7678725</c:v>
                </c:pt>
                <c:pt idx="1">
                  <c:v>503375</c:v>
                </c:pt>
                <c:pt idx="2">
                  <c:v>2066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52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42784546805349188"/>
          <c:y val="0.28275701555373123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906728598004186"/>
          <c:y val="7.6600019894191834E-3"/>
          <c:w val="0.52298885001930484"/>
          <c:h val="0.575430140027864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"/>
                  <c:y val="-1.3079016828678252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7 678 725 тыс.руб.</c:v>
                </c:pt>
                <c:pt idx="1">
                  <c:v>Неналоговые 503 375 тыс руб.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7.9269927811772514E-2"/>
          <c:y val="0.69728126374197852"/>
          <c:w val="0.85188847679330126"/>
          <c:h val="0.15602057010095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41099510603588907"/>
          <c:y val="0.29999998154527824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246316681866643"/>
          <c:y val="0.10030751105391787"/>
          <c:w val="0.57683831935363705"/>
          <c:h val="0.414377189076207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2626427406199192E-3"/>
                  <c:y val="-1.1718749279112437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8 209 951 тыс.руб.</c:v>
                </c:pt>
                <c:pt idx="1">
                  <c:v>Неналоговые 495 743 тыс.руб.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1.5127358672335623E-2"/>
          <c:y val="0.58543900187998033"/>
          <c:w val="0.94913694107975255"/>
          <c:h val="0.121592266142208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CDC59-46DD-42FE-924A-B2FA3F0BD4FE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F171F22-FFB4-4EA4-87BB-E80D4B8CFF1F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Подготовка проекта бюджета</a:t>
          </a:r>
          <a:endParaRPr lang="ru-RU" dirty="0">
            <a:latin typeface="+mj-lt"/>
          </a:endParaRPr>
        </a:p>
      </dgm:t>
    </dgm:pt>
    <dgm:pt modelId="{7BE17B32-88A1-425B-AE8F-D28EE49C13EC}" type="parTrans" cxnId="{730B29E7-EA1F-4D01-8A35-C0ABCF5C41C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33F7FDE-B564-4933-BAB7-583370DD43A1}" type="sibTrans" cxnId="{730B29E7-EA1F-4D01-8A35-C0ABCF5C41C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C4E6972-CAB6-4909-AD4D-D61708011722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Рассмотрение и обсуждение проекта бюджета</a:t>
          </a:r>
          <a:endParaRPr lang="ru-RU" dirty="0">
            <a:latin typeface="+mj-lt"/>
          </a:endParaRPr>
        </a:p>
      </dgm:t>
    </dgm:pt>
    <dgm:pt modelId="{8CB5A9FB-84DB-41FA-A5E4-4649CC3C2996}" type="parTrans" cxnId="{6C082EAC-C755-4300-9324-C0E070065F5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538F63C-4858-48D3-9307-9631D9CE507B}" type="sibTrans" cxnId="{6C082EAC-C755-4300-9324-C0E070065F5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7BEB034-6B0D-4919-A265-939179C42D8A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Утверждение бюджета</a:t>
          </a:r>
          <a:endParaRPr lang="ru-RU" dirty="0">
            <a:latin typeface="+mj-lt"/>
          </a:endParaRPr>
        </a:p>
      </dgm:t>
    </dgm:pt>
    <dgm:pt modelId="{EBE96EB8-85F3-40EE-9895-BF926EB9A875}" type="parTrans" cxnId="{23E6EFFC-EC14-47E1-84F6-1AF717111C4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5141D7F-8DD2-42F3-AF85-2A33C3DB9B70}" type="sibTrans" cxnId="{23E6EFFC-EC14-47E1-84F6-1AF717111C4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31AABE1-96F6-4065-A3C4-CC081F82217D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Исполнение бюджета</a:t>
          </a:r>
          <a:endParaRPr lang="ru-RU" dirty="0">
            <a:latin typeface="+mj-lt"/>
          </a:endParaRPr>
        </a:p>
      </dgm:t>
    </dgm:pt>
    <dgm:pt modelId="{0F01A611-322C-4BC1-AE0F-9B0D454AA376}" type="parTrans" cxnId="{6A3CF025-CF09-4347-8198-85B2E85456B3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CED36A7-E506-4A8A-B6B3-8F99872A0CC8}" type="sibTrans" cxnId="{6A3CF025-CF09-4347-8198-85B2E85456B3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25E6700-36B5-4B1D-8967-3B90C08B7564}">
      <dgm:prSet phldrT="[Текст]"/>
      <dgm:spPr/>
      <dgm:t>
        <a:bodyPr/>
        <a:lstStyle/>
        <a:p>
          <a:endParaRPr lang="ru-RU" dirty="0">
            <a:latin typeface="+mj-lt"/>
          </a:endParaRPr>
        </a:p>
      </dgm:t>
    </dgm:pt>
    <dgm:pt modelId="{E0968FB9-AC26-4760-BD74-60A38AED9882}" type="parTrans" cxnId="{89A2663A-9786-4CD9-A896-8D20F3F10D2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FDBCCF6-0FB4-43FE-9766-F38225E9BBE1}" type="sibTrans" cxnId="{89A2663A-9786-4CD9-A896-8D20F3F10D2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001C97B-92A3-4D6E-8DFD-F4B90FF6E836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Формирование, обсуждение и утверждение отчета об исполнении бюджета</a:t>
          </a:r>
          <a:endParaRPr lang="ru-RU" dirty="0">
            <a:latin typeface="+mj-lt"/>
          </a:endParaRPr>
        </a:p>
      </dgm:t>
    </dgm:pt>
    <dgm:pt modelId="{AF9BB1E8-CAC9-4E59-B174-9A3BAEC45118}" type="parTrans" cxnId="{D9741A45-ECC8-4E27-ACE3-C57841D58A9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610B146-E740-4ED0-9C7F-77D2B1460CA3}" type="sibTrans" cxnId="{D9741A45-ECC8-4E27-ACE3-C57841D58A9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69A462F-460B-4E2A-8533-5A3EA91C6DCD}" type="pres">
      <dgm:prSet presAssocID="{067CDC59-46DD-42FE-924A-B2FA3F0BD4F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DC5C96-B39D-47F2-B08A-CA0BF5610210}" type="pres">
      <dgm:prSet presAssocID="{067CDC59-46DD-42FE-924A-B2FA3F0BD4FE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04CB771D-17DB-4260-8A52-43FFEC24B8DB}" type="pres">
      <dgm:prSet presAssocID="{067CDC59-46DD-42FE-924A-B2FA3F0BD4F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918E0-6C86-48F5-BE57-2F0BAD72C0FD}" type="pres">
      <dgm:prSet presAssocID="{067CDC59-46DD-42FE-924A-B2FA3F0BD4F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1319A-7B9E-4157-8185-AC2FE5F1C875}" type="pres">
      <dgm:prSet presAssocID="{067CDC59-46DD-42FE-924A-B2FA3F0BD4F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273F6-18B1-4EA7-B21C-AE42512958AD}" type="pres">
      <dgm:prSet presAssocID="{067CDC59-46DD-42FE-924A-B2FA3F0BD4F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84B93-65EA-4E6B-9609-ED80FA482B79}" type="pres">
      <dgm:prSet presAssocID="{067CDC59-46DD-42FE-924A-B2FA3F0BD4F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664A9-3811-490B-88B0-2D9C61D961D8}" type="pres">
      <dgm:prSet presAssocID="{067CDC59-46DD-42FE-924A-B2FA3F0BD4F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B9A60-A75F-4223-A536-31E996917C5F}" type="pres">
      <dgm:prSet presAssocID="{067CDC59-46DD-42FE-924A-B2FA3F0BD4F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84785-3368-406D-B4D3-43E604C4260F}" type="pres">
      <dgm:prSet presAssocID="{067CDC59-46DD-42FE-924A-B2FA3F0BD4F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FA239-2715-4CF7-BE65-F1130B378E37}" type="pres">
      <dgm:prSet presAssocID="{067CDC59-46DD-42FE-924A-B2FA3F0BD4F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9E92F-F3BE-4C0D-8F5C-586AB54AAA23}" type="pres">
      <dgm:prSet presAssocID="{067CDC59-46DD-42FE-924A-B2FA3F0BD4F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EA9AB-12E5-4D86-9E25-808C39163C88}" type="pres">
      <dgm:prSet presAssocID="{067CDC59-46DD-42FE-924A-B2FA3F0BD4F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15870-E772-4A59-9407-EBC8D62DBBE9}" type="pres">
      <dgm:prSet presAssocID="{067CDC59-46DD-42FE-924A-B2FA3F0BD4F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4E68A-48B6-4DC0-B637-27F1747199C4}" type="pres">
      <dgm:prSet presAssocID="{067CDC59-46DD-42FE-924A-B2FA3F0BD4F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F36E7-FBFC-48C3-9CA8-C07BDD3EFECF}" type="pres">
      <dgm:prSet presAssocID="{067CDC59-46DD-42FE-924A-B2FA3F0BD4F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CB1A12-3864-498D-A9AC-836670DC91E4}" type="presOf" srcId="{ACED36A7-E506-4A8A-B6B3-8F99872A0CC8}" destId="{EFBFA239-2715-4CF7-BE65-F1130B378E37}" srcOrd="0" destOrd="0" presId="urn:microsoft.com/office/officeart/2005/8/layout/vProcess5"/>
    <dgm:cxn modelId="{3EA9B64D-1E31-4C96-A9C0-2F55D7DE529D}" type="presOf" srcId="{731AABE1-96F6-4065-A3C4-CC081F82217D}" destId="{1644E68A-48B6-4DC0-B637-27F1747199C4}" srcOrd="1" destOrd="0" presId="urn:microsoft.com/office/officeart/2005/8/layout/vProcess5"/>
    <dgm:cxn modelId="{11DC793F-378D-41C5-B62A-027D3D92C50A}" type="presOf" srcId="{731AABE1-96F6-4065-A3C4-CC081F82217D}" destId="{B62273F6-18B1-4EA7-B21C-AE42512958AD}" srcOrd="0" destOrd="0" presId="urn:microsoft.com/office/officeart/2005/8/layout/vProcess5"/>
    <dgm:cxn modelId="{0AFBBAC0-A68F-49E6-A506-141B9CF2ECEF}" type="presOf" srcId="{067CDC59-46DD-42FE-924A-B2FA3F0BD4FE}" destId="{E69A462F-460B-4E2A-8533-5A3EA91C6DCD}" srcOrd="0" destOrd="0" presId="urn:microsoft.com/office/officeart/2005/8/layout/vProcess5"/>
    <dgm:cxn modelId="{7C52BE8E-57BD-4419-86D4-E5FFFD39BE80}" type="presOf" srcId="{2F171F22-FFB4-4EA4-87BB-E80D4B8CFF1F}" destId="{04CB771D-17DB-4260-8A52-43FFEC24B8DB}" srcOrd="0" destOrd="0" presId="urn:microsoft.com/office/officeart/2005/8/layout/vProcess5"/>
    <dgm:cxn modelId="{6C082EAC-C755-4300-9324-C0E070065F5B}" srcId="{067CDC59-46DD-42FE-924A-B2FA3F0BD4FE}" destId="{3C4E6972-CAB6-4909-AD4D-D61708011722}" srcOrd="1" destOrd="0" parTransId="{8CB5A9FB-84DB-41FA-A5E4-4649CC3C2996}" sibTransId="{9538F63C-4858-48D3-9307-9631D9CE507B}"/>
    <dgm:cxn modelId="{40EE10B8-FEB6-4C98-9907-B33E5EE69F4C}" type="presOf" srcId="{E001C97B-92A3-4D6E-8DFD-F4B90FF6E836}" destId="{DC084B93-65EA-4E6B-9609-ED80FA482B79}" srcOrd="0" destOrd="0" presId="urn:microsoft.com/office/officeart/2005/8/layout/vProcess5"/>
    <dgm:cxn modelId="{23E6EFFC-EC14-47E1-84F6-1AF717111C45}" srcId="{067CDC59-46DD-42FE-924A-B2FA3F0BD4FE}" destId="{17BEB034-6B0D-4919-A265-939179C42D8A}" srcOrd="2" destOrd="0" parTransId="{EBE96EB8-85F3-40EE-9895-BF926EB9A875}" sibTransId="{B5141D7F-8DD2-42F3-AF85-2A33C3DB9B70}"/>
    <dgm:cxn modelId="{32543BC7-1567-480F-9B30-16B49DE151D0}" type="presOf" srcId="{B5141D7F-8DD2-42F3-AF85-2A33C3DB9B70}" destId="{7B584785-3368-406D-B4D3-43E604C4260F}" srcOrd="0" destOrd="0" presId="urn:microsoft.com/office/officeart/2005/8/layout/vProcess5"/>
    <dgm:cxn modelId="{D9741A45-ECC8-4E27-ACE3-C57841D58A9C}" srcId="{067CDC59-46DD-42FE-924A-B2FA3F0BD4FE}" destId="{E001C97B-92A3-4D6E-8DFD-F4B90FF6E836}" srcOrd="4" destOrd="0" parTransId="{AF9BB1E8-CAC9-4E59-B174-9A3BAEC45118}" sibTransId="{2610B146-E740-4ED0-9C7F-77D2B1460CA3}"/>
    <dgm:cxn modelId="{B683A731-D1FC-48E1-9AE6-D226AC5BC4A3}" type="presOf" srcId="{9538F63C-4858-48D3-9307-9631D9CE507B}" destId="{060B9A60-A75F-4223-A536-31E996917C5F}" srcOrd="0" destOrd="0" presId="urn:microsoft.com/office/officeart/2005/8/layout/vProcess5"/>
    <dgm:cxn modelId="{730B29E7-EA1F-4D01-8A35-C0ABCF5C41CE}" srcId="{067CDC59-46DD-42FE-924A-B2FA3F0BD4FE}" destId="{2F171F22-FFB4-4EA4-87BB-E80D4B8CFF1F}" srcOrd="0" destOrd="0" parTransId="{7BE17B32-88A1-425B-AE8F-D28EE49C13EC}" sibTransId="{B33F7FDE-B564-4933-BAB7-583370DD43A1}"/>
    <dgm:cxn modelId="{A14B6A46-321F-4BCA-911D-7BC6E5151B47}" type="presOf" srcId="{3C4E6972-CAB6-4909-AD4D-D61708011722}" destId="{591918E0-6C86-48F5-BE57-2F0BAD72C0FD}" srcOrd="0" destOrd="0" presId="urn:microsoft.com/office/officeart/2005/8/layout/vProcess5"/>
    <dgm:cxn modelId="{A004FA55-5BB6-48C9-80CB-45FFFED88BED}" type="presOf" srcId="{2F171F22-FFB4-4EA4-87BB-E80D4B8CFF1F}" destId="{B449E92F-F3BE-4C0D-8F5C-586AB54AAA23}" srcOrd="1" destOrd="0" presId="urn:microsoft.com/office/officeart/2005/8/layout/vProcess5"/>
    <dgm:cxn modelId="{98495929-B723-4179-BABD-0458E9D35063}" type="presOf" srcId="{E001C97B-92A3-4D6E-8DFD-F4B90FF6E836}" destId="{3C8F36E7-FBFC-48C3-9CA8-C07BDD3EFECF}" srcOrd="1" destOrd="0" presId="urn:microsoft.com/office/officeart/2005/8/layout/vProcess5"/>
    <dgm:cxn modelId="{F85702DD-C58C-4C1D-9E9E-7297F57BC746}" type="presOf" srcId="{B33F7FDE-B564-4933-BAB7-583370DD43A1}" destId="{99C664A9-3811-490B-88B0-2D9C61D961D8}" srcOrd="0" destOrd="0" presId="urn:microsoft.com/office/officeart/2005/8/layout/vProcess5"/>
    <dgm:cxn modelId="{6A3CF025-CF09-4347-8198-85B2E85456B3}" srcId="{067CDC59-46DD-42FE-924A-B2FA3F0BD4FE}" destId="{731AABE1-96F6-4065-A3C4-CC081F82217D}" srcOrd="3" destOrd="0" parTransId="{0F01A611-322C-4BC1-AE0F-9B0D454AA376}" sibTransId="{ACED36A7-E506-4A8A-B6B3-8F99872A0CC8}"/>
    <dgm:cxn modelId="{0AE06782-BF43-4246-988B-71912B3D6D41}" type="presOf" srcId="{17BEB034-6B0D-4919-A265-939179C42D8A}" destId="{35E15870-E772-4A59-9407-EBC8D62DBBE9}" srcOrd="1" destOrd="0" presId="urn:microsoft.com/office/officeart/2005/8/layout/vProcess5"/>
    <dgm:cxn modelId="{EA410CDF-C750-4CE9-91E1-8CC3F92105CD}" type="presOf" srcId="{17BEB034-6B0D-4919-A265-939179C42D8A}" destId="{9DA1319A-7B9E-4157-8185-AC2FE5F1C875}" srcOrd="0" destOrd="0" presId="urn:microsoft.com/office/officeart/2005/8/layout/vProcess5"/>
    <dgm:cxn modelId="{89A2663A-9786-4CD9-A896-8D20F3F10D26}" srcId="{067CDC59-46DD-42FE-924A-B2FA3F0BD4FE}" destId="{325E6700-36B5-4B1D-8967-3B90C08B7564}" srcOrd="5" destOrd="0" parTransId="{E0968FB9-AC26-4760-BD74-60A38AED9882}" sibTransId="{4FDBCCF6-0FB4-43FE-9766-F38225E9BBE1}"/>
    <dgm:cxn modelId="{59B01877-99A0-4339-90B3-309FA0E41ABB}" type="presOf" srcId="{3C4E6972-CAB6-4909-AD4D-D61708011722}" destId="{A20EA9AB-12E5-4D86-9E25-808C39163C88}" srcOrd="1" destOrd="0" presId="urn:microsoft.com/office/officeart/2005/8/layout/vProcess5"/>
    <dgm:cxn modelId="{5413B9BD-56A8-48D9-B635-EE37397E120A}" type="presParOf" srcId="{E69A462F-460B-4E2A-8533-5A3EA91C6DCD}" destId="{35DC5C96-B39D-47F2-B08A-CA0BF5610210}" srcOrd="0" destOrd="0" presId="urn:microsoft.com/office/officeart/2005/8/layout/vProcess5"/>
    <dgm:cxn modelId="{98846B7B-7FAC-40BB-968D-FB6D0391345E}" type="presParOf" srcId="{E69A462F-460B-4E2A-8533-5A3EA91C6DCD}" destId="{04CB771D-17DB-4260-8A52-43FFEC24B8DB}" srcOrd="1" destOrd="0" presId="urn:microsoft.com/office/officeart/2005/8/layout/vProcess5"/>
    <dgm:cxn modelId="{9F7187C1-2C70-415E-A861-A8E161FF5949}" type="presParOf" srcId="{E69A462F-460B-4E2A-8533-5A3EA91C6DCD}" destId="{591918E0-6C86-48F5-BE57-2F0BAD72C0FD}" srcOrd="2" destOrd="0" presId="urn:microsoft.com/office/officeart/2005/8/layout/vProcess5"/>
    <dgm:cxn modelId="{CD730A1C-FBD1-4DD1-8474-97E91236860A}" type="presParOf" srcId="{E69A462F-460B-4E2A-8533-5A3EA91C6DCD}" destId="{9DA1319A-7B9E-4157-8185-AC2FE5F1C875}" srcOrd="3" destOrd="0" presId="urn:microsoft.com/office/officeart/2005/8/layout/vProcess5"/>
    <dgm:cxn modelId="{64E1C61D-B70B-4852-BCDE-8362036486BB}" type="presParOf" srcId="{E69A462F-460B-4E2A-8533-5A3EA91C6DCD}" destId="{B62273F6-18B1-4EA7-B21C-AE42512958AD}" srcOrd="4" destOrd="0" presId="urn:microsoft.com/office/officeart/2005/8/layout/vProcess5"/>
    <dgm:cxn modelId="{0865BB97-973C-4957-A7AF-CCCA13E55BD1}" type="presParOf" srcId="{E69A462F-460B-4E2A-8533-5A3EA91C6DCD}" destId="{DC084B93-65EA-4E6B-9609-ED80FA482B79}" srcOrd="5" destOrd="0" presId="urn:microsoft.com/office/officeart/2005/8/layout/vProcess5"/>
    <dgm:cxn modelId="{935CBF4E-40D7-41BD-B1DC-F344AA728297}" type="presParOf" srcId="{E69A462F-460B-4E2A-8533-5A3EA91C6DCD}" destId="{99C664A9-3811-490B-88B0-2D9C61D961D8}" srcOrd="6" destOrd="0" presId="urn:microsoft.com/office/officeart/2005/8/layout/vProcess5"/>
    <dgm:cxn modelId="{FFA99554-E97E-4B65-9749-D17453982AA7}" type="presParOf" srcId="{E69A462F-460B-4E2A-8533-5A3EA91C6DCD}" destId="{060B9A60-A75F-4223-A536-31E996917C5F}" srcOrd="7" destOrd="0" presId="urn:microsoft.com/office/officeart/2005/8/layout/vProcess5"/>
    <dgm:cxn modelId="{794178CF-8FA0-4B38-B72A-6122E7F8AE82}" type="presParOf" srcId="{E69A462F-460B-4E2A-8533-5A3EA91C6DCD}" destId="{7B584785-3368-406D-B4D3-43E604C4260F}" srcOrd="8" destOrd="0" presId="urn:microsoft.com/office/officeart/2005/8/layout/vProcess5"/>
    <dgm:cxn modelId="{A7F927C5-3B3A-40EA-94FA-1922559FB2E0}" type="presParOf" srcId="{E69A462F-460B-4E2A-8533-5A3EA91C6DCD}" destId="{EFBFA239-2715-4CF7-BE65-F1130B378E37}" srcOrd="9" destOrd="0" presId="urn:microsoft.com/office/officeart/2005/8/layout/vProcess5"/>
    <dgm:cxn modelId="{57034E9A-AAB7-4F40-9EAF-ECF13E9745B4}" type="presParOf" srcId="{E69A462F-460B-4E2A-8533-5A3EA91C6DCD}" destId="{B449E92F-F3BE-4C0D-8F5C-586AB54AAA23}" srcOrd="10" destOrd="0" presId="urn:microsoft.com/office/officeart/2005/8/layout/vProcess5"/>
    <dgm:cxn modelId="{311A5FC1-24A3-49C6-96EA-D4E1CECD5556}" type="presParOf" srcId="{E69A462F-460B-4E2A-8533-5A3EA91C6DCD}" destId="{A20EA9AB-12E5-4D86-9E25-808C39163C88}" srcOrd="11" destOrd="0" presId="urn:microsoft.com/office/officeart/2005/8/layout/vProcess5"/>
    <dgm:cxn modelId="{270B3ED5-2ACA-40B4-BCB4-1319705BD9BB}" type="presParOf" srcId="{E69A462F-460B-4E2A-8533-5A3EA91C6DCD}" destId="{35E15870-E772-4A59-9407-EBC8D62DBBE9}" srcOrd="12" destOrd="0" presId="urn:microsoft.com/office/officeart/2005/8/layout/vProcess5"/>
    <dgm:cxn modelId="{4AEB96F4-8026-4995-9306-503A1DA31ECF}" type="presParOf" srcId="{E69A462F-460B-4E2A-8533-5A3EA91C6DCD}" destId="{1644E68A-48B6-4DC0-B637-27F1747199C4}" srcOrd="13" destOrd="0" presId="urn:microsoft.com/office/officeart/2005/8/layout/vProcess5"/>
    <dgm:cxn modelId="{6C4EEC43-215F-4A88-902B-7689FC2CE8B6}" type="presParOf" srcId="{E69A462F-460B-4E2A-8533-5A3EA91C6DCD}" destId="{3C8F36E7-FBFC-48C3-9CA8-C07BDD3EFEC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dirty="0">
            <a:latin typeface="+mn-lt"/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dirty="0">
            <a:latin typeface="+mn-lt"/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  <dgm:t>
        <a:bodyPr/>
        <a:lstStyle/>
        <a:p>
          <a:endParaRPr lang="ru-RU"/>
        </a:p>
      </dgm:t>
    </dgm:pt>
    <dgm:pt modelId="{108CEE4B-E3B7-41A7-9670-F920551C1F6A}" type="pres">
      <dgm:prSet presAssocID="{333F831F-2FF9-403B-BB3A-2CB627901A1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  <dgm:t>
        <a:bodyPr/>
        <a:lstStyle/>
        <a:p>
          <a:endParaRPr lang="ru-RU"/>
        </a:p>
      </dgm:t>
    </dgm:pt>
    <dgm:pt modelId="{3FD09A09-7C9F-4D07-BE47-321E12B35DB9}" type="pres">
      <dgm:prSet presAssocID="{C1311809-AAD1-4EE8-A0DB-C4B086552A57}" presName="composite" presStyleCnt="0"/>
      <dgm:spPr/>
      <dgm:t>
        <a:bodyPr/>
        <a:lstStyle/>
        <a:p>
          <a:endParaRPr lang="ru-RU"/>
        </a:p>
      </dgm:t>
    </dgm:pt>
    <dgm:pt modelId="{EC4ABE22-C354-4B46-9C52-51889676F909}" type="pres">
      <dgm:prSet presAssocID="{C1311809-AAD1-4EE8-A0DB-C4B086552A5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EE6EB-AEA2-4AF6-8631-9B2329015C57}" type="presOf" srcId="{40BF7536-18E1-43EA-BA93-A4F6666277A3}" destId="{2CDAE567-BFE2-4AA8-B7D2-2A019BED574F}" srcOrd="0" destOrd="0" presId="urn:microsoft.com/office/officeart/2005/8/layout/chevron2"/>
    <dgm:cxn modelId="{A98E51B3-8B9E-471D-98BE-B1A07CDE47DB}" type="presOf" srcId="{C1311809-AAD1-4EE8-A0DB-C4B086552A57}" destId="{EC4ABE22-C354-4B46-9C52-51889676F909}" srcOrd="0" destOrd="0" presId="urn:microsoft.com/office/officeart/2005/8/layout/chevron2"/>
    <dgm:cxn modelId="{5E122D89-EA5E-40D7-9FD7-BB2673239C6F}" type="presOf" srcId="{333F831F-2FF9-403B-BB3A-2CB627901A13}" destId="{108CEE4B-E3B7-41A7-9670-F920551C1F6A}" srcOrd="0" destOrd="0" presId="urn:microsoft.com/office/officeart/2005/8/layout/chevron2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1D2E96E1-C545-4405-972E-31F01528B26C}" type="presOf" srcId="{9FE2A101-4DB2-4AF2-922F-CF4F06F11E61}" destId="{5FCC1714-FCA6-44E1-82AE-090051349B0C}" srcOrd="0" destOrd="0" presId="urn:microsoft.com/office/officeart/2005/8/layout/chevron2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D79BC347-4554-4F3F-89BE-58ED27E3C0F1}" type="presOf" srcId="{53C73B09-BB33-43E4-9AF9-3A4B7E4AC055}" destId="{0A078352-D930-407C-96B1-AFA896F765BE}" srcOrd="0" destOrd="0" presId="urn:microsoft.com/office/officeart/2005/8/layout/chevron2"/>
    <dgm:cxn modelId="{03E7B81B-9F89-4B1F-B1AA-904932038624}" type="presParOf" srcId="{2CDAE567-BFE2-4AA8-B7D2-2A019BED574F}" destId="{C3A69624-B3FD-46BB-9AE6-EF3BA8C45062}" srcOrd="0" destOrd="0" presId="urn:microsoft.com/office/officeart/2005/8/layout/chevron2"/>
    <dgm:cxn modelId="{152846F9-D9E0-4D59-A1AC-52321632CD72}" type="presParOf" srcId="{C3A69624-B3FD-46BB-9AE6-EF3BA8C45062}" destId="{108CEE4B-E3B7-41A7-9670-F920551C1F6A}" srcOrd="0" destOrd="0" presId="urn:microsoft.com/office/officeart/2005/8/layout/chevron2"/>
    <dgm:cxn modelId="{7EB06A8E-5557-4A59-B395-C6E00C097BDA}" type="presParOf" srcId="{C3A69624-B3FD-46BB-9AE6-EF3BA8C45062}" destId="{5FCC1714-FCA6-44E1-82AE-090051349B0C}" srcOrd="1" destOrd="0" presId="urn:microsoft.com/office/officeart/2005/8/layout/chevron2"/>
    <dgm:cxn modelId="{C5F6F4DE-F128-4300-9EDC-C2324C98773B}" type="presParOf" srcId="{2CDAE567-BFE2-4AA8-B7D2-2A019BED574F}" destId="{C8055F3F-362F-41B9-8B18-D85283037305}" srcOrd="1" destOrd="0" presId="urn:microsoft.com/office/officeart/2005/8/layout/chevron2"/>
    <dgm:cxn modelId="{CFD45508-85CE-4150-A27F-D249D60DD499}" type="presParOf" srcId="{2CDAE567-BFE2-4AA8-B7D2-2A019BED574F}" destId="{3FD09A09-7C9F-4D07-BE47-321E12B35DB9}" srcOrd="2" destOrd="0" presId="urn:microsoft.com/office/officeart/2005/8/layout/chevron2"/>
    <dgm:cxn modelId="{E72A055C-8575-4B3E-907B-0392C395D830}" type="presParOf" srcId="{3FD09A09-7C9F-4D07-BE47-321E12B35DB9}" destId="{EC4ABE22-C354-4B46-9C52-51889676F909}" srcOrd="0" destOrd="0" presId="urn:microsoft.com/office/officeart/2005/8/layout/chevron2"/>
    <dgm:cxn modelId="{61889160-AC0A-46D4-AA60-999CFD05971F}" type="presParOf" srcId="{3FD09A09-7C9F-4D07-BE47-321E12B35DB9}" destId="{0A078352-D930-407C-96B1-AFA896F765BE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A59AD-11DE-419A-9493-AA4DF7EDB27A}" type="doc">
      <dgm:prSet loTypeId="urn:microsoft.com/office/officeart/2005/8/layout/cycle8" loCatId="cycle" qsTypeId="urn:microsoft.com/office/officeart/2005/8/quickstyle/simple1" qsCatId="simple" csTypeId="urn:microsoft.com/office/officeart/2005/8/colors/accent2_4" csCatId="accent2" phldr="1"/>
      <dgm:spPr/>
    </dgm:pt>
    <dgm:pt modelId="{10C167F2-380A-4F84-A146-6CB9F248076A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РАСХОДЫ</a:t>
          </a:r>
          <a:endParaRPr lang="ru-RU" b="1" dirty="0">
            <a:latin typeface="+mj-lt"/>
          </a:endParaRPr>
        </a:p>
      </dgm:t>
    </dgm:pt>
    <dgm:pt modelId="{44FB1305-5785-4C2C-8E97-C0C6A0D5580E}" type="parTrans" cxnId="{46B054C0-FAA8-4C6D-8AA4-FFC629D836A0}">
      <dgm:prSet/>
      <dgm:spPr/>
      <dgm:t>
        <a:bodyPr/>
        <a:lstStyle/>
        <a:p>
          <a:endParaRPr lang="ru-RU"/>
        </a:p>
      </dgm:t>
    </dgm:pt>
    <dgm:pt modelId="{3FFAE039-D37B-4A62-A908-BA0B299CE571}" type="sibTrans" cxnId="{46B054C0-FAA8-4C6D-8AA4-FFC629D836A0}">
      <dgm:prSet/>
      <dgm:spPr/>
      <dgm:t>
        <a:bodyPr/>
        <a:lstStyle/>
        <a:p>
          <a:endParaRPr lang="ru-RU"/>
        </a:p>
      </dgm:t>
    </dgm:pt>
    <dgm:pt modelId="{512ED505-5566-4ADA-B474-4CDD0031DB4E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ДОХОДЫ</a:t>
          </a:r>
          <a:endParaRPr lang="ru-RU" b="1" dirty="0">
            <a:latin typeface="+mj-lt"/>
          </a:endParaRPr>
        </a:p>
      </dgm:t>
    </dgm:pt>
    <dgm:pt modelId="{8D4112AE-8A6B-4E08-AB25-349320716C08}" type="parTrans" cxnId="{48BCA070-8EFE-4A5F-A812-1FE68401488E}">
      <dgm:prSet/>
      <dgm:spPr/>
      <dgm:t>
        <a:bodyPr/>
        <a:lstStyle/>
        <a:p>
          <a:endParaRPr lang="ru-RU"/>
        </a:p>
      </dgm:t>
    </dgm:pt>
    <dgm:pt modelId="{9BFFC1F1-900F-47AA-862D-BA5A331B9613}" type="sibTrans" cxnId="{48BCA070-8EFE-4A5F-A812-1FE68401488E}">
      <dgm:prSet/>
      <dgm:spPr/>
      <dgm:t>
        <a:bodyPr/>
        <a:lstStyle/>
        <a:p>
          <a:endParaRPr lang="ru-RU"/>
        </a:p>
      </dgm:t>
    </dgm:pt>
    <dgm:pt modelId="{23FEF430-3736-43EE-B103-BA16E3ED6ED2}" type="pres">
      <dgm:prSet presAssocID="{AAEA59AD-11DE-419A-9493-AA4DF7EDB27A}" presName="compositeShape" presStyleCnt="0">
        <dgm:presLayoutVars>
          <dgm:chMax val="7"/>
          <dgm:dir/>
          <dgm:resizeHandles val="exact"/>
        </dgm:presLayoutVars>
      </dgm:prSet>
      <dgm:spPr/>
    </dgm:pt>
    <dgm:pt modelId="{F0213F3F-1399-41D6-A847-741FF491956C}" type="pres">
      <dgm:prSet presAssocID="{AAEA59AD-11DE-419A-9493-AA4DF7EDB27A}" presName="wedge1" presStyleLbl="node1" presStyleIdx="0" presStyleCnt="2"/>
      <dgm:spPr/>
      <dgm:t>
        <a:bodyPr/>
        <a:lstStyle/>
        <a:p>
          <a:endParaRPr lang="ru-RU"/>
        </a:p>
      </dgm:t>
    </dgm:pt>
    <dgm:pt modelId="{D217394C-333E-4380-862E-272DBC64EA9E}" type="pres">
      <dgm:prSet presAssocID="{AAEA59AD-11DE-419A-9493-AA4DF7EDB27A}" presName="dummy1a" presStyleCnt="0"/>
      <dgm:spPr/>
    </dgm:pt>
    <dgm:pt modelId="{BE8D8D59-8E58-43B7-B793-A8BE9306752F}" type="pres">
      <dgm:prSet presAssocID="{AAEA59AD-11DE-419A-9493-AA4DF7EDB27A}" presName="dummy1b" presStyleCnt="0"/>
      <dgm:spPr/>
    </dgm:pt>
    <dgm:pt modelId="{ADF4C849-9A71-4B35-AF71-FFAFA919B1BA}" type="pres">
      <dgm:prSet presAssocID="{AAEA59AD-11DE-419A-9493-AA4DF7EDB27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2DEC3-3ECC-44C4-A389-F0E09E3FB04E}" type="pres">
      <dgm:prSet presAssocID="{AAEA59AD-11DE-419A-9493-AA4DF7EDB27A}" presName="wedge2" presStyleLbl="node1" presStyleIdx="1" presStyleCnt="2" custLinFactNeighborX="263" custLinFactNeighborY="-2634"/>
      <dgm:spPr/>
      <dgm:t>
        <a:bodyPr/>
        <a:lstStyle/>
        <a:p>
          <a:endParaRPr lang="ru-RU"/>
        </a:p>
      </dgm:t>
    </dgm:pt>
    <dgm:pt modelId="{E8C6F6AF-D589-4E4F-89C5-6CEF7D9B8252}" type="pres">
      <dgm:prSet presAssocID="{AAEA59AD-11DE-419A-9493-AA4DF7EDB27A}" presName="dummy2a" presStyleCnt="0"/>
      <dgm:spPr/>
    </dgm:pt>
    <dgm:pt modelId="{2EC89C46-4082-4953-A672-69D360E0303A}" type="pres">
      <dgm:prSet presAssocID="{AAEA59AD-11DE-419A-9493-AA4DF7EDB27A}" presName="dummy2b" presStyleCnt="0"/>
      <dgm:spPr/>
    </dgm:pt>
    <dgm:pt modelId="{D51503CF-032B-4D77-BAD1-D6DE5CA4C966}" type="pres">
      <dgm:prSet presAssocID="{AAEA59AD-11DE-419A-9493-AA4DF7EDB27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BB4A-8E84-48FC-AED1-C929395BDFB8}" type="pres">
      <dgm:prSet presAssocID="{3FFAE039-D37B-4A62-A908-BA0B299CE571}" presName="arrowWedge1" presStyleLbl="fgSibTrans2D1" presStyleIdx="0" presStyleCnt="2"/>
      <dgm:spPr/>
    </dgm:pt>
    <dgm:pt modelId="{421B4F69-D500-49E1-B979-1227024C2134}" type="pres">
      <dgm:prSet presAssocID="{9BFFC1F1-900F-47AA-862D-BA5A331B9613}" presName="arrowWedge2" presStyleLbl="fgSibTrans2D1" presStyleIdx="1" presStyleCnt="2"/>
      <dgm:spPr/>
    </dgm:pt>
  </dgm:ptLst>
  <dgm:cxnLst>
    <dgm:cxn modelId="{48BCA070-8EFE-4A5F-A812-1FE68401488E}" srcId="{AAEA59AD-11DE-419A-9493-AA4DF7EDB27A}" destId="{512ED505-5566-4ADA-B474-4CDD0031DB4E}" srcOrd="1" destOrd="0" parTransId="{8D4112AE-8A6B-4E08-AB25-349320716C08}" sibTransId="{9BFFC1F1-900F-47AA-862D-BA5A331B9613}"/>
    <dgm:cxn modelId="{DECBB07B-48C9-4A5E-B787-3418C7CDD799}" type="presOf" srcId="{10C167F2-380A-4F84-A146-6CB9F248076A}" destId="{ADF4C849-9A71-4B35-AF71-FFAFA919B1BA}" srcOrd="1" destOrd="0" presId="urn:microsoft.com/office/officeart/2005/8/layout/cycle8"/>
    <dgm:cxn modelId="{926AD054-79BE-4366-AB2F-EE8A2910D468}" type="presOf" srcId="{512ED505-5566-4ADA-B474-4CDD0031DB4E}" destId="{77A2DEC3-3ECC-44C4-A389-F0E09E3FB04E}" srcOrd="0" destOrd="0" presId="urn:microsoft.com/office/officeart/2005/8/layout/cycle8"/>
    <dgm:cxn modelId="{46B054C0-FAA8-4C6D-8AA4-FFC629D836A0}" srcId="{AAEA59AD-11DE-419A-9493-AA4DF7EDB27A}" destId="{10C167F2-380A-4F84-A146-6CB9F248076A}" srcOrd="0" destOrd="0" parTransId="{44FB1305-5785-4C2C-8E97-C0C6A0D5580E}" sibTransId="{3FFAE039-D37B-4A62-A908-BA0B299CE571}"/>
    <dgm:cxn modelId="{409EF8C5-DCA9-4883-8F2F-1D5ED0513D79}" type="presOf" srcId="{10C167F2-380A-4F84-A146-6CB9F248076A}" destId="{F0213F3F-1399-41D6-A847-741FF491956C}" srcOrd="0" destOrd="0" presId="urn:microsoft.com/office/officeart/2005/8/layout/cycle8"/>
    <dgm:cxn modelId="{90C1EE18-0084-4A7B-AE2A-925AAB5226C5}" type="presOf" srcId="{512ED505-5566-4ADA-B474-4CDD0031DB4E}" destId="{D51503CF-032B-4D77-BAD1-D6DE5CA4C966}" srcOrd="1" destOrd="0" presId="urn:microsoft.com/office/officeart/2005/8/layout/cycle8"/>
    <dgm:cxn modelId="{2EB8B44D-2AAC-44E0-8126-605432E1AB2D}" type="presOf" srcId="{AAEA59AD-11DE-419A-9493-AA4DF7EDB27A}" destId="{23FEF430-3736-43EE-B103-BA16E3ED6ED2}" srcOrd="0" destOrd="0" presId="urn:microsoft.com/office/officeart/2005/8/layout/cycle8"/>
    <dgm:cxn modelId="{8667E264-83E2-4F34-B2BD-664362129F09}" type="presParOf" srcId="{23FEF430-3736-43EE-B103-BA16E3ED6ED2}" destId="{F0213F3F-1399-41D6-A847-741FF491956C}" srcOrd="0" destOrd="0" presId="urn:microsoft.com/office/officeart/2005/8/layout/cycle8"/>
    <dgm:cxn modelId="{722DB88F-6501-4B10-94CC-698B7261D256}" type="presParOf" srcId="{23FEF430-3736-43EE-B103-BA16E3ED6ED2}" destId="{D217394C-333E-4380-862E-272DBC64EA9E}" srcOrd="1" destOrd="0" presId="urn:microsoft.com/office/officeart/2005/8/layout/cycle8"/>
    <dgm:cxn modelId="{AB02FB02-79B0-4660-B685-F48A7E2B86E1}" type="presParOf" srcId="{23FEF430-3736-43EE-B103-BA16E3ED6ED2}" destId="{BE8D8D59-8E58-43B7-B793-A8BE9306752F}" srcOrd="2" destOrd="0" presId="urn:microsoft.com/office/officeart/2005/8/layout/cycle8"/>
    <dgm:cxn modelId="{F9624036-5ED4-4B71-9A19-65B162434619}" type="presParOf" srcId="{23FEF430-3736-43EE-B103-BA16E3ED6ED2}" destId="{ADF4C849-9A71-4B35-AF71-FFAFA919B1BA}" srcOrd="3" destOrd="0" presId="urn:microsoft.com/office/officeart/2005/8/layout/cycle8"/>
    <dgm:cxn modelId="{1C0AEE9B-126D-484C-A533-0A11DE685267}" type="presParOf" srcId="{23FEF430-3736-43EE-B103-BA16E3ED6ED2}" destId="{77A2DEC3-3ECC-44C4-A389-F0E09E3FB04E}" srcOrd="4" destOrd="0" presId="urn:microsoft.com/office/officeart/2005/8/layout/cycle8"/>
    <dgm:cxn modelId="{BF058B04-48EB-4F5D-8438-51A5918427D5}" type="presParOf" srcId="{23FEF430-3736-43EE-B103-BA16E3ED6ED2}" destId="{E8C6F6AF-D589-4E4F-89C5-6CEF7D9B8252}" srcOrd="5" destOrd="0" presId="urn:microsoft.com/office/officeart/2005/8/layout/cycle8"/>
    <dgm:cxn modelId="{83E72EF4-83DA-4EE1-8F09-DE34440A5AA6}" type="presParOf" srcId="{23FEF430-3736-43EE-B103-BA16E3ED6ED2}" destId="{2EC89C46-4082-4953-A672-69D360E0303A}" srcOrd="6" destOrd="0" presId="urn:microsoft.com/office/officeart/2005/8/layout/cycle8"/>
    <dgm:cxn modelId="{26F19743-4C1D-497A-8197-10D87D022B2E}" type="presParOf" srcId="{23FEF430-3736-43EE-B103-BA16E3ED6ED2}" destId="{D51503CF-032B-4D77-BAD1-D6DE5CA4C966}" srcOrd="7" destOrd="0" presId="urn:microsoft.com/office/officeart/2005/8/layout/cycle8"/>
    <dgm:cxn modelId="{91C6DEA7-E534-420C-ACB2-7A2DB4921E4D}" type="presParOf" srcId="{23FEF430-3736-43EE-B103-BA16E3ED6ED2}" destId="{1D61BB4A-8E84-48FC-AED1-C929395BDFB8}" srcOrd="8" destOrd="0" presId="urn:microsoft.com/office/officeart/2005/8/layout/cycle8"/>
    <dgm:cxn modelId="{B4F30813-3964-4DC6-83B2-8F06CCAB693B}" type="presParOf" srcId="{23FEF430-3736-43EE-B103-BA16E3ED6ED2}" destId="{421B4F69-D500-49E1-B979-1227024C213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B771D-17DB-4260-8A52-43FFEC24B8DB}">
      <dsp:nvSpPr>
        <dsp:cNvPr id="0" name=""/>
        <dsp:cNvSpPr/>
      </dsp:nvSpPr>
      <dsp:spPr>
        <a:xfrm>
          <a:off x="0" y="0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Подготовка проекта бюджета</a:t>
          </a:r>
          <a:endParaRPr lang="ru-RU" sz="1800" kern="1200" dirty="0">
            <a:latin typeface="+mj-lt"/>
          </a:endParaRPr>
        </a:p>
      </dsp:txBody>
      <dsp:txXfrm>
        <a:off x="28567" y="28567"/>
        <a:ext cx="5091953" cy="918226"/>
      </dsp:txXfrm>
    </dsp:sp>
    <dsp:sp modelId="{591918E0-6C86-48F5-BE57-2F0BAD72C0FD}">
      <dsp:nvSpPr>
        <dsp:cNvPr id="0" name=""/>
        <dsp:cNvSpPr/>
      </dsp:nvSpPr>
      <dsp:spPr>
        <a:xfrm>
          <a:off x="467360" y="1110826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Рассмотрение и обсуждение проекта бюджета</a:t>
          </a:r>
          <a:endParaRPr lang="ru-RU" sz="1800" kern="1200" dirty="0">
            <a:latin typeface="+mj-lt"/>
          </a:endParaRPr>
        </a:p>
      </dsp:txBody>
      <dsp:txXfrm>
        <a:off x="495927" y="1139393"/>
        <a:ext cx="5100081" cy="918226"/>
      </dsp:txXfrm>
    </dsp:sp>
    <dsp:sp modelId="{9DA1319A-7B9E-4157-8185-AC2FE5F1C875}">
      <dsp:nvSpPr>
        <dsp:cNvPr id="0" name=""/>
        <dsp:cNvSpPr/>
      </dsp:nvSpPr>
      <dsp:spPr>
        <a:xfrm>
          <a:off x="934719" y="2221653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Утверждение бюджета</a:t>
          </a:r>
          <a:endParaRPr lang="ru-RU" sz="1800" kern="1200" dirty="0">
            <a:latin typeface="+mj-lt"/>
          </a:endParaRPr>
        </a:p>
      </dsp:txBody>
      <dsp:txXfrm>
        <a:off x="963286" y="2250220"/>
        <a:ext cx="5100081" cy="918226"/>
      </dsp:txXfrm>
    </dsp:sp>
    <dsp:sp modelId="{B62273F6-18B1-4EA7-B21C-AE42512958AD}">
      <dsp:nvSpPr>
        <dsp:cNvPr id="0" name=""/>
        <dsp:cNvSpPr/>
      </dsp:nvSpPr>
      <dsp:spPr>
        <a:xfrm>
          <a:off x="1402079" y="3332480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Исполнение бюджета</a:t>
          </a:r>
          <a:endParaRPr lang="ru-RU" sz="1800" kern="1200" dirty="0">
            <a:latin typeface="+mj-lt"/>
          </a:endParaRPr>
        </a:p>
      </dsp:txBody>
      <dsp:txXfrm>
        <a:off x="1430646" y="3361047"/>
        <a:ext cx="5100081" cy="918226"/>
      </dsp:txXfrm>
    </dsp:sp>
    <dsp:sp modelId="{DC084B93-65EA-4E6B-9609-ED80FA482B79}">
      <dsp:nvSpPr>
        <dsp:cNvPr id="0" name=""/>
        <dsp:cNvSpPr/>
      </dsp:nvSpPr>
      <dsp:spPr>
        <a:xfrm>
          <a:off x="1869439" y="4443306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Формирование, обсуждение и утверждение отчета об исполнении бюджета</a:t>
          </a:r>
          <a:endParaRPr lang="ru-RU" sz="1800" kern="1200" dirty="0">
            <a:latin typeface="+mj-lt"/>
          </a:endParaRPr>
        </a:p>
      </dsp:txBody>
      <dsp:txXfrm>
        <a:off x="1898006" y="4471873"/>
        <a:ext cx="5100081" cy="918226"/>
      </dsp:txXfrm>
    </dsp:sp>
    <dsp:sp modelId="{99C664A9-3811-490B-88B0-2D9C61D961D8}">
      <dsp:nvSpPr>
        <dsp:cNvPr id="0" name=""/>
        <dsp:cNvSpPr/>
      </dsp:nvSpPr>
      <dsp:spPr>
        <a:xfrm>
          <a:off x="562457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+mj-lt"/>
          </a:endParaRPr>
        </a:p>
      </dsp:txBody>
      <dsp:txXfrm>
        <a:off x="5767221" y="712554"/>
        <a:ext cx="348692" cy="477073"/>
      </dsp:txXfrm>
    </dsp:sp>
    <dsp:sp modelId="{060B9A60-A75F-4223-A536-31E996917C5F}">
      <dsp:nvSpPr>
        <dsp:cNvPr id="0" name=""/>
        <dsp:cNvSpPr/>
      </dsp:nvSpPr>
      <dsp:spPr>
        <a:xfrm>
          <a:off x="6091935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+mj-lt"/>
          </a:endParaRPr>
        </a:p>
      </dsp:txBody>
      <dsp:txXfrm>
        <a:off x="6234581" y="1823381"/>
        <a:ext cx="348692" cy="477073"/>
      </dsp:txXfrm>
    </dsp:sp>
    <dsp:sp modelId="{7B584785-3368-406D-B4D3-43E604C4260F}">
      <dsp:nvSpPr>
        <dsp:cNvPr id="0" name=""/>
        <dsp:cNvSpPr/>
      </dsp:nvSpPr>
      <dsp:spPr>
        <a:xfrm>
          <a:off x="655929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+mj-lt"/>
          </a:endParaRPr>
        </a:p>
      </dsp:txBody>
      <dsp:txXfrm>
        <a:off x="6701941" y="2917952"/>
        <a:ext cx="348692" cy="477073"/>
      </dsp:txXfrm>
    </dsp:sp>
    <dsp:sp modelId="{EFBFA239-2715-4CF7-BE65-F1130B378E37}">
      <dsp:nvSpPr>
        <dsp:cNvPr id="0" name=""/>
        <dsp:cNvSpPr/>
      </dsp:nvSpPr>
      <dsp:spPr>
        <a:xfrm>
          <a:off x="7026655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+mj-lt"/>
          </a:endParaRPr>
        </a:p>
      </dsp:txBody>
      <dsp:txXfrm>
        <a:off x="7169301" y="4039616"/>
        <a:ext cx="348692" cy="477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CEE4B-E3B7-41A7-9670-F920551C1F6A}">
      <dsp:nvSpPr>
        <dsp:cNvPr id="0" name=""/>
        <dsp:cNvSpPr/>
      </dsp:nvSpPr>
      <dsp:spPr>
        <a:xfrm rot="5400000">
          <a:off x="-378010" y="380290"/>
          <a:ext cx="2520070" cy="1764049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доходы</a:t>
          </a:r>
          <a:endParaRPr lang="ru-RU" sz="3700" kern="1200" dirty="0"/>
        </a:p>
      </dsp:txBody>
      <dsp:txXfrm rot="-5400000">
        <a:off x="1" y="884305"/>
        <a:ext cx="1764049" cy="756021"/>
      </dsp:txXfrm>
    </dsp:sp>
    <dsp:sp modelId="{5FCC1714-FCA6-44E1-82AE-090051349B0C}">
      <dsp:nvSpPr>
        <dsp:cNvPr id="0" name=""/>
        <dsp:cNvSpPr/>
      </dsp:nvSpPr>
      <dsp:spPr>
        <a:xfrm rot="5400000">
          <a:off x="3197456" y="-1431127"/>
          <a:ext cx="1638045" cy="4504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500" kern="1200" dirty="0">
            <a:latin typeface="+mn-lt"/>
          </a:endParaRPr>
        </a:p>
      </dsp:txBody>
      <dsp:txXfrm rot="-5400000">
        <a:off x="1764049" y="82243"/>
        <a:ext cx="4424897" cy="1478119"/>
      </dsp:txXfrm>
    </dsp:sp>
    <dsp:sp modelId="{EC4ABE22-C354-4B46-9C52-51889676F909}">
      <dsp:nvSpPr>
        <dsp:cNvPr id="0" name=""/>
        <dsp:cNvSpPr/>
      </dsp:nvSpPr>
      <dsp:spPr>
        <a:xfrm rot="5400000">
          <a:off x="-378010" y="2616826"/>
          <a:ext cx="2520070" cy="1764049"/>
        </a:xfrm>
        <a:prstGeom prst="chevron">
          <a:avLst/>
        </a:prstGeom>
        <a:solidFill>
          <a:schemeClr val="accent2">
            <a:shade val="50000"/>
            <a:hueOff val="584978"/>
            <a:satOff val="-42473"/>
            <a:lumOff val="54407"/>
            <a:alphaOff val="0"/>
          </a:schemeClr>
        </a:solidFill>
        <a:ln w="12700" cap="flat" cmpd="sng" algn="ctr">
          <a:solidFill>
            <a:schemeClr val="accent2">
              <a:shade val="50000"/>
              <a:hueOff val="584978"/>
              <a:satOff val="-42473"/>
              <a:lumOff val="544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расходы</a:t>
          </a:r>
          <a:endParaRPr lang="ru-RU" sz="3700" kern="1200" dirty="0"/>
        </a:p>
      </dsp:txBody>
      <dsp:txXfrm rot="-5400000">
        <a:off x="1" y="3120841"/>
        <a:ext cx="1764049" cy="756021"/>
      </dsp:txXfrm>
    </dsp:sp>
    <dsp:sp modelId="{0A078352-D930-407C-96B1-AFA896F765BE}">
      <dsp:nvSpPr>
        <dsp:cNvPr id="0" name=""/>
        <dsp:cNvSpPr/>
      </dsp:nvSpPr>
      <dsp:spPr>
        <a:xfrm rot="5400000">
          <a:off x="3197456" y="805408"/>
          <a:ext cx="1638045" cy="4504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565176"/>
              <a:satOff val="-41500"/>
              <a:lumOff val="493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500" kern="1200" dirty="0">
            <a:latin typeface="+mn-lt"/>
          </a:endParaRPr>
        </a:p>
      </dsp:txBody>
      <dsp:txXfrm rot="-5400000">
        <a:off x="1764049" y="2318779"/>
        <a:ext cx="4424897" cy="1478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13F3F-1399-41D6-A847-741FF491956C}">
      <dsp:nvSpPr>
        <dsp:cNvPr id="0" name=""/>
        <dsp:cNvSpPr/>
      </dsp:nvSpPr>
      <dsp:spPr>
        <a:xfrm>
          <a:off x="1596010" y="348046"/>
          <a:ext cx="3843487" cy="3843487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+mj-lt"/>
            </a:rPr>
            <a:t>РАСХОДЫ</a:t>
          </a:r>
          <a:endParaRPr lang="ru-RU" sz="2100" b="1" kern="1200" dirty="0">
            <a:latin typeface="+mj-lt"/>
          </a:endParaRPr>
        </a:p>
      </dsp:txBody>
      <dsp:txXfrm>
        <a:off x="3696201" y="1354674"/>
        <a:ext cx="1372674" cy="1830232"/>
      </dsp:txXfrm>
    </dsp:sp>
    <dsp:sp modelId="{77A2DEC3-3ECC-44C4-A389-F0E09E3FB04E}">
      <dsp:nvSpPr>
        <dsp:cNvPr id="0" name=""/>
        <dsp:cNvSpPr/>
      </dsp:nvSpPr>
      <dsp:spPr>
        <a:xfrm>
          <a:off x="1423095" y="246808"/>
          <a:ext cx="3843487" cy="384348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584978"/>
            <a:satOff val="-42473"/>
            <a:lumOff val="54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+mj-lt"/>
            </a:rPr>
            <a:t>ДОХОДЫ</a:t>
          </a:r>
          <a:endParaRPr lang="ru-RU" sz="2100" b="1" kern="1200" dirty="0">
            <a:latin typeface="+mj-lt"/>
          </a:endParaRPr>
        </a:p>
      </dsp:txBody>
      <dsp:txXfrm>
        <a:off x="1793717" y="1253436"/>
        <a:ext cx="1372674" cy="1830232"/>
      </dsp:txXfrm>
    </dsp:sp>
    <dsp:sp modelId="{1D61BB4A-8E84-48FC-AED1-C929395BDFB8}">
      <dsp:nvSpPr>
        <dsp:cNvPr id="0" name=""/>
        <dsp:cNvSpPr/>
      </dsp:nvSpPr>
      <dsp:spPr>
        <a:xfrm>
          <a:off x="1358079" y="110116"/>
          <a:ext cx="4319347" cy="431934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4F69-D500-49E1-B979-1227024C2134}">
      <dsp:nvSpPr>
        <dsp:cNvPr id="0" name=""/>
        <dsp:cNvSpPr/>
      </dsp:nvSpPr>
      <dsp:spPr>
        <a:xfrm>
          <a:off x="1185165" y="8878"/>
          <a:ext cx="4319347" cy="431934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2">
            <a:shade val="90000"/>
            <a:hueOff val="575954"/>
            <a:satOff val="-39307"/>
            <a:lumOff val="429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</cdr:x>
      <cdr:y>0.52415</cdr:y>
    </cdr:from>
    <cdr:to>
      <cdr:x>0.27188</cdr:x>
      <cdr:y>0.78126</cdr:y>
    </cdr:to>
    <cdr:sp macro="" textlink="">
      <cdr:nvSpPr>
        <cdr:cNvPr id="2" name="TextBox 25"/>
        <cdr:cNvSpPr txBox="1"/>
      </cdr:nvSpPr>
      <cdr:spPr>
        <a:xfrm xmlns:a="http://schemas.openxmlformats.org/drawingml/2006/main">
          <a:off x="971612" y="2409576"/>
          <a:ext cx="369332" cy="11819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+mj-lt"/>
            </a:rPr>
            <a:t>Отчет 2024</a:t>
          </a:r>
          <a:endParaRPr lang="ru-RU" sz="1200" b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0.80505</cdr:x>
      <cdr:y>0.40542</cdr:y>
    </cdr:from>
    <cdr:to>
      <cdr:x>0.87993</cdr:x>
      <cdr:y>0.7815</cdr:y>
    </cdr:to>
    <cdr:sp macro="" textlink="">
      <cdr:nvSpPr>
        <cdr:cNvPr id="3" name="TextBox 25"/>
        <cdr:cNvSpPr txBox="1"/>
      </cdr:nvSpPr>
      <cdr:spPr>
        <a:xfrm xmlns:a="http://schemas.openxmlformats.org/drawingml/2006/main">
          <a:off x="3970539" y="1863761"/>
          <a:ext cx="369332" cy="1728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+mj-lt"/>
              <a:cs typeface="+mn-cs"/>
            </a:rPr>
            <a:t>Прогноз 2028</a:t>
          </a:r>
        </a:p>
      </cdr:txBody>
    </cdr:sp>
  </cdr:relSizeAnchor>
  <cdr:relSizeAnchor xmlns:cdr="http://schemas.openxmlformats.org/drawingml/2006/chartDrawing">
    <cdr:from>
      <cdr:x>0.35041</cdr:x>
      <cdr:y>0.547</cdr:y>
    </cdr:from>
    <cdr:to>
      <cdr:x>0.42529</cdr:x>
      <cdr:y>0.78397</cdr:y>
    </cdr:to>
    <cdr:sp macro="" textlink="">
      <cdr:nvSpPr>
        <cdr:cNvPr id="4" name="TextBox 12"/>
        <cdr:cNvSpPr txBox="1"/>
      </cdr:nvSpPr>
      <cdr:spPr>
        <a:xfrm xmlns:a="http://schemas.openxmlformats.org/drawingml/2006/main">
          <a:off x="1728236" y="2514620"/>
          <a:ext cx="369332" cy="10893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+mj-lt"/>
            </a:rPr>
            <a:t>Оценка 2025</a:t>
          </a:r>
          <a:endParaRPr lang="ru-RU" sz="1200" b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0.65446</cdr:x>
      <cdr:y>0.40378</cdr:y>
    </cdr:from>
    <cdr:to>
      <cdr:x>0.72934</cdr:x>
      <cdr:y>0.77986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3227823" y="1856222"/>
          <a:ext cx="369332" cy="1728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Segoe UI Light"/>
            </a:defRPr>
          </a:lvl1pPr>
          <a:lvl2pPr marL="457200" indent="0">
            <a:defRPr sz="1100">
              <a:latin typeface="Segoe UI Light"/>
            </a:defRPr>
          </a:lvl2pPr>
          <a:lvl3pPr marL="914400" indent="0">
            <a:defRPr sz="1100">
              <a:latin typeface="Segoe UI Light"/>
            </a:defRPr>
          </a:lvl3pPr>
          <a:lvl4pPr marL="1371600" indent="0">
            <a:defRPr sz="1100">
              <a:latin typeface="Segoe UI Light"/>
            </a:defRPr>
          </a:lvl4pPr>
          <a:lvl5pPr marL="1828800" indent="0">
            <a:defRPr sz="1100">
              <a:latin typeface="Segoe UI Light"/>
            </a:defRPr>
          </a:lvl5pPr>
          <a:lvl6pPr marL="2286000" indent="0">
            <a:defRPr sz="1100">
              <a:latin typeface="Segoe UI Light"/>
            </a:defRPr>
          </a:lvl6pPr>
          <a:lvl7pPr marL="2743200" indent="0">
            <a:defRPr sz="1100">
              <a:latin typeface="Segoe UI Light"/>
            </a:defRPr>
          </a:lvl7pPr>
          <a:lvl8pPr marL="3200400" indent="0">
            <a:defRPr sz="1100">
              <a:latin typeface="Segoe UI Light"/>
            </a:defRPr>
          </a:lvl8pPr>
          <a:lvl9pPr marL="3657600" indent="0">
            <a:defRPr sz="1100">
              <a:latin typeface="Segoe UI Light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+mj-lt"/>
            </a:rPr>
            <a:t>Прогноз 2027</a:t>
          </a:r>
        </a:p>
      </cdr:txBody>
    </cdr:sp>
  </cdr:relSizeAnchor>
  <cdr:relSizeAnchor xmlns:cdr="http://schemas.openxmlformats.org/drawingml/2006/chartDrawing">
    <cdr:from>
      <cdr:x>0.50058</cdr:x>
      <cdr:y>0.40577</cdr:y>
    </cdr:from>
    <cdr:to>
      <cdr:x>0.57546</cdr:x>
      <cdr:y>0.78185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2468881" y="1865370"/>
          <a:ext cx="369332" cy="1728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Segoe UI Light"/>
            </a:defRPr>
          </a:lvl1pPr>
          <a:lvl2pPr marL="457200" indent="0">
            <a:defRPr sz="1100">
              <a:latin typeface="Segoe UI Light"/>
            </a:defRPr>
          </a:lvl2pPr>
          <a:lvl3pPr marL="914400" indent="0">
            <a:defRPr sz="1100">
              <a:latin typeface="Segoe UI Light"/>
            </a:defRPr>
          </a:lvl3pPr>
          <a:lvl4pPr marL="1371600" indent="0">
            <a:defRPr sz="1100">
              <a:latin typeface="Segoe UI Light"/>
            </a:defRPr>
          </a:lvl4pPr>
          <a:lvl5pPr marL="1828800" indent="0">
            <a:defRPr sz="1100">
              <a:latin typeface="Segoe UI Light"/>
            </a:defRPr>
          </a:lvl5pPr>
          <a:lvl6pPr marL="2286000" indent="0">
            <a:defRPr sz="1100">
              <a:latin typeface="Segoe UI Light"/>
            </a:defRPr>
          </a:lvl6pPr>
          <a:lvl7pPr marL="2743200" indent="0">
            <a:defRPr sz="1100">
              <a:latin typeface="Segoe UI Light"/>
            </a:defRPr>
          </a:lvl7pPr>
          <a:lvl8pPr marL="3200400" indent="0">
            <a:defRPr sz="1100">
              <a:latin typeface="Segoe UI Light"/>
            </a:defRPr>
          </a:lvl8pPr>
          <a:lvl9pPr marL="3657600" indent="0">
            <a:defRPr sz="1100">
              <a:latin typeface="Segoe UI Light"/>
            </a:defRPr>
          </a:lvl9pPr>
        </a:lstStyle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  <a:cs typeface="Arial" charset="0"/>
            </a:rPr>
            <a:t>Прогноз 2026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0.18311</cdr:x>
      <cdr:y>0.36428</cdr:y>
    </cdr:from>
    <cdr:to>
      <cdr:x>0.24894</cdr:x>
      <cdr:y>0.76792</cdr:y>
    </cdr:to>
    <cdr:sp macro="" textlink="">
      <cdr:nvSpPr>
        <cdr:cNvPr id="2" name="TextBox 25"/>
        <cdr:cNvSpPr txBox="1"/>
      </cdr:nvSpPr>
      <cdr:spPr>
        <a:xfrm xmlns:a="http://schemas.openxmlformats.org/drawingml/2006/main">
          <a:off x="984522" y="831856"/>
          <a:ext cx="353943" cy="9217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b="1" kern="1200" dirty="0" smtClean="0">
              <a:solidFill>
                <a:schemeClr val="bg1"/>
              </a:solidFill>
              <a:latin typeface="+mj-lt"/>
              <a:cs typeface="Arial" charset="0"/>
            </a:rPr>
            <a:t>Отчет 2024</a:t>
          </a:r>
          <a:endParaRPr lang="ru-RU" b="1" kern="1200" dirty="0">
            <a:solidFill>
              <a:schemeClr val="bg1"/>
            </a:solidFill>
            <a:latin typeface="+mj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0.34284</cdr:x>
      <cdr:y>0.317</cdr:y>
    </cdr:from>
    <cdr:to>
      <cdr:x>0.40867</cdr:x>
      <cdr:y>0.76862</cdr:y>
    </cdr:to>
    <cdr:sp macro="" textlink="">
      <cdr:nvSpPr>
        <cdr:cNvPr id="3" name="TextBox 19"/>
        <cdr:cNvSpPr txBox="1"/>
      </cdr:nvSpPr>
      <cdr:spPr>
        <a:xfrm xmlns:a="http://schemas.openxmlformats.org/drawingml/2006/main">
          <a:off x="1843338" y="723889"/>
          <a:ext cx="353943" cy="10313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bg1"/>
              </a:solidFill>
              <a:latin typeface="+mj-lt"/>
            </a:rPr>
            <a:t>Оценка 2025</a:t>
          </a:r>
          <a:endParaRPr lang="ru-RU" sz="1100" b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0.50471</cdr:x>
      <cdr:y>0.27807</cdr:y>
    </cdr:from>
    <cdr:to>
      <cdr:x>0.57054</cdr:x>
      <cdr:y>0.76787</cdr:y>
    </cdr:to>
    <cdr:sp macro="" textlink="">
      <cdr:nvSpPr>
        <cdr:cNvPr id="4" name="TextBox 25"/>
        <cdr:cNvSpPr txBox="1"/>
      </cdr:nvSpPr>
      <cdr:spPr>
        <a:xfrm xmlns:a="http://schemas.openxmlformats.org/drawingml/2006/main">
          <a:off x="2713660" y="634990"/>
          <a:ext cx="353943" cy="11184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bg1"/>
              </a:solidFill>
              <a:latin typeface="+mj-lt"/>
              <a:cs typeface="Arial" charset="0"/>
            </a:rPr>
            <a:t>Прогноз 2026</a:t>
          </a:r>
          <a:endParaRPr lang="ru-RU" b="1" dirty="0">
            <a:solidFill>
              <a:schemeClr val="bg1"/>
            </a:solidFill>
            <a:latin typeface="+mj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0.66936</cdr:x>
      <cdr:y>0.32535</cdr:y>
    </cdr:from>
    <cdr:to>
      <cdr:x>0.73519</cdr:x>
      <cdr:y>0.77688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3598929" y="742957"/>
          <a:ext cx="353943" cy="10310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bg1"/>
              </a:solidFill>
              <a:latin typeface="+mj-lt"/>
              <a:cs typeface="Arial" charset="0"/>
            </a:rPr>
            <a:t>Прогноз 2027</a:t>
          </a:r>
          <a:endParaRPr lang="ru-RU" b="1" dirty="0">
            <a:solidFill>
              <a:schemeClr val="bg1"/>
            </a:solidFill>
            <a:latin typeface="+mj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0.82588</cdr:x>
      <cdr:y>0.2169</cdr:y>
    </cdr:from>
    <cdr:to>
      <cdr:x>0.89171</cdr:x>
      <cdr:y>0.78493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4440486" y="495305"/>
          <a:ext cx="353943" cy="12971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bg1"/>
              </a:solidFill>
              <a:latin typeface="+mj-lt"/>
              <a:cs typeface="Arial" charset="0"/>
            </a:rPr>
            <a:t>Прогноз 2028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0.09462</cdr:x>
      <cdr:y>0.74648</cdr:y>
    </cdr:from>
    <cdr:to>
      <cdr:x>0.91354</cdr:x>
      <cdr:y>0.74648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368300" y="4044950"/>
          <a:ext cx="3187700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0.04894</cdr:x>
      <cdr:y>0.76016</cdr:y>
    </cdr:from>
    <cdr:to>
      <cdr:x>0.97064</cdr:x>
      <cdr:y>0.84536</cdr:y>
    </cdr:to>
    <cdr:sp macro="" textlink="">
      <cdr:nvSpPr>
        <cdr:cNvPr id="3" name="TextBox 36"/>
        <cdr:cNvSpPr txBox="1"/>
      </cdr:nvSpPr>
      <cdr:spPr>
        <a:xfrm xmlns:a="http://schemas.openxmlformats.org/drawingml/2006/main">
          <a:off x="190500" y="4119034"/>
          <a:ext cx="358775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1pPr>
          <a:lvl2pPr marL="4572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2pPr>
          <a:lvl3pPr marL="9144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3pPr>
          <a:lvl4pPr marL="13716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4pPr>
          <a:lvl5pPr marL="18288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5pPr>
          <a:lvl6pPr marL="22860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6pPr>
          <a:lvl7pPr marL="27432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7pPr>
          <a:lvl8pPr marL="32004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8pPr>
          <a:lvl9pPr marL="3657600" algn="l" defTabSz="914400" rtl="0" eaLnBrk="1" latinLnBrk="0" hangingPunct="1">
            <a:defRPr sz="1800" kern="1200">
              <a:solidFill>
                <a:srgbClr val="262626"/>
              </a:solidFill>
              <a:latin typeface="Segoe UI Light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Segoe UI Semibold"/>
            </a:rPr>
            <a:t>ИТОГО: 8 705 694 </a:t>
          </a:r>
          <a:r>
            <a:rPr lang="ru-RU" sz="1600" dirty="0" smtClean="0">
              <a:latin typeface="+mn-lt"/>
            </a:rPr>
            <a:t>тыс.руб.</a:t>
          </a:r>
          <a:endParaRPr lang="ru-RU" sz="2400" dirty="0">
            <a:latin typeface="+mn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0.14174</cdr:x>
      <cdr:y>0.76641</cdr:y>
    </cdr:from>
    <cdr:to>
      <cdr:x>0.92368</cdr:x>
      <cdr:y>0.76641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577850" y="4152900"/>
          <a:ext cx="3187700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0.61662</cdr:x>
      <cdr:y>0</cdr:y>
    </cdr:from>
    <cdr:to>
      <cdr:x>0.92366</cdr:x>
      <cdr:y>0.21976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92007" y="0"/>
          <a:ext cx="3182816" cy="1134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2000" dirty="0" err="1">
              <a:latin typeface="+mn-lt"/>
            </a:rPr>
            <a:t>непрограммные</a:t>
          </a:r>
          <a:r>
            <a:rPr lang="ru-RU" sz="2000" dirty="0">
              <a:latin typeface="+mn-lt"/>
            </a:rPr>
            <a:t> расходы </a:t>
          </a:r>
          <a:endParaRPr lang="ru-RU" sz="2000" dirty="0" smtClean="0">
            <a:latin typeface="+mn-lt"/>
          </a:endParaRPr>
        </a:p>
        <a:p xmlns:a="http://schemas.openxmlformats.org/drawingml/2006/main">
          <a:pPr algn="ctr" rtl="0"/>
          <a:r>
            <a:rPr lang="ru-RU" sz="2000" dirty="0" smtClean="0">
              <a:latin typeface="+mn-lt"/>
            </a:rPr>
            <a:t>209 871 тыс. </a:t>
          </a:r>
          <a:r>
            <a:rPr lang="ru-RU" sz="2000" dirty="0">
              <a:latin typeface="+mn-lt"/>
            </a:rPr>
            <a:t>руб. </a:t>
          </a:r>
          <a:endParaRPr lang="ru-RU" sz="2000" dirty="0" smtClean="0">
            <a:latin typeface="+mn-lt"/>
          </a:endParaRPr>
        </a:p>
        <a:p xmlns:a="http://schemas.openxmlformats.org/drawingml/2006/main">
          <a:pPr algn="ctr" rtl="0"/>
          <a:r>
            <a:rPr lang="ru-RU" sz="2000" dirty="0" smtClean="0">
              <a:latin typeface="+mn-lt"/>
            </a:rPr>
            <a:t>(1,2%)</a:t>
          </a:r>
          <a:endParaRPr lang="ru-RU" sz="2000" dirty="0">
            <a:latin typeface="+mn-lt"/>
          </a:endParaRPr>
        </a:p>
        <a:p xmlns:a="http://schemas.openxmlformats.org/drawingml/2006/main">
          <a:endParaRPr lang="ru-RU" sz="11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0.30365</cdr:x>
      <cdr:y>0.60988</cdr:y>
    </cdr:from>
    <cdr:to>
      <cdr:x>0.62426</cdr:x>
      <cdr:y>0.97274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47646" y="3147642"/>
          <a:ext cx="3323491" cy="1872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dirty="0">
              <a:solidFill>
                <a:schemeClr val="bg1"/>
              </a:solidFill>
              <a:latin typeface="+mj-lt"/>
            </a:rPr>
            <a:t>16</a:t>
          </a:r>
          <a:r>
            <a:rPr lang="ru-RU" sz="2000" dirty="0">
              <a:solidFill>
                <a:schemeClr val="bg1"/>
              </a:solidFill>
              <a:latin typeface="+mj-lt"/>
            </a:rPr>
            <a:t> муниципальных программ на сумму </a:t>
          </a:r>
          <a:r>
            <a:rPr lang="ru-RU" sz="2000" dirty="0" smtClean="0">
              <a:solidFill>
                <a:schemeClr val="bg1"/>
              </a:solidFill>
              <a:latin typeface="+mj-lt"/>
            </a:rPr>
            <a:t>     </a:t>
          </a:r>
          <a:r>
            <a:rPr lang="ru-RU" sz="3200" dirty="0" smtClean="0">
              <a:solidFill>
                <a:schemeClr val="bg1"/>
              </a:solidFill>
              <a:latin typeface="+mj-lt"/>
            </a:rPr>
            <a:t>17 097 724 </a:t>
          </a:r>
          <a:r>
            <a:rPr lang="ru-RU" sz="2000" dirty="0" smtClean="0">
              <a:solidFill>
                <a:schemeClr val="bg1"/>
              </a:solidFill>
              <a:latin typeface="+mj-lt"/>
            </a:rPr>
            <a:t>тыс. </a:t>
          </a:r>
          <a:r>
            <a:rPr lang="ru-RU" sz="2000" dirty="0">
              <a:solidFill>
                <a:schemeClr val="bg1"/>
              </a:solidFill>
              <a:latin typeface="+mj-lt"/>
            </a:rPr>
            <a:t>руб. (</a:t>
          </a:r>
          <a:r>
            <a:rPr lang="ru-RU" sz="2000" dirty="0" smtClean="0">
              <a:solidFill>
                <a:schemeClr val="bg1"/>
              </a:solidFill>
              <a:latin typeface="+mj-lt"/>
            </a:rPr>
            <a:t>98,8%)</a:t>
          </a:r>
          <a:endParaRPr lang="ru-RU" sz="2000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B61E9F9-B951-4F03-847A-054803E1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B0C1A44-6DE4-4A6A-A5F8-939DBEAD1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47F6-117E-42F9-880C-0A94064EB17C}" type="datetimeFigureOut">
              <a:rPr lang="ru-RU" smtClean="0"/>
              <a:pPr/>
              <a:t>30.10.2025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CFA20C0-6696-453C-AE04-A17FF5858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F8D3310-DED9-4B2F-83AC-8346A3E58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82C2-288E-42AD-A804-AE453C5E14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87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2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2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8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1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1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A340A78C-4ED9-466E-96B5-996A8E79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5230"/>
            <a:ext cx="12192000" cy="2842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24" y="1495974"/>
            <a:ext cx="5334840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464E8F27-323D-4836-8DE6-F6C00414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06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21196E62-2D58-40DF-BF0B-8A9404533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64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4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00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="" xmlns:a16="http://schemas.microsoft.com/office/drawing/2014/main" id="{D58D1A55-02F6-4A33-89F3-E192F941E0C6}"/>
              </a:ext>
            </a:extLst>
          </p:cNvPr>
          <p:cNvCxnSpPr/>
          <p:nvPr userDrawn="1"/>
        </p:nvCxnSpPr>
        <p:spPr>
          <a:xfrm>
            <a:off x="6096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="" xmlns:a16="http://schemas.microsoft.com/office/drawing/2014/main" id="{54AAED63-76C3-4895-BD6D-69B8C9EA5E2F}"/>
              </a:ext>
            </a:extLst>
          </p:cNvPr>
          <p:cNvSpPr/>
          <p:nvPr userDrawn="1"/>
        </p:nvSpPr>
        <p:spPr>
          <a:xfrm>
            <a:off x="6039439" y="2258568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="" xmlns:a16="http://schemas.microsoft.com/office/drawing/2014/main" id="{9D6749A7-7981-4F00-A857-E305F2BF82D7}"/>
              </a:ext>
            </a:extLst>
          </p:cNvPr>
          <p:cNvCxnSpPr/>
          <p:nvPr userDrawn="1"/>
        </p:nvCxnSpPr>
        <p:spPr>
          <a:xfrm>
            <a:off x="5495629" y="2315511"/>
            <a:ext cx="54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="" xmlns:a16="http://schemas.microsoft.com/office/drawing/2014/main" id="{C9E3E371-E110-4B2F-A30F-678A9E556ECC}"/>
              </a:ext>
            </a:extLst>
          </p:cNvPr>
          <p:cNvSpPr/>
          <p:nvPr userDrawn="1"/>
        </p:nvSpPr>
        <p:spPr>
          <a:xfrm>
            <a:off x="6039439" y="3645193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="" xmlns:a16="http://schemas.microsoft.com/office/drawing/2014/main" id="{45823006-C764-4B07-8F7A-7F3D6F665595}"/>
              </a:ext>
            </a:extLst>
          </p:cNvPr>
          <p:cNvCxnSpPr/>
          <p:nvPr userDrawn="1"/>
        </p:nvCxnSpPr>
        <p:spPr>
          <a:xfrm>
            <a:off x="6152561" y="3692900"/>
            <a:ext cx="5247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C3169977-E8B8-4082-9803-CAD30AE9CB8C}"/>
              </a:ext>
            </a:extLst>
          </p:cNvPr>
          <p:cNvGrpSpPr/>
          <p:nvPr userDrawn="1"/>
        </p:nvGrpSpPr>
        <p:grpSpPr>
          <a:xfrm>
            <a:off x="4429613" y="1787947"/>
            <a:ext cx="1054364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="" xmlns:a16="http://schemas.microsoft.com/office/drawing/2014/main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rgbClr val="00446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="" xmlns:a16="http://schemas.microsoft.com/office/drawing/2014/main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rgbClr val="C4C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A1D17E1-D26E-4810-B902-133B3ECFE31B}"/>
              </a:ext>
            </a:extLst>
          </p:cNvPr>
          <p:cNvGrpSpPr/>
          <p:nvPr userDrawn="1"/>
        </p:nvGrpSpPr>
        <p:grpSpPr>
          <a:xfrm>
            <a:off x="6677320" y="3165718"/>
            <a:ext cx="1058290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rgbClr val="00446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="" xmlns:a16="http://schemas.microsoft.com/office/drawing/2014/main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rgbClr val="C4C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="" xmlns:a16="http://schemas.microsoft.com/office/drawing/2014/main" id="{16BBC598-1BDE-4D1A-BB88-72DA17CE70D4}"/>
              </a:ext>
            </a:extLst>
          </p:cNvPr>
          <p:cNvCxnSpPr/>
          <p:nvPr userDrawn="1"/>
        </p:nvCxnSpPr>
        <p:spPr>
          <a:xfrm>
            <a:off x="6104626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285" y="3092511"/>
            <a:ext cx="3814734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="" xmlns:a16="http://schemas.microsoft.com/office/drawing/2014/main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72" y="1691760"/>
            <a:ext cx="3814734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="" xmlns:a16="http://schemas.microsoft.com/office/drawing/2014/main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769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72590394-0C6E-4A6D-9596-E8A0E2FF0878}"/>
              </a:ext>
            </a:extLst>
          </p:cNvPr>
          <p:cNvSpPr/>
          <p:nvPr userDrawn="1"/>
        </p:nvSpPr>
        <p:spPr>
          <a:xfrm>
            <a:off x="9170917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E48D7E1E-0252-44CD-9533-75560C8E2B2F}"/>
              </a:ext>
            </a:extLst>
          </p:cNvPr>
          <p:cNvSpPr/>
          <p:nvPr userDrawn="1"/>
        </p:nvSpPr>
        <p:spPr>
          <a:xfrm>
            <a:off x="6321530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CE66E94B-3FC3-46AD-92D1-25195E5FBA62}"/>
              </a:ext>
            </a:extLst>
          </p:cNvPr>
          <p:cNvSpPr/>
          <p:nvPr userDrawn="1"/>
        </p:nvSpPr>
        <p:spPr>
          <a:xfrm>
            <a:off x="3471933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Рисунок 2">
            <a:extLst>
              <a:ext uri="{FF2B5EF4-FFF2-40B4-BE49-F238E27FC236}">
                <a16:creationId xmlns="" xmlns:a16="http://schemas.microsoft.com/office/drawing/2014/main" id="{96ABD9B7-8F18-49B3-B638-4F264046C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5215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="" xmlns:a16="http://schemas.microsoft.com/office/drawing/2014/main" id="{9127D34D-9B1A-4C82-944C-C60729C000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66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="" xmlns:a16="http://schemas.microsoft.com/office/drawing/2014/main" id="{559F7FE1-0B87-42B3-8D89-ACFEDB0EF7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2453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852D14A3-0C3C-4222-BC34-BA85A3D8E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683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16B54265-29A4-45F6-8E4F-F0D66BF5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8825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="" xmlns:a16="http://schemas.microsoft.com/office/drawing/2014/main" id="{8F5CADDE-FB67-48D2-80F1-50325E6F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8212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="" xmlns:a16="http://schemas.microsoft.com/office/drawing/2014/main" id="{29B87DC1-9901-40F8-9BAC-098C63509FFD}"/>
              </a:ext>
            </a:extLst>
          </p:cNvPr>
          <p:cNvSpPr/>
          <p:nvPr userDrawn="1"/>
        </p:nvSpPr>
        <p:spPr>
          <a:xfrm>
            <a:off x="625618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Рисунок 2">
            <a:extLst>
              <a:ext uri="{FF2B5EF4-FFF2-40B4-BE49-F238E27FC236}">
                <a16:creationId xmlns="" xmlns:a16="http://schemas.microsoft.com/office/drawing/2014/main" id="{FCE179FA-D27B-4C7F-98F8-37734CC013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8900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="" xmlns:a16="http://schemas.microsoft.com/office/drawing/2014/main" id="{32ABFBC2-76BE-4598-9E42-C651178F46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68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="" xmlns:a16="http://schemas.microsoft.com/office/drawing/2014/main" id="{4C2A6FF9-69BB-452A-9D2D-47C24BB3A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73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D8F36CF-F2BC-40FE-8EA2-F424781E0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25615"/>
            <a:ext cx="6096000" cy="329529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5D9C513A-BFF6-4D92-99B6-BBC165113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225615"/>
            <a:ext cx="5580062" cy="3295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="" xmlns:a16="http://schemas.microsoft.com/office/drawing/2014/main" id="{C997A6B0-70D2-4CAA-A679-DD3DE39B0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471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">
            <a:extLst>
              <a:ext uri="{FF2B5EF4-FFF2-40B4-BE49-F238E27FC236}">
                <a16:creationId xmlns="" xmlns:a16="http://schemas.microsoft.com/office/drawing/2014/main" id="{2373DDA6-9FB5-499A-8FD9-8B91AF084A5F}"/>
              </a:ext>
            </a:extLst>
          </p:cNvPr>
          <p:cNvSpPr/>
          <p:nvPr userDrawn="1"/>
        </p:nvSpPr>
        <p:spPr>
          <a:xfrm>
            <a:off x="897622" y="1789907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="" xmlns:a16="http://schemas.microsoft.com/office/drawing/2014/main" id="{5717EE70-02C3-4FF3-A3CB-88A1B6779337}"/>
              </a:ext>
            </a:extLst>
          </p:cNvPr>
          <p:cNvSpPr/>
          <p:nvPr userDrawn="1"/>
        </p:nvSpPr>
        <p:spPr>
          <a:xfrm>
            <a:off x="6734307" y="1798453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="" xmlns:a16="http://schemas.microsoft.com/office/drawing/2014/main" id="{397695A6-CB85-4FA1-81AE-A2D0D29782C0}"/>
              </a:ext>
            </a:extLst>
          </p:cNvPr>
          <p:cNvSpPr/>
          <p:nvPr userDrawn="1"/>
        </p:nvSpPr>
        <p:spPr>
          <a:xfrm>
            <a:off x="906167" y="3967240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29">
            <a:extLst>
              <a:ext uri="{FF2B5EF4-FFF2-40B4-BE49-F238E27FC236}">
                <a16:creationId xmlns="" xmlns:a16="http://schemas.microsoft.com/office/drawing/2014/main" id="{60F7A21B-C033-43B8-8165-1712780DDCFA}"/>
              </a:ext>
            </a:extLst>
          </p:cNvPr>
          <p:cNvSpPr/>
          <p:nvPr userDrawn="1"/>
        </p:nvSpPr>
        <p:spPr>
          <a:xfrm>
            <a:off x="6734308" y="3967240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E481C6-F6D5-4BFC-A6CE-4D364E5B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2974" y="1863725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3F708CF0-C906-4B82-9DDD-E77D51D2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4678" y="1863724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6A897CF2-2888-4A01-834D-21418F290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4678" y="4018632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D14A4F8-CA94-4037-8472-6E06E9DF9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974" y="4033388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13B4367-2763-4939-BB98-BD3255F27690}"/>
              </a:ext>
            </a:extLst>
          </p:cNvPr>
          <p:cNvGrpSpPr/>
          <p:nvPr userDrawn="1"/>
        </p:nvGrpSpPr>
        <p:grpSpPr>
          <a:xfrm>
            <a:off x="4289989" y="3014954"/>
            <a:ext cx="3700329" cy="1620180"/>
            <a:chOff x="5285910" y="3014954"/>
            <a:chExt cx="1620180" cy="1620180"/>
          </a:xfrm>
        </p:grpSpPr>
        <p:sp>
          <p:nvSpPr>
            <p:cNvPr id="19" name="Oval 28">
              <a:extLst>
                <a:ext uri="{FF2B5EF4-FFF2-40B4-BE49-F238E27FC236}">
                  <a16:creationId xmlns="" xmlns:a16="http://schemas.microsoft.com/office/drawing/2014/main" id="{137E14FE-B026-4425-95EC-348ABBB6523B}"/>
                </a:ext>
              </a:extLst>
            </p:cNvPr>
            <p:cNvSpPr/>
            <p:nvPr userDrawn="1"/>
          </p:nvSpPr>
          <p:spPr>
            <a:xfrm>
              <a:off x="5285910" y="3014954"/>
              <a:ext cx="1620180" cy="1620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30">
              <a:extLst>
                <a:ext uri="{FF2B5EF4-FFF2-40B4-BE49-F238E27FC236}">
                  <a16:creationId xmlns="" xmlns:a16="http://schemas.microsoft.com/office/drawing/2014/main" id="{3A0F1D7B-3DF2-4CE6-AF34-AF1C8E108757}"/>
                </a:ext>
              </a:extLst>
            </p:cNvPr>
            <p:cNvSpPr/>
            <p:nvPr userDrawn="1"/>
          </p:nvSpPr>
          <p:spPr>
            <a:xfrm>
              <a:off x="5337839" y="3102123"/>
              <a:ext cx="1516322" cy="142714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55BFC40-6925-4E5F-BF1D-B29BAEF23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3385" y="3428538"/>
            <a:ext cx="1203325" cy="7064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Заголовок 2">
            <a:extLst>
              <a:ext uri="{FF2B5EF4-FFF2-40B4-BE49-F238E27FC236}">
                <a16:creationId xmlns="" xmlns:a16="http://schemas.microsoft.com/office/drawing/2014/main" id="{D78E191B-0393-4AEF-BFE5-CB7708539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72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="" xmlns:a16="http://schemas.microsoft.com/office/drawing/2014/main" id="{FF49F5A1-2D54-4311-9E9E-CCB655F2B9FA}"/>
              </a:ext>
            </a:extLst>
          </p:cNvPr>
          <p:cNvSpPr/>
          <p:nvPr userDrawn="1"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75564" y="1802916"/>
            <a:ext cx="6816436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B8687C-94CC-4CC5-9841-475D91273822}"/>
              </a:ext>
            </a:extLst>
          </p:cNvPr>
          <p:cNvSpPr/>
          <p:nvPr userDrawn="1"/>
        </p:nvSpPr>
        <p:spPr>
          <a:xfrm>
            <a:off x="0" y="0"/>
            <a:ext cx="12191997" cy="6868060"/>
          </a:xfrm>
          <a:prstGeom prst="rect">
            <a:avLst/>
          </a:prstGeom>
          <a:gradFill flip="none" rotWithShape="1">
            <a:gsLst>
              <a:gs pos="33000">
                <a:schemeClr val="accent2">
                  <a:lumMod val="60000"/>
                  <a:lumOff val="40000"/>
                </a:schemeClr>
              </a:gs>
              <a:gs pos="93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5803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</a:t>
              </a:r>
              <a:r>
                <a:rPr kumimoji="0" lang="ru-RU" sz="10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000" b="0" i="0" u="none" strike="noStrike" kern="1200" cap="none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53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6273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="" xmlns:a16="http://schemas.microsoft.com/office/drawing/2014/main" id="{E2139B24-BD53-4D4C-A303-1C2E2FEAD0E7}"/>
              </a:ext>
            </a:extLst>
          </p:cNvPr>
          <p:cNvSpPr/>
          <p:nvPr userDrawn="1"/>
        </p:nvSpPr>
        <p:spPr>
          <a:xfrm>
            <a:off x="1014412" y="4566717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="" xmlns:a16="http://schemas.microsoft.com/office/drawing/2014/main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4412" y="4566717"/>
            <a:ext cx="4713528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="" xmlns:a16="http://schemas.microsoft.com/office/drawing/2014/main" id="{D1D352EC-0BDB-42A5-AD18-B94F5A0B6938}"/>
              </a:ext>
            </a:extLst>
          </p:cNvPr>
          <p:cNvSpPr/>
          <p:nvPr userDrawn="1"/>
        </p:nvSpPr>
        <p:spPr>
          <a:xfrm>
            <a:off x="1015130" y="3026485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="" xmlns:a16="http://schemas.microsoft.com/office/drawing/2014/main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5130" y="3037138"/>
            <a:ext cx="4713528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A030F021-A705-4E91-8D9F-0F1C356ED8DE}"/>
              </a:ext>
            </a:extLst>
          </p:cNvPr>
          <p:cNvSpPr/>
          <p:nvPr userDrawn="1"/>
        </p:nvSpPr>
        <p:spPr>
          <a:xfrm>
            <a:off x="1014412" y="1491300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6319" y="1501953"/>
            <a:ext cx="4689715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491299"/>
            <a:ext cx="5580062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="" xmlns:a16="http://schemas.microsoft.com/office/drawing/2014/main" id="{8D241BC1-FE1A-4327-9819-38305DE7A001}"/>
              </a:ext>
            </a:extLst>
          </p:cNvPr>
          <p:cNvSpPr/>
          <p:nvPr/>
        </p:nvSpPr>
        <p:spPr>
          <a:xfrm>
            <a:off x="569830" y="1634135"/>
            <a:ext cx="936000" cy="93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="" xmlns:a16="http://schemas.microsoft.com/office/drawing/2014/main" id="{6A9B7A21-DA96-4CC5-90E1-18E81C0196D2}"/>
              </a:ext>
            </a:extLst>
          </p:cNvPr>
          <p:cNvSpPr/>
          <p:nvPr/>
        </p:nvSpPr>
        <p:spPr>
          <a:xfrm>
            <a:off x="550780" y="3182020"/>
            <a:ext cx="936000" cy="93600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="" xmlns:a16="http://schemas.microsoft.com/office/drawing/2014/main" id="{76686AEE-B181-4A00-ABF7-E414758A43C0}"/>
              </a:ext>
            </a:extLst>
          </p:cNvPr>
          <p:cNvSpPr/>
          <p:nvPr/>
        </p:nvSpPr>
        <p:spPr>
          <a:xfrm>
            <a:off x="550780" y="4717205"/>
            <a:ext cx="9360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="" xmlns:a16="http://schemas.microsoft.com/office/drawing/2014/main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994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64" y="2304029"/>
            <a:ext cx="6599936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="" xmlns:a16="http://schemas.microsoft.com/office/drawing/2014/main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98117" y="2579804"/>
            <a:ext cx="4244196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750" y="1275510"/>
            <a:ext cx="4861195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="" xmlns:a16="http://schemas.microsoft.com/office/drawing/2014/main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04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04D0443B-8B25-4753-97BC-7ACC25105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904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="" xmlns:a16="http://schemas.microsoft.com/office/drawing/2014/main" id="{3414EF02-61F3-4BCD-9FE6-7540ECF1D0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0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="" xmlns:a16="http://schemas.microsoft.com/office/drawing/2014/main" id="{C7F61115-1220-4340-A824-31B2C776C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42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8">
            <a:extLst>
              <a:ext uri="{FF2B5EF4-FFF2-40B4-BE49-F238E27FC236}">
                <a16:creationId xmlns="" xmlns:a16="http://schemas.microsoft.com/office/drawing/2014/main" id="{A3CFCED5-5D53-4B0C-9800-2784DBA52F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04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8">
            <a:extLst>
              <a:ext uri="{FF2B5EF4-FFF2-40B4-BE49-F238E27FC236}">
                <a16:creationId xmlns="" xmlns:a16="http://schemas.microsoft.com/office/drawing/2014/main" id="{F3FBBD1E-C48A-494C-8A31-8E03E2CC7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0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="" xmlns:a16="http://schemas.microsoft.com/office/drawing/2014/main" id="{E59BA82F-51B7-481C-915C-CF24D5E872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42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2">
            <a:extLst>
              <a:ext uri="{FF2B5EF4-FFF2-40B4-BE49-F238E27FC236}">
                <a16:creationId xmlns="" xmlns:a16="http://schemas.microsoft.com/office/drawing/2014/main" id="{98AD1BA8-06A1-4573-9ADF-6280EF1AE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1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8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idx="13"/>
          </p:nvPr>
        </p:nvSpPr>
        <p:spPr>
          <a:xfrm>
            <a:off x="1" y="-1"/>
            <a:ext cx="12192001" cy="42785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83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215">
        <p14:gallery dir="l"/>
      </p:transition>
    </mc:Choice>
    <mc:Fallback xmlns="">
      <p:transition spd="slow" advTm="7215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4B3308-8352-41BD-AEBD-FA08AD3F05B0}" type="datetime1">
              <a:rPr lang="ru-RU" smtClean="0"/>
              <a:pPr>
                <a:defRPr/>
              </a:pPr>
              <a:t>30.10.2025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</a:t>
              </a:r>
              <a:r>
                <a:rPr kumimoji="0" lang="ru-RU" sz="10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29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4076951-36FD-4BD3-AD2E-D4133E30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D45A6756-DF40-42AC-B331-3985A359031E}"/>
              </a:ext>
            </a:extLst>
          </p:cNvPr>
          <p:cNvGrpSpPr/>
          <p:nvPr userDrawn="1"/>
        </p:nvGrpSpPr>
        <p:grpSpPr>
          <a:xfrm>
            <a:off x="352011" y="3794781"/>
            <a:ext cx="1337610" cy="1693771"/>
            <a:chOff x="725788" y="4286547"/>
            <a:chExt cx="1337610" cy="1693771"/>
          </a:xfrm>
        </p:grpSpPr>
        <p:pic>
          <p:nvPicPr>
            <p:cNvPr id="4" name="Рисунок 3" descr="Изображение выглядит как цвето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75C884E-D2A3-4CBB-AF5D-17F672EB26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776508" y="4286547"/>
              <a:ext cx="1236170" cy="1288113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8A141197-BF37-4025-8590-EA5DD4578650}"/>
                </a:ext>
              </a:extLst>
            </p:cNvPr>
            <p:cNvSpPr/>
            <p:nvPr userDrawn="1"/>
          </p:nvSpPr>
          <p:spPr>
            <a:xfrm>
              <a:off x="725788" y="5583286"/>
              <a:ext cx="1337610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1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                                </a:t>
              </a:r>
              <a:r>
                <a:rPr kumimoji="0" lang="ru-RU" sz="11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1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DFBC426B-9A70-4117-B33C-E19454283A6A}"/>
              </a:ext>
            </a:extLst>
          </p:cNvPr>
          <p:cNvSpPr/>
          <p:nvPr userDrawn="1"/>
        </p:nvSpPr>
        <p:spPr>
          <a:xfrm rot="16200000" flipV="1">
            <a:off x="628537" y="4948916"/>
            <a:ext cx="2628000" cy="68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 dirty="0"/>
          </a:p>
        </p:txBody>
      </p:sp>
      <p:sp>
        <p:nvSpPr>
          <p:cNvPr id="13" name="Текст 13">
            <a:extLst>
              <a:ext uri="{FF2B5EF4-FFF2-40B4-BE49-F238E27FC236}">
                <a16:creationId xmlns="" xmlns:a16="http://schemas.microsoft.com/office/drawing/2014/main" id="{CD312D6D-E2C7-4469-A23B-9880D3B36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4007" y="3570493"/>
            <a:ext cx="9562055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A81902EF-0B6F-4DF7-BEE0-A632DFD38F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4007" y="4060960"/>
            <a:ext cx="9562055" cy="14687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5E333FA8-F6A9-4F52-8A9B-5F4A4553F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4007" y="5643890"/>
            <a:ext cx="9562056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37C59575-CAE5-4919-B54F-674AB7C1F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030" y="5643890"/>
            <a:ext cx="1475572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</p:spTree>
    <p:extLst>
      <p:ext uri="{BB962C8B-B14F-4D97-AF65-F5344CB8AC3E}">
        <p14:creationId xmlns:p14="http://schemas.microsoft.com/office/powerpoint/2010/main" val="12614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 descr="Изображение выглядит как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359538" y="1602584"/>
            <a:ext cx="3505529" cy="365283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</a:t>
            </a:r>
            <a:r>
              <a:rPr kumimoji="0" lang="ru-RU" sz="1600" b="1" i="0" u="none" strike="noStrike" kern="1200" cap="none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города Курска</a:t>
            </a:r>
            <a:endParaRPr kumimoji="0" lang="ru-RU" sz="1600" b="1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1935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  <a:extLst>
              <a:ext uri="{FF2B5EF4-FFF2-40B4-BE49-F238E27FC236}">
                <a16:creationId xmlns="" xmlns:a16="http://schemas.microsoft.com/office/drawing/2014/main" id="{7BA5F1E5-6C93-466A-88F9-E981C1A5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="" xmlns:a16="http://schemas.microsoft.com/office/drawing/2014/main" id="{4215E6AE-9CCB-46C1-B110-7BF68B676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9940" y="1491801"/>
            <a:ext cx="8536123" cy="19390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  <p:pic>
        <p:nvPicPr>
          <p:cNvPr id="6" name="Рисунок 5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3F58681C-A193-4267-950D-B83A6D2C1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649"/>
            <a:ext cx="12192000" cy="2842054"/>
          </a:xfrm>
          <a:prstGeom prst="rect">
            <a:avLst/>
          </a:prstGeom>
        </p:spPr>
      </p:pic>
      <p:pic>
        <p:nvPicPr>
          <p:cNvPr id="7" name="Рисунок 6" descr="Изображение выглядит как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47911E1-FB86-4780-8991-1E8D64693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368168" y="1165473"/>
            <a:ext cx="2487179" cy="25916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BC18A89-4C54-4E29-9C57-B61B05775028}"/>
              </a:ext>
            </a:extLst>
          </p:cNvPr>
          <p:cNvSpPr/>
          <p:nvPr userDrawn="1"/>
        </p:nvSpPr>
        <p:spPr>
          <a:xfrm>
            <a:off x="2978919" y="1489318"/>
            <a:ext cx="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DA26FAB0-78DD-4643-BCDD-14C5EE02E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2067" y="3499916"/>
            <a:ext cx="4045603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="" xmlns:a16="http://schemas.microsoft.com/office/drawing/2014/main" id="{F7D0EB93-280C-4A90-8EC7-95BAA2482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270" y="4852897"/>
            <a:ext cx="4046400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4D06829-6564-4873-A52B-D1479BC8E69B}"/>
              </a:ext>
            </a:extLst>
          </p:cNvPr>
          <p:cNvSpPr/>
          <p:nvPr userDrawn="1"/>
        </p:nvSpPr>
        <p:spPr>
          <a:xfrm>
            <a:off x="3139940" y="1073969"/>
            <a:ext cx="9113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города Курска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6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="" xmlns:a16="http://schemas.microsoft.com/office/drawing/2014/main" id="{4F339A70-C5B7-4220-99EA-0616D8C18F17}"/>
              </a:ext>
            </a:extLst>
          </p:cNvPr>
          <p:cNvSpPr txBox="1">
            <a:spLocks/>
          </p:cNvSpPr>
          <p:nvPr userDrawn="1"/>
        </p:nvSpPr>
        <p:spPr>
          <a:xfrm>
            <a:off x="520598" y="3929295"/>
            <a:ext cx="5056338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Название структурного подразделения администрации 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="" xmlns:a16="http://schemas.microsoft.com/office/drawing/2014/main" id="{B6AB79C1-D9D7-4F5F-9684-A451F8B1F9C0}"/>
              </a:ext>
            </a:extLst>
          </p:cNvPr>
          <p:cNvSpPr txBox="1">
            <a:spLocks/>
          </p:cNvSpPr>
          <p:nvPr userDrawn="1"/>
        </p:nvSpPr>
        <p:spPr>
          <a:xfrm>
            <a:off x="520598" y="4376438"/>
            <a:ext cx="5825882" cy="10112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ТЕМА ВЫСТУПЛЕНИЯ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="" xmlns:a16="http://schemas.microsoft.com/office/drawing/2014/main" id="{F20B85FD-CF4A-46E3-8759-3DFDF1DE38B0}"/>
              </a:ext>
            </a:extLst>
          </p:cNvPr>
          <p:cNvSpPr txBox="1">
            <a:spLocks/>
          </p:cNvSpPr>
          <p:nvPr userDrawn="1"/>
        </p:nvSpPr>
        <p:spPr>
          <a:xfrm>
            <a:off x="521011" y="5663180"/>
            <a:ext cx="5574989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ФИО,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7294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FB7F2449-89D5-47EB-A8C8-78C8FA331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915" y="1495974"/>
            <a:ext cx="5308779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="" xmlns:a16="http://schemas.microsoft.com/office/drawing/2014/main" id="{EDD528EA-7A19-4E3E-9A45-5581BB7C642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23848" y="1495974"/>
            <a:ext cx="527131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71C00C3B-4A78-4398-AC04-E1CE8CA62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23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DB196AE-4DEB-40BB-9E31-6851630EE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049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9E6F6204-35AC-454B-8B2D-BA8415885B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59866" y="6466314"/>
            <a:ext cx="2301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C6EC25B1-B2BA-4F6F-9412-6E4C375258E9}" type="slidenum"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="" xmlns:a16="http://schemas.microsoft.com/office/drawing/2014/main" id="{CB052193-2553-4387-8829-A089A77D1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281" y="6481703"/>
            <a:ext cx="109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| </a:t>
            </a:r>
            <a:r>
              <a:rPr lang="ru-RU" sz="1400" b="1" dirty="0" smtClean="0">
                <a:solidFill>
                  <a:schemeClr val="accent1"/>
                </a:solidFill>
                <a:latin typeface="+mn-lt"/>
                <a:cs typeface="+mn-cs"/>
              </a:rPr>
              <a:t>Бюджет</a:t>
            </a:r>
            <a:r>
              <a:rPr lang="ru-RU" sz="1400" b="1" baseline="0" dirty="0" smtClean="0">
                <a:solidFill>
                  <a:schemeClr val="accent1"/>
                </a:solidFill>
                <a:latin typeface="+mn-lt"/>
                <a:cs typeface="+mn-cs"/>
              </a:rPr>
              <a:t> для граждан</a:t>
            </a:r>
            <a:endParaRPr lang="en-US" sz="12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1" name="Заголовок 12">
            <a:extLst>
              <a:ext uri="{FF2B5EF4-FFF2-40B4-BE49-F238E27FC236}">
                <a16:creationId xmlns="" xmlns:a16="http://schemas.microsoft.com/office/drawing/2014/main" id="{484C020E-9BB1-44E0-A63A-AA7E6B7E1FC8}"/>
              </a:ext>
            </a:extLst>
          </p:cNvPr>
          <p:cNvSpPr txBox="1">
            <a:spLocks/>
          </p:cNvSpPr>
          <p:nvPr userDrawn="1"/>
        </p:nvSpPr>
        <p:spPr>
          <a:xfrm>
            <a:off x="546137" y="401722"/>
            <a:ext cx="11112673" cy="675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="" xmlns:a16="http://schemas.microsoft.com/office/drawing/2014/main" id="{76683639-6EC6-4AB6-B465-0E513FE8193F}"/>
              </a:ext>
            </a:extLst>
          </p:cNvPr>
          <p:cNvSpPr txBox="1">
            <a:spLocks/>
          </p:cNvSpPr>
          <p:nvPr userDrawn="1"/>
        </p:nvSpPr>
        <p:spPr>
          <a:xfrm>
            <a:off x="515938" y="399631"/>
            <a:ext cx="11160125" cy="6959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 descr="Изображение выглядит как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7DB7562-A24C-414C-96E2-4D5D5831D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146521" y="6343819"/>
            <a:ext cx="396000" cy="4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702" r:id="rId3"/>
    <p:sldLayoutId id="2147483687" r:id="rId4"/>
    <p:sldLayoutId id="2147483689" r:id="rId5"/>
    <p:sldLayoutId id="2147483688" r:id="rId6"/>
    <p:sldLayoutId id="2147483699" r:id="rId7"/>
    <p:sldLayoutId id="2147483693" r:id="rId8"/>
    <p:sldLayoutId id="2147483690" r:id="rId9"/>
    <p:sldLayoutId id="2147483694" r:id="rId10"/>
    <p:sldLayoutId id="2147483691" r:id="rId11"/>
    <p:sldLayoutId id="2147483701" r:id="rId12"/>
    <p:sldLayoutId id="2147483692" r:id="rId13"/>
    <p:sldLayoutId id="2147483680" r:id="rId14"/>
    <p:sldLayoutId id="2147483677" r:id="rId15"/>
    <p:sldLayoutId id="2147483675" r:id="rId16"/>
    <p:sldLayoutId id="2147483672" r:id="rId17"/>
    <p:sldLayoutId id="2147483664" r:id="rId18"/>
    <p:sldLayoutId id="2147483665" r:id="rId19"/>
    <p:sldLayoutId id="2147483666" r:id="rId20"/>
    <p:sldLayoutId id="2147483667" r:id="rId21"/>
    <p:sldLayoutId id="2147483669" r:id="rId22"/>
    <p:sldLayoutId id="2147483679" r:id="rId23"/>
    <p:sldLayoutId id="2147483697" r:id="rId24"/>
    <p:sldLayoutId id="2147483700" r:id="rId25"/>
    <p:sldLayoutId id="2147483703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orfin@kursktelecom.ru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1.xml"/><Relationship Id="rId3" Type="http://schemas.openxmlformats.org/officeDocument/2006/relationships/image" Target="../media/image36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8.svg"/><Relationship Id="rId10" Type="http://schemas.openxmlformats.org/officeDocument/2006/relationships/diagramData" Target="../diagrams/data1.xml"/><Relationship Id="rId4" Type="http://schemas.openxmlformats.org/officeDocument/2006/relationships/image" Target="../media/image20.png"/><Relationship Id="rId9" Type="http://schemas.openxmlformats.org/officeDocument/2006/relationships/image" Target="../media/image42.svg"/><Relationship Id="rId14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FFE18F8A-7DC3-4B7C-86D9-8A47A62B36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Комитет финансов города Курска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A5141AA3-E1DA-491E-964B-826774549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БЮДЖЕТ ДЛЯ ГРАЖДАН 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к проекту решения Курского городского Собрания «О бюджете города Курска на 2026 год и на плановый период 2027 и 2028 годов»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FC3C58A3-1C95-4EEC-AA2D-BFCECA38AB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Светлана Анатольевна </a:t>
            </a:r>
            <a:r>
              <a:rPr lang="ru-RU" dirty="0" err="1" smtClean="0"/>
              <a:t>Яковченко</a:t>
            </a:r>
            <a:r>
              <a:rPr lang="ru-RU" dirty="0" smtClean="0"/>
              <a:t>, </a:t>
            </a:r>
            <a:endParaRPr lang="ru-RU" dirty="0"/>
          </a:p>
          <a:p>
            <a:r>
              <a:rPr lang="ru-RU" dirty="0"/>
              <a:t>председатель комитета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54F8B617-8724-4F83-BB90-CB4089909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3" y="5655735"/>
            <a:ext cx="1904999" cy="822423"/>
          </a:xfrm>
        </p:spPr>
        <p:txBody>
          <a:bodyPr/>
          <a:lstStyle/>
          <a:p>
            <a:pPr algn="ctr"/>
            <a:r>
              <a:rPr lang="ru-RU" sz="1600" dirty="0"/>
              <a:t>Курск, </a:t>
            </a:r>
            <a:r>
              <a:rPr lang="ru-RU" sz="1600" dirty="0" smtClean="0"/>
              <a:t>ноябрь 2025 </a:t>
            </a:r>
            <a:r>
              <a:rPr lang="ru-RU" sz="1600" dirty="0"/>
              <a:t>г.</a:t>
            </a:r>
          </a:p>
        </p:txBody>
      </p:sp>
      <p:pic>
        <p:nvPicPr>
          <p:cNvPr id="18" name="Рисунок 17" descr="FiIP3BXvZkiu867ShQ9G1oB-PwDhl8dojw45Fq4TUYVU06vXd1GgAe_uWRGEy0HcKDERWPiKOqqhSqzHWzyI5CQ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3982" b="23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25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БЮДЖЕТНАЯ СИСТЕМА РОССИЙСКОЙ ФЕДЕРАЦИИ</a:t>
            </a:r>
            <a:endParaRPr lang="ru-RU" dirty="0"/>
          </a:p>
        </p:txBody>
      </p:sp>
      <p:pic>
        <p:nvPicPr>
          <p:cNvPr id="1026" name="Picture 2" descr="https://openbudget.49gov.ru/images/page_budg_system/section2/budget_system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1940414" y="1002324"/>
            <a:ext cx="8694000" cy="540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82959"/>
              </p:ext>
            </p:extLst>
          </p:nvPr>
        </p:nvGraphicFramePr>
        <p:xfrm>
          <a:off x="525082" y="1374458"/>
          <a:ext cx="6268910" cy="476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FCE4D777-07C3-4B23-B777-EC09F9985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141177"/>
              </p:ext>
            </p:extLst>
          </p:nvPr>
        </p:nvGraphicFramePr>
        <p:xfrm>
          <a:off x="6391656" y="1472184"/>
          <a:ext cx="6852484" cy="457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7830" y="399631"/>
            <a:ext cx="10865180" cy="695924"/>
          </a:xfrm>
        </p:spPr>
        <p:txBody>
          <a:bodyPr/>
          <a:lstStyle/>
          <a:p>
            <a:pPr algn="ctr"/>
            <a:r>
              <a:rPr lang="ru-RU" dirty="0" smtClean="0"/>
              <a:t>ОСНОВНЫЕ ПОНЯТИЯ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9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ДОХОДЫ  минус  РАСХОДЫ</a:t>
            </a:r>
            <a:endParaRPr lang="ru-RU" dirty="0"/>
          </a:p>
        </p:txBody>
      </p:sp>
      <p:pic>
        <p:nvPicPr>
          <p:cNvPr id="76802" name="Picture 2" descr="https://www.bookvoed.ru/files/1836/12/33/96/99.jpeg"/>
          <p:cNvPicPr>
            <a:picLocks noChangeAspect="1" noChangeArrowheads="1"/>
          </p:cNvPicPr>
          <p:nvPr/>
        </p:nvPicPr>
        <p:blipFill>
          <a:blip r:embed="rId2" cstate="print"/>
          <a:srcRect l="1577" t="28821" r="1756" b="29046"/>
          <a:stretch>
            <a:fillRect/>
          </a:stretch>
        </p:blipFill>
        <p:spPr bwMode="auto">
          <a:xfrm>
            <a:off x="4025900" y="1501088"/>
            <a:ext cx="1800000" cy="861386"/>
          </a:xfrm>
          <a:prstGeom prst="rect">
            <a:avLst/>
          </a:prstGeom>
          <a:noFill/>
        </p:spPr>
      </p:pic>
      <p:pic>
        <p:nvPicPr>
          <p:cNvPr id="5" name="Picture 2" descr="https://www.bookvoed.ru/files/1836/12/33/96/99.jpeg"/>
          <p:cNvPicPr>
            <a:picLocks noChangeAspect="1" noChangeArrowheads="1"/>
          </p:cNvPicPr>
          <p:nvPr/>
        </p:nvPicPr>
        <p:blipFill>
          <a:blip r:embed="rId2" cstate="print"/>
          <a:srcRect l="1577" t="28821" r="1756" b="29046"/>
          <a:stretch>
            <a:fillRect/>
          </a:stretch>
        </p:blipFill>
        <p:spPr bwMode="auto">
          <a:xfrm>
            <a:off x="4025900" y="4345613"/>
            <a:ext cx="1800000" cy="861386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6994525" y="1498600"/>
            <a:ext cx="1800000" cy="3664080"/>
            <a:chOff x="7581900" y="1473200"/>
            <a:chExt cx="1800000" cy="3664080"/>
          </a:xfrm>
        </p:grpSpPr>
        <p:pic>
          <p:nvPicPr>
            <p:cNvPr id="4" name="Picture 2" descr="https://www.bookvoed.ru/files/1836/12/33/96/99.jpeg"/>
            <p:cNvPicPr>
              <a:picLocks noChangeAspect="1" noChangeArrowheads="1"/>
            </p:cNvPicPr>
            <p:nvPr/>
          </p:nvPicPr>
          <p:blipFill>
            <a:blip r:embed="rId2" cstate="print"/>
            <a:srcRect l="1577" t="28821" r="1756" b="29046"/>
            <a:stretch>
              <a:fillRect/>
            </a:stretch>
          </p:blipFill>
          <p:spPr bwMode="auto">
            <a:xfrm>
              <a:off x="7581900" y="2839688"/>
              <a:ext cx="1800000" cy="861386"/>
            </a:xfrm>
            <a:prstGeom prst="rect">
              <a:avLst/>
            </a:prstGeom>
            <a:noFill/>
          </p:spPr>
        </p:pic>
        <p:pic>
          <p:nvPicPr>
            <p:cNvPr id="6" name="Picture 2" descr="https://www.bookvoed.ru/files/1836/12/33/96/99.jpeg"/>
            <p:cNvPicPr>
              <a:picLocks noChangeAspect="1" noChangeArrowheads="1"/>
            </p:cNvPicPr>
            <p:nvPr/>
          </p:nvPicPr>
          <p:blipFill>
            <a:blip r:embed="rId2" cstate="print"/>
            <a:srcRect l="1577" t="28821" r="1756" b="29046"/>
            <a:stretch>
              <a:fillRect/>
            </a:stretch>
          </p:blipFill>
          <p:spPr bwMode="auto">
            <a:xfrm>
              <a:off x="7581900" y="4275894"/>
              <a:ext cx="1800000" cy="861386"/>
            </a:xfrm>
            <a:prstGeom prst="rect">
              <a:avLst/>
            </a:prstGeom>
            <a:noFill/>
          </p:spPr>
        </p:pic>
        <p:pic>
          <p:nvPicPr>
            <p:cNvPr id="76804" name="Picture 4" descr="https://api.rbsmi.ru/attachments/a8804ae05df5dc9922b88c421801040e0bd47119/store/crop/0/0/750/500/750/500/0/1c045a01afdad2decb8ddb173507be51575c0e53642ababde002037afe5c/.jpg"/>
            <p:cNvPicPr>
              <a:picLocks noChangeAspect="1" noChangeArrowheads="1"/>
            </p:cNvPicPr>
            <p:nvPr/>
          </p:nvPicPr>
          <p:blipFill>
            <a:blip r:embed="rId3" cstate="print">
              <a:lum contrast="-10000"/>
            </a:blip>
            <a:srcRect l="3156" t="18933" r="4045" b="20000"/>
            <a:stretch>
              <a:fillRect/>
            </a:stretch>
          </p:blipFill>
          <p:spPr bwMode="auto">
            <a:xfrm>
              <a:off x="7581900" y="1473200"/>
              <a:ext cx="1800000" cy="866989"/>
            </a:xfrm>
            <a:prstGeom prst="rect">
              <a:avLst/>
            </a:prstGeom>
            <a:noFill/>
          </p:spPr>
        </p:pic>
      </p:grpSp>
      <p:pic>
        <p:nvPicPr>
          <p:cNvPr id="8" name="Picture 4" descr="https://api.rbsmi.ru/attachments/a8804ae05df5dc9922b88c421801040e0bd47119/store/crop/0/0/750/500/750/500/0/1c045a01afdad2decb8ddb173507be51575c0e53642ababde002037afe5c/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l="3156" t="18933" r="4045" b="20000"/>
          <a:stretch>
            <a:fillRect/>
          </a:stretch>
        </p:blipFill>
        <p:spPr bwMode="auto">
          <a:xfrm>
            <a:off x="4076700" y="2881519"/>
            <a:ext cx="1800000" cy="866989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5715000" y="1668411"/>
            <a:ext cx="1422400" cy="3509751"/>
            <a:chOff x="5994400" y="1668411"/>
            <a:chExt cx="1422400" cy="3509751"/>
          </a:xfrm>
        </p:grpSpPr>
        <p:sp>
          <p:nvSpPr>
            <p:cNvPr id="9" name="TextBox 8"/>
            <p:cNvSpPr txBox="1"/>
            <p:nvPr/>
          </p:nvSpPr>
          <p:spPr>
            <a:xfrm>
              <a:off x="5994400" y="1668411"/>
              <a:ext cx="1371600" cy="60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6000" dirty="0" smtClean="0">
                  <a:latin typeface="+mj-lt"/>
                </a:rPr>
                <a:t>-</a:t>
              </a:r>
              <a:endParaRPr lang="ru-RU" sz="6000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45200" y="3076731"/>
              <a:ext cx="1371600" cy="60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6000" dirty="0" smtClean="0">
                  <a:latin typeface="+mj-lt"/>
                </a:rPr>
                <a:t>-</a:t>
              </a:r>
              <a:endParaRPr lang="ru-RU" sz="6000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45200" y="4568712"/>
              <a:ext cx="1371600" cy="60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6000" dirty="0" smtClean="0">
                  <a:latin typeface="+mj-lt"/>
                </a:rPr>
                <a:t>-</a:t>
              </a:r>
              <a:endParaRPr lang="ru-RU" sz="6000" dirty="0">
                <a:latin typeface="+mj-lt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537575" y="1705824"/>
            <a:ext cx="1397000" cy="3440032"/>
            <a:chOff x="9613900" y="1696299"/>
            <a:chExt cx="1397000" cy="3440032"/>
          </a:xfrm>
        </p:grpSpPr>
        <p:sp>
          <p:nvSpPr>
            <p:cNvPr id="13" name="TextBox 12"/>
            <p:cNvSpPr txBox="1"/>
            <p:nvPr/>
          </p:nvSpPr>
          <p:spPr>
            <a:xfrm>
              <a:off x="9626600" y="1696299"/>
              <a:ext cx="1371600" cy="60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6000" dirty="0" smtClean="0">
                  <a:latin typeface="+mj-lt"/>
                </a:rPr>
                <a:t>=</a:t>
              </a:r>
              <a:endParaRPr lang="ru-RU" sz="60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13900" y="3062787"/>
              <a:ext cx="1371600" cy="60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6000" dirty="0" smtClean="0">
                  <a:latin typeface="+mj-lt"/>
                </a:rPr>
                <a:t>=</a:t>
              </a:r>
              <a:endParaRPr lang="ru-RU" sz="60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639300" y="4526881"/>
              <a:ext cx="1371600" cy="60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6000" dirty="0" smtClean="0">
                  <a:latin typeface="+mj-lt"/>
                </a:rPr>
                <a:t>=</a:t>
              </a:r>
              <a:endParaRPr lang="ru-RU" sz="6000" dirty="0">
                <a:latin typeface="+mj-lt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0" y="1451019"/>
            <a:ext cx="3925329" cy="4725983"/>
            <a:chOff x="8240420" y="1946319"/>
            <a:chExt cx="3925329" cy="4725983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82C6A671-2333-4605-B72D-894E9AD0B96E}"/>
                </a:ext>
              </a:extLst>
            </p:cNvPr>
            <p:cNvSpPr/>
            <p:nvPr/>
          </p:nvSpPr>
          <p:spPr>
            <a:xfrm>
              <a:off x="8240420" y="1946319"/>
              <a:ext cx="38735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dirty="0" smtClean="0">
                  <a:cs typeface="Times New Roman" panose="02020603050405020304" pitchFamily="18" charset="0"/>
                </a:rPr>
                <a:t>Если </a:t>
              </a:r>
              <a:r>
                <a:rPr lang="ru-RU" sz="1600" b="1" dirty="0" smtClean="0">
                  <a:cs typeface="Times New Roman" panose="02020603050405020304" pitchFamily="18" charset="0"/>
                </a:rPr>
                <a:t>величина </a:t>
              </a:r>
              <a:r>
                <a:rPr lang="ru-RU" sz="1600" dirty="0" smtClean="0">
                  <a:cs typeface="Times New Roman" panose="02020603050405020304" pitchFamily="18" charset="0"/>
                </a:rPr>
                <a:t>прогнозируемых </a:t>
              </a:r>
              <a:r>
                <a:rPr lang="ru-RU" sz="1600" b="1" dirty="0" smtClean="0">
                  <a:cs typeface="Times New Roman" panose="02020603050405020304" pitchFamily="18" charset="0"/>
                </a:rPr>
                <a:t>доходов</a:t>
              </a:r>
              <a:r>
                <a:rPr lang="ru-RU" sz="1600" dirty="0" smtClean="0"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cs typeface="Times New Roman" panose="02020603050405020304" pitchFamily="18" charset="0"/>
                </a:rPr>
                <a:t>больше</a:t>
              </a:r>
              <a:r>
                <a:rPr lang="ru-RU" sz="1600" dirty="0" smtClean="0">
                  <a:cs typeface="Times New Roman" panose="02020603050405020304" pitchFamily="18" charset="0"/>
                </a:rPr>
                <a:t>, чем величина планируемых </a:t>
              </a:r>
              <a:r>
                <a:rPr lang="ru-RU" sz="1600" b="1" dirty="0" smtClean="0">
                  <a:cs typeface="Times New Roman" panose="02020603050405020304" pitchFamily="18" charset="0"/>
                </a:rPr>
                <a:t>расходов</a:t>
              </a:r>
              <a:endParaRPr lang="ru-RU" sz="1600" b="1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95662B2-E06C-44A9-B3C3-A2416745EED1}"/>
                </a:ext>
              </a:extLst>
            </p:cNvPr>
            <p:cNvSpPr/>
            <p:nvPr/>
          </p:nvSpPr>
          <p:spPr>
            <a:xfrm>
              <a:off x="8240420" y="3127419"/>
              <a:ext cx="39253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dirty="0" smtClean="0">
                  <a:cs typeface="Times New Roman" panose="02020603050405020304" pitchFamily="18" charset="0"/>
                </a:rPr>
                <a:t>Если </a:t>
              </a:r>
              <a:r>
                <a:rPr lang="ru-RU" sz="1600" b="1" dirty="0" smtClean="0">
                  <a:cs typeface="Times New Roman" panose="02020603050405020304" pitchFamily="18" charset="0"/>
                </a:rPr>
                <a:t>величина</a:t>
              </a:r>
              <a:r>
                <a:rPr lang="ru-RU" sz="1600" dirty="0" smtClean="0">
                  <a:cs typeface="Times New Roman" panose="02020603050405020304" pitchFamily="18" charset="0"/>
                </a:rPr>
                <a:t> прогнозируемых </a:t>
              </a:r>
              <a:r>
                <a:rPr lang="ru-RU" sz="1600" b="1" dirty="0" smtClean="0">
                  <a:cs typeface="Times New Roman" panose="02020603050405020304" pitchFamily="18" charset="0"/>
                </a:rPr>
                <a:t>доходов меньше</a:t>
              </a:r>
              <a:r>
                <a:rPr lang="ru-RU" sz="1600" dirty="0" smtClean="0">
                  <a:cs typeface="Times New Roman" panose="02020603050405020304" pitchFamily="18" charset="0"/>
                </a:rPr>
                <a:t>, чем величина планируемых </a:t>
              </a:r>
              <a:r>
                <a:rPr lang="ru-RU" sz="1600" b="1" dirty="0" smtClean="0">
                  <a:cs typeface="Times New Roman" panose="02020603050405020304" pitchFamily="18" charset="0"/>
                </a:rPr>
                <a:t>расходов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4B3486D-044B-4ABC-AC17-AD2E7AAB0D6F}"/>
                </a:ext>
              </a:extLst>
            </p:cNvPr>
            <p:cNvSpPr/>
            <p:nvPr/>
          </p:nvSpPr>
          <p:spPr>
            <a:xfrm>
              <a:off x="8240420" y="4363978"/>
              <a:ext cx="392277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cs typeface="Times New Roman" pitchFamily="18" charset="0"/>
                </a:rPr>
                <a:t>Объем</a:t>
              </a:r>
              <a:r>
                <a:rPr lang="ru-RU" sz="1600" dirty="0" smtClean="0">
                  <a:cs typeface="Times New Roman" pitchFamily="18" charset="0"/>
                </a:rPr>
                <a:t> предусмотренных бюджетом </a:t>
              </a:r>
              <a:r>
                <a:rPr lang="ru-RU" sz="1600" b="1" dirty="0" smtClean="0">
                  <a:cs typeface="Times New Roman" pitchFamily="18" charset="0"/>
                </a:rPr>
                <a:t>расходов соответствует </a:t>
              </a:r>
              <a:r>
                <a:rPr lang="ru-RU" sz="1600" dirty="0" smtClean="0">
                  <a:cs typeface="Times New Roman" pitchFamily="18" charset="0"/>
                </a:rPr>
                <a:t>суммарному </a:t>
              </a:r>
              <a:r>
                <a:rPr lang="ru-RU" sz="1600" b="1" dirty="0" smtClean="0">
                  <a:cs typeface="Times New Roman" pitchFamily="18" charset="0"/>
                </a:rPr>
                <a:t>объему доходов </a:t>
              </a:r>
              <a:r>
                <a:rPr lang="ru-RU" sz="1600" dirty="0" smtClean="0">
                  <a:cs typeface="Times New Roman" pitchFamily="18" charset="0"/>
                </a:rPr>
                <a:t>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бюджетов.</a:t>
              </a:r>
              <a:endParaRPr lang="ru-RU" sz="1600" dirty="0"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401175" y="1505799"/>
            <a:ext cx="2486025" cy="3636828"/>
            <a:chOff x="9613900" y="1696299"/>
            <a:chExt cx="1397000" cy="3636828"/>
          </a:xfrm>
        </p:grpSpPr>
        <p:sp>
          <p:nvSpPr>
            <p:cNvPr id="23" name="TextBox 22"/>
            <p:cNvSpPr txBox="1"/>
            <p:nvPr/>
          </p:nvSpPr>
          <p:spPr>
            <a:xfrm>
              <a:off x="9626600" y="1696299"/>
              <a:ext cx="1371600" cy="421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1400" dirty="0" smtClean="0">
                  <a:latin typeface="+mj-lt"/>
                </a:rPr>
                <a:t>ПРОФИЦИТ</a:t>
              </a:r>
              <a:endParaRPr lang="ru-RU" sz="1400" dirty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13900" y="3062787"/>
              <a:ext cx="1371600" cy="421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1400" dirty="0" smtClean="0">
                  <a:latin typeface="+mj-lt"/>
                </a:rPr>
                <a:t>ДЕФИЦИТ</a:t>
              </a:r>
              <a:endParaRPr lang="ru-RU" sz="14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39300" y="4526881"/>
              <a:ext cx="1371600" cy="80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1400" dirty="0" smtClean="0">
                  <a:latin typeface="+mj-lt"/>
                </a:rPr>
                <a:t>СБАЛАНСИРОВАННОСТЬ</a:t>
              </a:r>
              <a:endParaRPr lang="ru-RU" sz="1400" dirty="0">
                <a:latin typeface="+mj-lt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270500" y="2197100"/>
            <a:ext cx="342900" cy="10795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29250" y="3594100"/>
            <a:ext cx="400050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238750" y="5029200"/>
            <a:ext cx="342900" cy="10795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356600" y="2222500"/>
            <a:ext cx="400050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29600" y="4991100"/>
            <a:ext cx="342900" cy="10795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235950" y="3568700"/>
            <a:ext cx="342900" cy="10795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99016" y="332186"/>
            <a:ext cx="11160124" cy="3241375"/>
            <a:chOff x="524647" y="2253732"/>
            <a:chExt cx="11160124" cy="324137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201135DF-5792-4C0B-8E11-8B72D01A8684}"/>
                </a:ext>
              </a:extLst>
            </p:cNvPr>
            <p:cNvSpPr/>
            <p:nvPr/>
          </p:nvSpPr>
          <p:spPr>
            <a:xfrm>
              <a:off x="4397829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0B26C619-63F5-4118-A6FD-479021781295}"/>
                </a:ext>
              </a:extLst>
            </p:cNvPr>
            <p:cNvSpPr/>
            <p:nvPr/>
          </p:nvSpPr>
          <p:spPr>
            <a:xfrm>
              <a:off x="8271011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87C642D4-8A94-4D19-9306-6E59F74D8CB8}"/>
                </a:ext>
              </a:extLst>
            </p:cNvPr>
            <p:cNvSpPr/>
            <p:nvPr/>
          </p:nvSpPr>
          <p:spPr>
            <a:xfrm>
              <a:off x="1340462" y="2253732"/>
              <a:ext cx="181697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52E11D20-F7E7-4743-A521-705262A016AF}"/>
                </a:ext>
              </a:extLst>
            </p:cNvPr>
            <p:cNvSpPr/>
            <p:nvPr/>
          </p:nvSpPr>
          <p:spPr>
            <a:xfrm>
              <a:off x="5035122" y="2253732"/>
              <a:ext cx="213917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НЕНАЛОГОВЫЕ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48E7B834-10E0-4C82-97B2-50D2DC48CACD}"/>
                </a:ext>
              </a:extLst>
            </p:cNvPr>
            <p:cNvSpPr/>
            <p:nvPr/>
          </p:nvSpPr>
          <p:spPr>
            <a:xfrm>
              <a:off x="8807543" y="2253732"/>
              <a:ext cx="234070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БЕЗВОЗМЕЗДНЫЕ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 ПОСТУПЛЕНИЯ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857205F2-AA6D-43A9-B884-233967132FCF}"/>
                </a:ext>
              </a:extLst>
            </p:cNvPr>
            <p:cNvSpPr/>
            <p:nvPr/>
          </p:nvSpPr>
          <p:spPr>
            <a:xfrm>
              <a:off x="542935" y="3058060"/>
              <a:ext cx="341376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  </a:r>
              <a:r>
                <a:rPr lang="en-US" sz="1400" dirty="0" smtClean="0">
                  <a:solidFill>
                    <a:srgbClr val="000000"/>
                  </a:solidFill>
                  <a:cs typeface="Times New Roman" pitchFamily="18" charset="0"/>
                </a:rPr>
                <a:t>;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 госпошлина; н</a:t>
              </a:r>
              <a:r>
                <a:rPr lang="ru-RU" sz="1400" dirty="0" smtClean="0">
                  <a:cs typeface="Times New Roman" pitchFamily="18" charset="0"/>
                </a:rPr>
                <a:t>алог, взимаемый в связи с применением упрощенной и патентной системы налогообложения;</a:t>
              </a:r>
              <a:r>
                <a:rPr lang="ru-RU" sz="1400" dirty="0" smtClean="0"/>
                <a:t> </a:t>
              </a:r>
              <a:r>
                <a:rPr lang="ru-RU" sz="1400" dirty="0" smtClean="0">
                  <a:cs typeface="Times New Roman" pitchFamily="18" charset="0"/>
                </a:rPr>
                <a:t>акцизы на нефтепродукты; единый </a:t>
              </a:r>
              <a:r>
                <a:rPr lang="ru-RU" sz="1400" dirty="0" err="1" smtClean="0">
                  <a:cs typeface="Times New Roman" pitchFamily="18" charset="0"/>
                </a:rPr>
                <a:t>сельско</a:t>
              </a:r>
              <a:r>
                <a:rPr lang="ru-RU" sz="1400" dirty="0" smtClean="0">
                  <a:cs typeface="Times New Roman" pitchFamily="18" charset="0"/>
                </a:rPr>
                <a:t>- хозяйственный налог и другие)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65C6B5E8-E043-4CC9-8BFC-8F8467088EA5}"/>
                </a:ext>
              </a:extLst>
            </p:cNvPr>
            <p:cNvSpPr/>
            <p:nvPr/>
          </p:nvSpPr>
          <p:spPr>
            <a:xfrm>
              <a:off x="4397829" y="3072384"/>
              <a:ext cx="341376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0800" algn="l"/>
                  <a:tab pos="152400" algn="l"/>
                  <a:tab pos="203200" algn="l"/>
                  <a:tab pos="254000" algn="l"/>
                  <a:tab pos="381000" algn="l"/>
                  <a:tab pos="469900" algn="l"/>
                  <a:tab pos="673100" algn="l"/>
                </a:tabLst>
                <a:defRPr/>
              </a:pP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К  неналоговым доходам относятся: 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доходы от использования имущества, доходы от продажи материальных и нематериальных активов, доходы от оказания платных услуг</a:t>
              </a:r>
              <a:r>
                <a:rPr lang="en-US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, а </a:t>
              </a: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также платежи в виде штрафов или иных санкций за нарушение законодательства и другие.</a:t>
              </a:r>
              <a:endParaRPr lang="ru-RU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9327FF9C-F7BE-4B27-B20B-BEDA4E5EF927}"/>
                </a:ext>
              </a:extLst>
            </p:cNvPr>
            <p:cNvSpPr/>
            <p:nvPr/>
          </p:nvSpPr>
          <p:spPr>
            <a:xfrm>
              <a:off x="8271011" y="3040988"/>
              <a:ext cx="341376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в бюджет на безвозмездной и безвозвратной основе средств из областного бюджета (дотации, субсидии, субвенции), а также перечисления от физических и юридических лиц (кроме налоговых и неналоговых доходов).</a:t>
              </a:r>
              <a:endParaRPr lang="ru-RU" sz="1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096988" y="3764478"/>
            <a:ext cx="3527468" cy="3716977"/>
            <a:chOff x="3912576" y="2026078"/>
            <a:chExt cx="3754315" cy="3979068"/>
          </a:xfrm>
          <a:solidFill>
            <a:schemeClr val="accent6"/>
          </a:solidFill>
        </p:grpSpPr>
        <p:grpSp>
          <p:nvGrpSpPr>
            <p:cNvPr id="17" name="Группа 6"/>
            <p:cNvGrpSpPr/>
            <p:nvPr/>
          </p:nvGrpSpPr>
          <p:grpSpPr>
            <a:xfrm>
              <a:off x="3912576" y="2026078"/>
              <a:ext cx="3754315" cy="3979068"/>
              <a:chOff x="4362697" y="2026078"/>
              <a:chExt cx="3049218" cy="3460322"/>
            </a:xfrm>
            <a:grpFill/>
          </p:grpSpPr>
          <p:grpSp>
            <p:nvGrpSpPr>
              <p:cNvPr id="19" name="Group 177"/>
              <p:cNvGrpSpPr/>
              <p:nvPr/>
            </p:nvGrpSpPr>
            <p:grpSpPr>
              <a:xfrm>
                <a:off x="4362697" y="2026078"/>
                <a:ext cx="3049218" cy="3460322"/>
                <a:chOff x="10231438" y="6118225"/>
                <a:chExt cx="212725" cy="303213"/>
              </a:xfrm>
              <a:grpFill/>
            </p:grpSpPr>
            <p:sp>
              <p:nvSpPr>
                <p:cNvPr id="21" name="Freeform 1489"/>
                <p:cNvSpPr>
                  <a:spLocks/>
                </p:cNvSpPr>
                <p:nvPr/>
              </p:nvSpPr>
              <p:spPr bwMode="auto">
                <a:xfrm>
                  <a:off x="10280651" y="6118225"/>
                  <a:ext cx="112713" cy="58738"/>
                </a:xfrm>
                <a:custGeom>
                  <a:avLst/>
                  <a:gdLst>
                    <a:gd name="T0" fmla="*/ 1056 w 1290"/>
                    <a:gd name="T1" fmla="*/ 0 h 667"/>
                    <a:gd name="T2" fmla="*/ 1091 w 1290"/>
                    <a:gd name="T3" fmla="*/ 1 h 667"/>
                    <a:gd name="T4" fmla="*/ 1126 w 1290"/>
                    <a:gd name="T5" fmla="*/ 8 h 667"/>
                    <a:gd name="T6" fmla="*/ 1159 w 1290"/>
                    <a:gd name="T7" fmla="*/ 20 h 667"/>
                    <a:gd name="T8" fmla="*/ 1189 w 1290"/>
                    <a:gd name="T9" fmla="*/ 37 h 667"/>
                    <a:gd name="T10" fmla="*/ 1217 w 1290"/>
                    <a:gd name="T11" fmla="*/ 57 h 667"/>
                    <a:gd name="T12" fmla="*/ 1240 w 1290"/>
                    <a:gd name="T13" fmla="*/ 81 h 667"/>
                    <a:gd name="T14" fmla="*/ 1259 w 1290"/>
                    <a:gd name="T15" fmla="*/ 109 h 667"/>
                    <a:gd name="T16" fmla="*/ 1275 w 1290"/>
                    <a:gd name="T17" fmla="*/ 140 h 667"/>
                    <a:gd name="T18" fmla="*/ 1285 w 1290"/>
                    <a:gd name="T19" fmla="*/ 173 h 667"/>
                    <a:gd name="T20" fmla="*/ 1290 w 1290"/>
                    <a:gd name="T21" fmla="*/ 208 h 667"/>
                    <a:gd name="T22" fmla="*/ 1288 w 1290"/>
                    <a:gd name="T23" fmla="*/ 246 h 667"/>
                    <a:gd name="T24" fmla="*/ 1287 w 1290"/>
                    <a:gd name="T25" fmla="*/ 251 h 667"/>
                    <a:gd name="T26" fmla="*/ 1286 w 1290"/>
                    <a:gd name="T27" fmla="*/ 263 h 667"/>
                    <a:gd name="T28" fmla="*/ 1284 w 1290"/>
                    <a:gd name="T29" fmla="*/ 278 h 667"/>
                    <a:gd name="T30" fmla="*/ 1279 w 1290"/>
                    <a:gd name="T31" fmla="*/ 299 h 667"/>
                    <a:gd name="T32" fmla="*/ 1273 w 1290"/>
                    <a:gd name="T33" fmla="*/ 325 h 667"/>
                    <a:gd name="T34" fmla="*/ 1265 w 1290"/>
                    <a:gd name="T35" fmla="*/ 355 h 667"/>
                    <a:gd name="T36" fmla="*/ 1253 w 1290"/>
                    <a:gd name="T37" fmla="*/ 390 h 667"/>
                    <a:gd name="T38" fmla="*/ 1239 w 1290"/>
                    <a:gd name="T39" fmla="*/ 428 h 667"/>
                    <a:gd name="T40" fmla="*/ 1220 w 1290"/>
                    <a:gd name="T41" fmla="*/ 470 h 667"/>
                    <a:gd name="T42" fmla="*/ 1197 w 1290"/>
                    <a:gd name="T43" fmla="*/ 515 h 667"/>
                    <a:gd name="T44" fmla="*/ 1169 w 1290"/>
                    <a:gd name="T45" fmla="*/ 563 h 667"/>
                    <a:gd name="T46" fmla="*/ 1136 w 1290"/>
                    <a:gd name="T47" fmla="*/ 614 h 667"/>
                    <a:gd name="T48" fmla="*/ 1097 w 1290"/>
                    <a:gd name="T49" fmla="*/ 667 h 667"/>
                    <a:gd name="T50" fmla="*/ 190 w 1290"/>
                    <a:gd name="T51" fmla="*/ 667 h 667"/>
                    <a:gd name="T52" fmla="*/ 158 w 1290"/>
                    <a:gd name="T53" fmla="*/ 627 h 667"/>
                    <a:gd name="T54" fmla="*/ 130 w 1290"/>
                    <a:gd name="T55" fmla="*/ 588 h 667"/>
                    <a:gd name="T56" fmla="*/ 105 w 1290"/>
                    <a:gd name="T57" fmla="*/ 547 h 667"/>
                    <a:gd name="T58" fmla="*/ 83 w 1290"/>
                    <a:gd name="T59" fmla="*/ 507 h 667"/>
                    <a:gd name="T60" fmla="*/ 65 w 1290"/>
                    <a:gd name="T61" fmla="*/ 468 h 667"/>
                    <a:gd name="T62" fmla="*/ 50 w 1290"/>
                    <a:gd name="T63" fmla="*/ 430 h 667"/>
                    <a:gd name="T64" fmla="*/ 37 w 1290"/>
                    <a:gd name="T65" fmla="*/ 394 h 667"/>
                    <a:gd name="T66" fmla="*/ 27 w 1290"/>
                    <a:gd name="T67" fmla="*/ 361 h 667"/>
                    <a:gd name="T68" fmla="*/ 18 w 1290"/>
                    <a:gd name="T69" fmla="*/ 330 h 667"/>
                    <a:gd name="T70" fmla="*/ 11 w 1290"/>
                    <a:gd name="T71" fmla="*/ 304 h 667"/>
                    <a:gd name="T72" fmla="*/ 7 w 1290"/>
                    <a:gd name="T73" fmla="*/ 281 h 667"/>
                    <a:gd name="T74" fmla="*/ 4 w 1290"/>
                    <a:gd name="T75" fmla="*/ 264 h 667"/>
                    <a:gd name="T76" fmla="*/ 2 w 1290"/>
                    <a:gd name="T77" fmla="*/ 252 h 667"/>
                    <a:gd name="T78" fmla="*/ 1 w 1290"/>
                    <a:gd name="T79" fmla="*/ 246 h 667"/>
                    <a:gd name="T80" fmla="*/ 0 w 1290"/>
                    <a:gd name="T81" fmla="*/ 209 h 667"/>
                    <a:gd name="T82" fmla="*/ 4 w 1290"/>
                    <a:gd name="T83" fmla="*/ 174 h 667"/>
                    <a:gd name="T84" fmla="*/ 14 w 1290"/>
                    <a:gd name="T85" fmla="*/ 142 h 667"/>
                    <a:gd name="T86" fmla="*/ 30 w 1290"/>
                    <a:gd name="T87" fmla="*/ 110 h 667"/>
                    <a:gd name="T88" fmla="*/ 50 w 1290"/>
                    <a:gd name="T89" fmla="*/ 83 h 667"/>
                    <a:gd name="T90" fmla="*/ 74 w 1290"/>
                    <a:gd name="T91" fmla="*/ 58 h 667"/>
                    <a:gd name="T92" fmla="*/ 101 w 1290"/>
                    <a:gd name="T93" fmla="*/ 38 h 667"/>
                    <a:gd name="T94" fmla="*/ 132 w 1290"/>
                    <a:gd name="T95" fmla="*/ 22 h 667"/>
                    <a:gd name="T96" fmla="*/ 165 w 1290"/>
                    <a:gd name="T97" fmla="*/ 9 h 667"/>
                    <a:gd name="T98" fmla="*/ 200 w 1290"/>
                    <a:gd name="T99" fmla="*/ 3 h 667"/>
                    <a:gd name="T100" fmla="*/ 236 w 1290"/>
                    <a:gd name="T101" fmla="*/ 2 h 667"/>
                    <a:gd name="T102" fmla="*/ 273 w 1290"/>
                    <a:gd name="T103" fmla="*/ 7 h 667"/>
                    <a:gd name="T104" fmla="*/ 342 w 1290"/>
                    <a:gd name="T105" fmla="*/ 21 h 667"/>
                    <a:gd name="T106" fmla="*/ 415 w 1290"/>
                    <a:gd name="T107" fmla="*/ 31 h 667"/>
                    <a:gd name="T108" fmla="*/ 490 w 1290"/>
                    <a:gd name="T109" fmla="*/ 39 h 667"/>
                    <a:gd name="T110" fmla="*/ 567 w 1290"/>
                    <a:gd name="T111" fmla="*/ 44 h 667"/>
                    <a:gd name="T112" fmla="*/ 645 w 1290"/>
                    <a:gd name="T113" fmla="*/ 45 h 667"/>
                    <a:gd name="T114" fmla="*/ 725 w 1290"/>
                    <a:gd name="T115" fmla="*/ 44 h 667"/>
                    <a:gd name="T116" fmla="*/ 802 w 1290"/>
                    <a:gd name="T117" fmla="*/ 39 h 667"/>
                    <a:gd name="T118" fmla="*/ 876 w 1290"/>
                    <a:gd name="T119" fmla="*/ 30 h 667"/>
                    <a:gd name="T120" fmla="*/ 948 w 1290"/>
                    <a:gd name="T121" fmla="*/ 19 h 667"/>
                    <a:gd name="T122" fmla="*/ 1018 w 1290"/>
                    <a:gd name="T123" fmla="*/ 4 h 667"/>
                    <a:gd name="T124" fmla="*/ 1056 w 1290"/>
                    <a:gd name="T125" fmla="*/ 0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90" h="667">
                      <a:moveTo>
                        <a:pt x="1056" y="0"/>
                      </a:moveTo>
                      <a:lnTo>
                        <a:pt x="1091" y="1"/>
                      </a:lnTo>
                      <a:lnTo>
                        <a:pt x="1126" y="8"/>
                      </a:lnTo>
                      <a:lnTo>
                        <a:pt x="1159" y="20"/>
                      </a:lnTo>
                      <a:lnTo>
                        <a:pt x="1189" y="37"/>
                      </a:lnTo>
                      <a:lnTo>
                        <a:pt x="1217" y="57"/>
                      </a:lnTo>
                      <a:lnTo>
                        <a:pt x="1240" y="81"/>
                      </a:lnTo>
                      <a:lnTo>
                        <a:pt x="1259" y="109"/>
                      </a:lnTo>
                      <a:lnTo>
                        <a:pt x="1275" y="140"/>
                      </a:lnTo>
                      <a:lnTo>
                        <a:pt x="1285" y="173"/>
                      </a:lnTo>
                      <a:lnTo>
                        <a:pt x="1290" y="208"/>
                      </a:lnTo>
                      <a:lnTo>
                        <a:pt x="1288" y="246"/>
                      </a:lnTo>
                      <a:lnTo>
                        <a:pt x="1287" y="251"/>
                      </a:lnTo>
                      <a:lnTo>
                        <a:pt x="1286" y="263"/>
                      </a:lnTo>
                      <a:lnTo>
                        <a:pt x="1284" y="278"/>
                      </a:lnTo>
                      <a:lnTo>
                        <a:pt x="1279" y="299"/>
                      </a:lnTo>
                      <a:lnTo>
                        <a:pt x="1273" y="325"/>
                      </a:lnTo>
                      <a:lnTo>
                        <a:pt x="1265" y="355"/>
                      </a:lnTo>
                      <a:lnTo>
                        <a:pt x="1253" y="390"/>
                      </a:lnTo>
                      <a:lnTo>
                        <a:pt x="1239" y="428"/>
                      </a:lnTo>
                      <a:lnTo>
                        <a:pt x="1220" y="470"/>
                      </a:lnTo>
                      <a:lnTo>
                        <a:pt x="1197" y="515"/>
                      </a:lnTo>
                      <a:lnTo>
                        <a:pt x="1169" y="563"/>
                      </a:lnTo>
                      <a:lnTo>
                        <a:pt x="1136" y="614"/>
                      </a:lnTo>
                      <a:lnTo>
                        <a:pt x="1097" y="667"/>
                      </a:lnTo>
                      <a:lnTo>
                        <a:pt x="190" y="667"/>
                      </a:lnTo>
                      <a:lnTo>
                        <a:pt x="158" y="627"/>
                      </a:lnTo>
                      <a:lnTo>
                        <a:pt x="130" y="588"/>
                      </a:lnTo>
                      <a:lnTo>
                        <a:pt x="105" y="547"/>
                      </a:lnTo>
                      <a:lnTo>
                        <a:pt x="83" y="507"/>
                      </a:lnTo>
                      <a:lnTo>
                        <a:pt x="65" y="468"/>
                      </a:lnTo>
                      <a:lnTo>
                        <a:pt x="50" y="430"/>
                      </a:lnTo>
                      <a:lnTo>
                        <a:pt x="37" y="394"/>
                      </a:lnTo>
                      <a:lnTo>
                        <a:pt x="27" y="361"/>
                      </a:lnTo>
                      <a:lnTo>
                        <a:pt x="18" y="330"/>
                      </a:lnTo>
                      <a:lnTo>
                        <a:pt x="11" y="304"/>
                      </a:lnTo>
                      <a:lnTo>
                        <a:pt x="7" y="281"/>
                      </a:lnTo>
                      <a:lnTo>
                        <a:pt x="4" y="264"/>
                      </a:lnTo>
                      <a:lnTo>
                        <a:pt x="2" y="252"/>
                      </a:lnTo>
                      <a:lnTo>
                        <a:pt x="1" y="246"/>
                      </a:lnTo>
                      <a:lnTo>
                        <a:pt x="0" y="209"/>
                      </a:lnTo>
                      <a:lnTo>
                        <a:pt x="4" y="174"/>
                      </a:lnTo>
                      <a:lnTo>
                        <a:pt x="14" y="142"/>
                      </a:lnTo>
                      <a:lnTo>
                        <a:pt x="30" y="110"/>
                      </a:lnTo>
                      <a:lnTo>
                        <a:pt x="50" y="83"/>
                      </a:lnTo>
                      <a:lnTo>
                        <a:pt x="74" y="58"/>
                      </a:lnTo>
                      <a:lnTo>
                        <a:pt x="101" y="38"/>
                      </a:lnTo>
                      <a:lnTo>
                        <a:pt x="132" y="22"/>
                      </a:lnTo>
                      <a:lnTo>
                        <a:pt x="165" y="9"/>
                      </a:lnTo>
                      <a:lnTo>
                        <a:pt x="200" y="3"/>
                      </a:lnTo>
                      <a:lnTo>
                        <a:pt x="236" y="2"/>
                      </a:lnTo>
                      <a:lnTo>
                        <a:pt x="273" y="7"/>
                      </a:lnTo>
                      <a:lnTo>
                        <a:pt x="342" y="21"/>
                      </a:lnTo>
                      <a:lnTo>
                        <a:pt x="415" y="31"/>
                      </a:lnTo>
                      <a:lnTo>
                        <a:pt x="490" y="39"/>
                      </a:lnTo>
                      <a:lnTo>
                        <a:pt x="567" y="44"/>
                      </a:lnTo>
                      <a:lnTo>
                        <a:pt x="645" y="45"/>
                      </a:lnTo>
                      <a:lnTo>
                        <a:pt x="725" y="44"/>
                      </a:lnTo>
                      <a:lnTo>
                        <a:pt x="802" y="39"/>
                      </a:lnTo>
                      <a:lnTo>
                        <a:pt x="876" y="30"/>
                      </a:lnTo>
                      <a:lnTo>
                        <a:pt x="948" y="19"/>
                      </a:lnTo>
                      <a:lnTo>
                        <a:pt x="1018" y="4"/>
                      </a:lnTo>
                      <a:lnTo>
                        <a:pt x="10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490"/>
                <p:cNvSpPr>
                  <a:spLocks noEditPoints="1"/>
                </p:cNvSpPr>
                <p:nvPr/>
              </p:nvSpPr>
              <p:spPr bwMode="auto">
                <a:xfrm>
                  <a:off x="10231438" y="6189663"/>
                  <a:ext cx="212725" cy="231775"/>
                </a:xfrm>
                <a:custGeom>
                  <a:avLst/>
                  <a:gdLst>
                    <a:gd name="T0" fmla="*/ 1121 w 2408"/>
                    <a:gd name="T1" fmla="*/ 546 h 2614"/>
                    <a:gd name="T2" fmla="*/ 1053 w 2408"/>
                    <a:gd name="T3" fmla="*/ 702 h 2614"/>
                    <a:gd name="T4" fmla="*/ 882 w 2408"/>
                    <a:gd name="T5" fmla="*/ 857 h 2614"/>
                    <a:gd name="T6" fmla="*/ 835 w 2408"/>
                    <a:gd name="T7" fmla="*/ 1088 h 2614"/>
                    <a:gd name="T8" fmla="*/ 927 w 2408"/>
                    <a:gd name="T9" fmla="*/ 1288 h 2614"/>
                    <a:gd name="T10" fmla="*/ 1112 w 2408"/>
                    <a:gd name="T11" fmla="*/ 1402 h 2614"/>
                    <a:gd name="T12" fmla="*/ 1293 w 2408"/>
                    <a:gd name="T13" fmla="*/ 1441 h 2614"/>
                    <a:gd name="T14" fmla="*/ 1364 w 2408"/>
                    <a:gd name="T15" fmla="*/ 1572 h 2614"/>
                    <a:gd name="T16" fmla="*/ 1293 w 2408"/>
                    <a:gd name="T17" fmla="*/ 1703 h 2614"/>
                    <a:gd name="T18" fmla="*/ 1153 w 2408"/>
                    <a:gd name="T19" fmla="*/ 1722 h 2614"/>
                    <a:gd name="T20" fmla="*/ 1053 w 2408"/>
                    <a:gd name="T21" fmla="*/ 1655 h 2614"/>
                    <a:gd name="T22" fmla="*/ 955 w 2408"/>
                    <a:gd name="T23" fmla="*/ 1662 h 2614"/>
                    <a:gd name="T24" fmla="*/ 904 w 2408"/>
                    <a:gd name="T25" fmla="*/ 1750 h 2614"/>
                    <a:gd name="T26" fmla="*/ 961 w 2408"/>
                    <a:gd name="T27" fmla="*/ 1853 h 2614"/>
                    <a:gd name="T28" fmla="*/ 1097 w 2408"/>
                    <a:gd name="T29" fmla="*/ 2001 h 2614"/>
                    <a:gd name="T30" fmla="*/ 1157 w 2408"/>
                    <a:gd name="T31" fmla="*/ 2097 h 2614"/>
                    <a:gd name="T32" fmla="*/ 1270 w 2408"/>
                    <a:gd name="T33" fmla="*/ 2084 h 2614"/>
                    <a:gd name="T34" fmla="*/ 1311 w 2408"/>
                    <a:gd name="T35" fmla="*/ 1927 h 2614"/>
                    <a:gd name="T36" fmla="*/ 1501 w 2408"/>
                    <a:gd name="T37" fmla="*/ 1796 h 2614"/>
                    <a:gd name="T38" fmla="*/ 1577 w 2408"/>
                    <a:gd name="T39" fmla="*/ 1572 h 2614"/>
                    <a:gd name="T40" fmla="*/ 1510 w 2408"/>
                    <a:gd name="T41" fmla="*/ 1359 h 2614"/>
                    <a:gd name="T42" fmla="*/ 1339 w 2408"/>
                    <a:gd name="T43" fmla="*/ 1225 h 2614"/>
                    <a:gd name="T44" fmla="*/ 1143 w 2408"/>
                    <a:gd name="T45" fmla="*/ 1187 h 2614"/>
                    <a:gd name="T46" fmla="*/ 1049 w 2408"/>
                    <a:gd name="T47" fmla="*/ 1074 h 2614"/>
                    <a:gd name="T48" fmla="*/ 1092 w 2408"/>
                    <a:gd name="T49" fmla="*/ 929 h 2614"/>
                    <a:gd name="T50" fmla="*/ 1231 w 2408"/>
                    <a:gd name="T51" fmla="*/ 884 h 2614"/>
                    <a:gd name="T52" fmla="*/ 1340 w 2408"/>
                    <a:gd name="T53" fmla="*/ 949 h 2614"/>
                    <a:gd name="T54" fmla="*/ 1452 w 2408"/>
                    <a:gd name="T55" fmla="*/ 952 h 2614"/>
                    <a:gd name="T56" fmla="*/ 1505 w 2408"/>
                    <a:gd name="T57" fmla="*/ 851 h 2614"/>
                    <a:gd name="T58" fmla="*/ 1416 w 2408"/>
                    <a:gd name="T59" fmla="*/ 735 h 2614"/>
                    <a:gd name="T60" fmla="*/ 1309 w 2408"/>
                    <a:gd name="T61" fmla="*/ 587 h 2614"/>
                    <a:gd name="T62" fmla="*/ 1229 w 2408"/>
                    <a:gd name="T63" fmla="*/ 508 h 2614"/>
                    <a:gd name="T64" fmla="*/ 1822 w 2408"/>
                    <a:gd name="T65" fmla="*/ 112 h 2614"/>
                    <a:gd name="T66" fmla="*/ 2098 w 2408"/>
                    <a:gd name="T67" fmla="*/ 475 h 2614"/>
                    <a:gd name="T68" fmla="*/ 2295 w 2408"/>
                    <a:gd name="T69" fmla="*/ 916 h 2614"/>
                    <a:gd name="T70" fmla="*/ 2397 w 2408"/>
                    <a:gd name="T71" fmla="*/ 1381 h 2614"/>
                    <a:gd name="T72" fmla="*/ 2389 w 2408"/>
                    <a:gd name="T73" fmla="*/ 1794 h 2614"/>
                    <a:gd name="T74" fmla="*/ 2285 w 2408"/>
                    <a:gd name="T75" fmla="*/ 2108 h 2614"/>
                    <a:gd name="T76" fmla="*/ 2101 w 2408"/>
                    <a:gd name="T77" fmla="*/ 2340 h 2614"/>
                    <a:gd name="T78" fmla="*/ 1849 w 2408"/>
                    <a:gd name="T79" fmla="*/ 2497 h 2614"/>
                    <a:gd name="T80" fmla="*/ 1546 w 2408"/>
                    <a:gd name="T81" fmla="*/ 2586 h 2614"/>
                    <a:gd name="T82" fmla="*/ 1203 w 2408"/>
                    <a:gd name="T83" fmla="*/ 2614 h 2614"/>
                    <a:gd name="T84" fmla="*/ 862 w 2408"/>
                    <a:gd name="T85" fmla="*/ 2586 h 2614"/>
                    <a:gd name="T86" fmla="*/ 559 w 2408"/>
                    <a:gd name="T87" fmla="*/ 2497 h 2614"/>
                    <a:gd name="T88" fmla="*/ 307 w 2408"/>
                    <a:gd name="T89" fmla="*/ 2342 h 2614"/>
                    <a:gd name="T90" fmla="*/ 123 w 2408"/>
                    <a:gd name="T91" fmla="*/ 2109 h 2614"/>
                    <a:gd name="T92" fmla="*/ 19 w 2408"/>
                    <a:gd name="T93" fmla="*/ 1795 h 2614"/>
                    <a:gd name="T94" fmla="*/ 10 w 2408"/>
                    <a:gd name="T95" fmla="*/ 1381 h 2614"/>
                    <a:gd name="T96" fmla="*/ 111 w 2408"/>
                    <a:gd name="T97" fmla="*/ 916 h 2614"/>
                    <a:gd name="T98" fmla="*/ 307 w 2408"/>
                    <a:gd name="T99" fmla="*/ 475 h 2614"/>
                    <a:gd name="T100" fmla="*/ 581 w 2408"/>
                    <a:gd name="T101" fmla="*/ 112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08" h="2614">
                      <a:moveTo>
                        <a:pt x="1204" y="505"/>
                      </a:moveTo>
                      <a:lnTo>
                        <a:pt x="1180" y="508"/>
                      </a:lnTo>
                      <a:lnTo>
                        <a:pt x="1157" y="516"/>
                      </a:lnTo>
                      <a:lnTo>
                        <a:pt x="1138" y="529"/>
                      </a:lnTo>
                      <a:lnTo>
                        <a:pt x="1121" y="546"/>
                      </a:lnTo>
                      <a:lnTo>
                        <a:pt x="1108" y="564"/>
                      </a:lnTo>
                      <a:lnTo>
                        <a:pt x="1101" y="587"/>
                      </a:lnTo>
                      <a:lnTo>
                        <a:pt x="1098" y="611"/>
                      </a:lnTo>
                      <a:lnTo>
                        <a:pt x="1098" y="685"/>
                      </a:lnTo>
                      <a:lnTo>
                        <a:pt x="1053" y="702"/>
                      </a:lnTo>
                      <a:lnTo>
                        <a:pt x="1011" y="724"/>
                      </a:lnTo>
                      <a:lnTo>
                        <a:pt x="972" y="751"/>
                      </a:lnTo>
                      <a:lnTo>
                        <a:pt x="938" y="782"/>
                      </a:lnTo>
                      <a:lnTo>
                        <a:pt x="908" y="818"/>
                      </a:lnTo>
                      <a:lnTo>
                        <a:pt x="882" y="857"/>
                      </a:lnTo>
                      <a:lnTo>
                        <a:pt x="861" y="899"/>
                      </a:lnTo>
                      <a:lnTo>
                        <a:pt x="845" y="945"/>
                      </a:lnTo>
                      <a:lnTo>
                        <a:pt x="836" y="992"/>
                      </a:lnTo>
                      <a:lnTo>
                        <a:pt x="831" y="1042"/>
                      </a:lnTo>
                      <a:lnTo>
                        <a:pt x="835" y="1088"/>
                      </a:lnTo>
                      <a:lnTo>
                        <a:pt x="843" y="1133"/>
                      </a:lnTo>
                      <a:lnTo>
                        <a:pt x="857" y="1176"/>
                      </a:lnTo>
                      <a:lnTo>
                        <a:pt x="875" y="1216"/>
                      </a:lnTo>
                      <a:lnTo>
                        <a:pt x="898" y="1254"/>
                      </a:lnTo>
                      <a:lnTo>
                        <a:pt x="927" y="1288"/>
                      </a:lnTo>
                      <a:lnTo>
                        <a:pt x="957" y="1319"/>
                      </a:lnTo>
                      <a:lnTo>
                        <a:pt x="991" y="1347"/>
                      </a:lnTo>
                      <a:lnTo>
                        <a:pt x="1030" y="1370"/>
                      </a:lnTo>
                      <a:lnTo>
                        <a:pt x="1070" y="1387"/>
                      </a:lnTo>
                      <a:lnTo>
                        <a:pt x="1112" y="1402"/>
                      </a:lnTo>
                      <a:lnTo>
                        <a:pt x="1157" y="1410"/>
                      </a:lnTo>
                      <a:lnTo>
                        <a:pt x="1204" y="1413"/>
                      </a:lnTo>
                      <a:lnTo>
                        <a:pt x="1237" y="1417"/>
                      </a:lnTo>
                      <a:lnTo>
                        <a:pt x="1266" y="1426"/>
                      </a:lnTo>
                      <a:lnTo>
                        <a:pt x="1293" y="1441"/>
                      </a:lnTo>
                      <a:lnTo>
                        <a:pt x="1317" y="1459"/>
                      </a:lnTo>
                      <a:lnTo>
                        <a:pt x="1337" y="1483"/>
                      </a:lnTo>
                      <a:lnTo>
                        <a:pt x="1352" y="1510"/>
                      </a:lnTo>
                      <a:lnTo>
                        <a:pt x="1361" y="1540"/>
                      </a:lnTo>
                      <a:lnTo>
                        <a:pt x="1364" y="1572"/>
                      </a:lnTo>
                      <a:lnTo>
                        <a:pt x="1361" y="1604"/>
                      </a:lnTo>
                      <a:lnTo>
                        <a:pt x="1352" y="1633"/>
                      </a:lnTo>
                      <a:lnTo>
                        <a:pt x="1337" y="1660"/>
                      </a:lnTo>
                      <a:lnTo>
                        <a:pt x="1317" y="1684"/>
                      </a:lnTo>
                      <a:lnTo>
                        <a:pt x="1293" y="1703"/>
                      </a:lnTo>
                      <a:lnTo>
                        <a:pt x="1266" y="1718"/>
                      </a:lnTo>
                      <a:lnTo>
                        <a:pt x="1237" y="1727"/>
                      </a:lnTo>
                      <a:lnTo>
                        <a:pt x="1204" y="1731"/>
                      </a:lnTo>
                      <a:lnTo>
                        <a:pt x="1178" y="1728"/>
                      </a:lnTo>
                      <a:lnTo>
                        <a:pt x="1153" y="1722"/>
                      </a:lnTo>
                      <a:lnTo>
                        <a:pt x="1129" y="1712"/>
                      </a:lnTo>
                      <a:lnTo>
                        <a:pt x="1107" y="1698"/>
                      </a:lnTo>
                      <a:lnTo>
                        <a:pt x="1088" y="1680"/>
                      </a:lnTo>
                      <a:lnTo>
                        <a:pt x="1072" y="1666"/>
                      </a:lnTo>
                      <a:lnTo>
                        <a:pt x="1053" y="1655"/>
                      </a:lnTo>
                      <a:lnTo>
                        <a:pt x="1034" y="1649"/>
                      </a:lnTo>
                      <a:lnTo>
                        <a:pt x="1013" y="1647"/>
                      </a:lnTo>
                      <a:lnTo>
                        <a:pt x="993" y="1648"/>
                      </a:lnTo>
                      <a:lnTo>
                        <a:pt x="974" y="1653"/>
                      </a:lnTo>
                      <a:lnTo>
                        <a:pt x="955" y="1662"/>
                      </a:lnTo>
                      <a:lnTo>
                        <a:pt x="937" y="1675"/>
                      </a:lnTo>
                      <a:lnTo>
                        <a:pt x="922" y="1692"/>
                      </a:lnTo>
                      <a:lnTo>
                        <a:pt x="913" y="1710"/>
                      </a:lnTo>
                      <a:lnTo>
                        <a:pt x="906" y="1729"/>
                      </a:lnTo>
                      <a:lnTo>
                        <a:pt x="904" y="1750"/>
                      </a:lnTo>
                      <a:lnTo>
                        <a:pt x="905" y="1770"/>
                      </a:lnTo>
                      <a:lnTo>
                        <a:pt x="910" y="1791"/>
                      </a:lnTo>
                      <a:lnTo>
                        <a:pt x="919" y="1809"/>
                      </a:lnTo>
                      <a:lnTo>
                        <a:pt x="932" y="1826"/>
                      </a:lnTo>
                      <a:lnTo>
                        <a:pt x="961" y="1853"/>
                      </a:lnTo>
                      <a:lnTo>
                        <a:pt x="992" y="1877"/>
                      </a:lnTo>
                      <a:lnTo>
                        <a:pt x="1026" y="1898"/>
                      </a:lnTo>
                      <a:lnTo>
                        <a:pt x="1060" y="1915"/>
                      </a:lnTo>
                      <a:lnTo>
                        <a:pt x="1097" y="1927"/>
                      </a:lnTo>
                      <a:lnTo>
                        <a:pt x="1097" y="2001"/>
                      </a:lnTo>
                      <a:lnTo>
                        <a:pt x="1100" y="2025"/>
                      </a:lnTo>
                      <a:lnTo>
                        <a:pt x="1108" y="2048"/>
                      </a:lnTo>
                      <a:lnTo>
                        <a:pt x="1121" y="2068"/>
                      </a:lnTo>
                      <a:lnTo>
                        <a:pt x="1138" y="2084"/>
                      </a:lnTo>
                      <a:lnTo>
                        <a:pt x="1157" y="2097"/>
                      </a:lnTo>
                      <a:lnTo>
                        <a:pt x="1179" y="2104"/>
                      </a:lnTo>
                      <a:lnTo>
                        <a:pt x="1203" y="2107"/>
                      </a:lnTo>
                      <a:lnTo>
                        <a:pt x="1228" y="2104"/>
                      </a:lnTo>
                      <a:lnTo>
                        <a:pt x="1250" y="2097"/>
                      </a:lnTo>
                      <a:lnTo>
                        <a:pt x="1270" y="2084"/>
                      </a:lnTo>
                      <a:lnTo>
                        <a:pt x="1287" y="2068"/>
                      </a:lnTo>
                      <a:lnTo>
                        <a:pt x="1299" y="2048"/>
                      </a:lnTo>
                      <a:lnTo>
                        <a:pt x="1308" y="2025"/>
                      </a:lnTo>
                      <a:lnTo>
                        <a:pt x="1311" y="2001"/>
                      </a:lnTo>
                      <a:lnTo>
                        <a:pt x="1311" y="1927"/>
                      </a:lnTo>
                      <a:lnTo>
                        <a:pt x="1355" y="1910"/>
                      </a:lnTo>
                      <a:lnTo>
                        <a:pt x="1398" y="1889"/>
                      </a:lnTo>
                      <a:lnTo>
                        <a:pt x="1435" y="1863"/>
                      </a:lnTo>
                      <a:lnTo>
                        <a:pt x="1471" y="1831"/>
                      </a:lnTo>
                      <a:lnTo>
                        <a:pt x="1501" y="1796"/>
                      </a:lnTo>
                      <a:lnTo>
                        <a:pt x="1527" y="1756"/>
                      </a:lnTo>
                      <a:lnTo>
                        <a:pt x="1548" y="1715"/>
                      </a:lnTo>
                      <a:lnTo>
                        <a:pt x="1564" y="1669"/>
                      </a:lnTo>
                      <a:lnTo>
                        <a:pt x="1574" y="1622"/>
                      </a:lnTo>
                      <a:lnTo>
                        <a:pt x="1577" y="1572"/>
                      </a:lnTo>
                      <a:lnTo>
                        <a:pt x="1574" y="1525"/>
                      </a:lnTo>
                      <a:lnTo>
                        <a:pt x="1566" y="1480"/>
                      </a:lnTo>
                      <a:lnTo>
                        <a:pt x="1552" y="1437"/>
                      </a:lnTo>
                      <a:lnTo>
                        <a:pt x="1533" y="1397"/>
                      </a:lnTo>
                      <a:lnTo>
                        <a:pt x="1510" y="1359"/>
                      </a:lnTo>
                      <a:lnTo>
                        <a:pt x="1483" y="1325"/>
                      </a:lnTo>
                      <a:lnTo>
                        <a:pt x="1452" y="1294"/>
                      </a:lnTo>
                      <a:lnTo>
                        <a:pt x="1417" y="1267"/>
                      </a:lnTo>
                      <a:lnTo>
                        <a:pt x="1380" y="1244"/>
                      </a:lnTo>
                      <a:lnTo>
                        <a:pt x="1339" y="1225"/>
                      </a:lnTo>
                      <a:lnTo>
                        <a:pt x="1296" y="1211"/>
                      </a:lnTo>
                      <a:lnTo>
                        <a:pt x="1251" y="1203"/>
                      </a:lnTo>
                      <a:lnTo>
                        <a:pt x="1204" y="1200"/>
                      </a:lnTo>
                      <a:lnTo>
                        <a:pt x="1173" y="1197"/>
                      </a:lnTo>
                      <a:lnTo>
                        <a:pt x="1143" y="1187"/>
                      </a:lnTo>
                      <a:lnTo>
                        <a:pt x="1116" y="1173"/>
                      </a:lnTo>
                      <a:lnTo>
                        <a:pt x="1092" y="1154"/>
                      </a:lnTo>
                      <a:lnTo>
                        <a:pt x="1073" y="1130"/>
                      </a:lnTo>
                      <a:lnTo>
                        <a:pt x="1058" y="1103"/>
                      </a:lnTo>
                      <a:lnTo>
                        <a:pt x="1049" y="1074"/>
                      </a:lnTo>
                      <a:lnTo>
                        <a:pt x="1046" y="1042"/>
                      </a:lnTo>
                      <a:lnTo>
                        <a:pt x="1049" y="1009"/>
                      </a:lnTo>
                      <a:lnTo>
                        <a:pt x="1058" y="980"/>
                      </a:lnTo>
                      <a:lnTo>
                        <a:pt x="1073" y="953"/>
                      </a:lnTo>
                      <a:lnTo>
                        <a:pt x="1092" y="929"/>
                      </a:lnTo>
                      <a:lnTo>
                        <a:pt x="1116" y="909"/>
                      </a:lnTo>
                      <a:lnTo>
                        <a:pt x="1143" y="895"/>
                      </a:lnTo>
                      <a:lnTo>
                        <a:pt x="1173" y="885"/>
                      </a:lnTo>
                      <a:lnTo>
                        <a:pt x="1204" y="882"/>
                      </a:lnTo>
                      <a:lnTo>
                        <a:pt x="1231" y="884"/>
                      </a:lnTo>
                      <a:lnTo>
                        <a:pt x="1257" y="890"/>
                      </a:lnTo>
                      <a:lnTo>
                        <a:pt x="1280" y="901"/>
                      </a:lnTo>
                      <a:lnTo>
                        <a:pt x="1302" y="916"/>
                      </a:lnTo>
                      <a:lnTo>
                        <a:pt x="1321" y="933"/>
                      </a:lnTo>
                      <a:lnTo>
                        <a:pt x="1340" y="949"/>
                      </a:lnTo>
                      <a:lnTo>
                        <a:pt x="1361" y="959"/>
                      </a:lnTo>
                      <a:lnTo>
                        <a:pt x="1384" y="966"/>
                      </a:lnTo>
                      <a:lnTo>
                        <a:pt x="1407" y="966"/>
                      </a:lnTo>
                      <a:lnTo>
                        <a:pt x="1430" y="961"/>
                      </a:lnTo>
                      <a:lnTo>
                        <a:pt x="1452" y="952"/>
                      </a:lnTo>
                      <a:lnTo>
                        <a:pt x="1472" y="937"/>
                      </a:lnTo>
                      <a:lnTo>
                        <a:pt x="1487" y="919"/>
                      </a:lnTo>
                      <a:lnTo>
                        <a:pt x="1499" y="897"/>
                      </a:lnTo>
                      <a:lnTo>
                        <a:pt x="1504" y="874"/>
                      </a:lnTo>
                      <a:lnTo>
                        <a:pt x="1505" y="851"/>
                      </a:lnTo>
                      <a:lnTo>
                        <a:pt x="1500" y="828"/>
                      </a:lnTo>
                      <a:lnTo>
                        <a:pt x="1491" y="806"/>
                      </a:lnTo>
                      <a:lnTo>
                        <a:pt x="1476" y="786"/>
                      </a:lnTo>
                      <a:lnTo>
                        <a:pt x="1448" y="759"/>
                      </a:lnTo>
                      <a:lnTo>
                        <a:pt x="1416" y="735"/>
                      </a:lnTo>
                      <a:lnTo>
                        <a:pt x="1383" y="715"/>
                      </a:lnTo>
                      <a:lnTo>
                        <a:pt x="1347" y="699"/>
                      </a:lnTo>
                      <a:lnTo>
                        <a:pt x="1311" y="685"/>
                      </a:lnTo>
                      <a:lnTo>
                        <a:pt x="1311" y="611"/>
                      </a:lnTo>
                      <a:lnTo>
                        <a:pt x="1309" y="587"/>
                      </a:lnTo>
                      <a:lnTo>
                        <a:pt x="1300" y="564"/>
                      </a:lnTo>
                      <a:lnTo>
                        <a:pt x="1288" y="546"/>
                      </a:lnTo>
                      <a:lnTo>
                        <a:pt x="1271" y="529"/>
                      </a:lnTo>
                      <a:lnTo>
                        <a:pt x="1251" y="516"/>
                      </a:lnTo>
                      <a:lnTo>
                        <a:pt x="1229" y="508"/>
                      </a:lnTo>
                      <a:lnTo>
                        <a:pt x="1204" y="505"/>
                      </a:lnTo>
                      <a:close/>
                      <a:moveTo>
                        <a:pt x="708" y="0"/>
                      </a:moveTo>
                      <a:lnTo>
                        <a:pt x="1693" y="0"/>
                      </a:lnTo>
                      <a:lnTo>
                        <a:pt x="1759" y="53"/>
                      </a:lnTo>
                      <a:lnTo>
                        <a:pt x="1822" y="112"/>
                      </a:lnTo>
                      <a:lnTo>
                        <a:pt x="1882" y="176"/>
                      </a:lnTo>
                      <a:lnTo>
                        <a:pt x="1940" y="245"/>
                      </a:lnTo>
                      <a:lnTo>
                        <a:pt x="1995" y="317"/>
                      </a:lnTo>
                      <a:lnTo>
                        <a:pt x="2047" y="395"/>
                      </a:lnTo>
                      <a:lnTo>
                        <a:pt x="2098" y="475"/>
                      </a:lnTo>
                      <a:lnTo>
                        <a:pt x="2143" y="558"/>
                      </a:lnTo>
                      <a:lnTo>
                        <a:pt x="2186" y="645"/>
                      </a:lnTo>
                      <a:lnTo>
                        <a:pt x="2226" y="733"/>
                      </a:lnTo>
                      <a:lnTo>
                        <a:pt x="2263" y="824"/>
                      </a:lnTo>
                      <a:lnTo>
                        <a:pt x="2295" y="916"/>
                      </a:lnTo>
                      <a:lnTo>
                        <a:pt x="2323" y="1008"/>
                      </a:lnTo>
                      <a:lnTo>
                        <a:pt x="2348" y="1101"/>
                      </a:lnTo>
                      <a:lnTo>
                        <a:pt x="2369" y="1195"/>
                      </a:lnTo>
                      <a:lnTo>
                        <a:pt x="2385" y="1287"/>
                      </a:lnTo>
                      <a:lnTo>
                        <a:pt x="2397" y="1381"/>
                      </a:lnTo>
                      <a:lnTo>
                        <a:pt x="2405" y="1473"/>
                      </a:lnTo>
                      <a:lnTo>
                        <a:pt x="2408" y="1562"/>
                      </a:lnTo>
                      <a:lnTo>
                        <a:pt x="2406" y="1644"/>
                      </a:lnTo>
                      <a:lnTo>
                        <a:pt x="2399" y="1721"/>
                      </a:lnTo>
                      <a:lnTo>
                        <a:pt x="2389" y="1794"/>
                      </a:lnTo>
                      <a:lnTo>
                        <a:pt x="2375" y="1864"/>
                      </a:lnTo>
                      <a:lnTo>
                        <a:pt x="2358" y="1930"/>
                      </a:lnTo>
                      <a:lnTo>
                        <a:pt x="2337" y="1993"/>
                      </a:lnTo>
                      <a:lnTo>
                        <a:pt x="2313" y="2052"/>
                      </a:lnTo>
                      <a:lnTo>
                        <a:pt x="2285" y="2108"/>
                      </a:lnTo>
                      <a:lnTo>
                        <a:pt x="2254" y="2160"/>
                      </a:lnTo>
                      <a:lnTo>
                        <a:pt x="2220" y="2210"/>
                      </a:lnTo>
                      <a:lnTo>
                        <a:pt x="2183" y="2256"/>
                      </a:lnTo>
                      <a:lnTo>
                        <a:pt x="2142" y="2300"/>
                      </a:lnTo>
                      <a:lnTo>
                        <a:pt x="2101" y="2340"/>
                      </a:lnTo>
                      <a:lnTo>
                        <a:pt x="2055" y="2377"/>
                      </a:lnTo>
                      <a:lnTo>
                        <a:pt x="2007" y="2412"/>
                      </a:lnTo>
                      <a:lnTo>
                        <a:pt x="1957" y="2443"/>
                      </a:lnTo>
                      <a:lnTo>
                        <a:pt x="1904" y="2471"/>
                      </a:lnTo>
                      <a:lnTo>
                        <a:pt x="1849" y="2497"/>
                      </a:lnTo>
                      <a:lnTo>
                        <a:pt x="1793" y="2520"/>
                      </a:lnTo>
                      <a:lnTo>
                        <a:pt x="1733" y="2540"/>
                      </a:lnTo>
                      <a:lnTo>
                        <a:pt x="1672" y="2557"/>
                      </a:lnTo>
                      <a:lnTo>
                        <a:pt x="1610" y="2573"/>
                      </a:lnTo>
                      <a:lnTo>
                        <a:pt x="1546" y="2586"/>
                      </a:lnTo>
                      <a:lnTo>
                        <a:pt x="1480" y="2596"/>
                      </a:lnTo>
                      <a:lnTo>
                        <a:pt x="1412" y="2603"/>
                      </a:lnTo>
                      <a:lnTo>
                        <a:pt x="1344" y="2608"/>
                      </a:lnTo>
                      <a:lnTo>
                        <a:pt x="1274" y="2613"/>
                      </a:lnTo>
                      <a:lnTo>
                        <a:pt x="1203" y="2614"/>
                      </a:lnTo>
                      <a:lnTo>
                        <a:pt x="1133" y="2613"/>
                      </a:lnTo>
                      <a:lnTo>
                        <a:pt x="1063" y="2608"/>
                      </a:lnTo>
                      <a:lnTo>
                        <a:pt x="995" y="2603"/>
                      </a:lnTo>
                      <a:lnTo>
                        <a:pt x="928" y="2596"/>
                      </a:lnTo>
                      <a:lnTo>
                        <a:pt x="862" y="2586"/>
                      </a:lnTo>
                      <a:lnTo>
                        <a:pt x="798" y="2573"/>
                      </a:lnTo>
                      <a:lnTo>
                        <a:pt x="735" y="2558"/>
                      </a:lnTo>
                      <a:lnTo>
                        <a:pt x="675" y="2541"/>
                      </a:lnTo>
                      <a:lnTo>
                        <a:pt x="615" y="2520"/>
                      </a:lnTo>
                      <a:lnTo>
                        <a:pt x="559" y="2497"/>
                      </a:lnTo>
                      <a:lnTo>
                        <a:pt x="503" y="2472"/>
                      </a:lnTo>
                      <a:lnTo>
                        <a:pt x="451" y="2444"/>
                      </a:lnTo>
                      <a:lnTo>
                        <a:pt x="401" y="2413"/>
                      </a:lnTo>
                      <a:lnTo>
                        <a:pt x="353" y="2378"/>
                      </a:lnTo>
                      <a:lnTo>
                        <a:pt x="307" y="2342"/>
                      </a:lnTo>
                      <a:lnTo>
                        <a:pt x="265" y="2301"/>
                      </a:lnTo>
                      <a:lnTo>
                        <a:pt x="225" y="2258"/>
                      </a:lnTo>
                      <a:lnTo>
                        <a:pt x="188" y="2212"/>
                      </a:lnTo>
                      <a:lnTo>
                        <a:pt x="154" y="2163"/>
                      </a:lnTo>
                      <a:lnTo>
                        <a:pt x="123" y="2109"/>
                      </a:lnTo>
                      <a:lnTo>
                        <a:pt x="95" y="2053"/>
                      </a:lnTo>
                      <a:lnTo>
                        <a:pt x="71" y="1994"/>
                      </a:lnTo>
                      <a:lnTo>
                        <a:pt x="50" y="1931"/>
                      </a:lnTo>
                      <a:lnTo>
                        <a:pt x="32" y="1865"/>
                      </a:lnTo>
                      <a:lnTo>
                        <a:pt x="19" y="1795"/>
                      </a:lnTo>
                      <a:lnTo>
                        <a:pt x="8" y="1721"/>
                      </a:lnTo>
                      <a:lnTo>
                        <a:pt x="2" y="1644"/>
                      </a:lnTo>
                      <a:lnTo>
                        <a:pt x="0" y="1562"/>
                      </a:lnTo>
                      <a:lnTo>
                        <a:pt x="3" y="1473"/>
                      </a:lnTo>
                      <a:lnTo>
                        <a:pt x="10" y="1381"/>
                      </a:lnTo>
                      <a:lnTo>
                        <a:pt x="22" y="1287"/>
                      </a:lnTo>
                      <a:lnTo>
                        <a:pt x="38" y="1195"/>
                      </a:lnTo>
                      <a:lnTo>
                        <a:pt x="57" y="1101"/>
                      </a:lnTo>
                      <a:lnTo>
                        <a:pt x="82" y="1008"/>
                      </a:lnTo>
                      <a:lnTo>
                        <a:pt x="111" y="916"/>
                      </a:lnTo>
                      <a:lnTo>
                        <a:pt x="143" y="824"/>
                      </a:lnTo>
                      <a:lnTo>
                        <a:pt x="179" y="733"/>
                      </a:lnTo>
                      <a:lnTo>
                        <a:pt x="218" y="645"/>
                      </a:lnTo>
                      <a:lnTo>
                        <a:pt x="261" y="558"/>
                      </a:lnTo>
                      <a:lnTo>
                        <a:pt x="307" y="475"/>
                      </a:lnTo>
                      <a:lnTo>
                        <a:pt x="356" y="395"/>
                      </a:lnTo>
                      <a:lnTo>
                        <a:pt x="408" y="317"/>
                      </a:lnTo>
                      <a:lnTo>
                        <a:pt x="464" y="245"/>
                      </a:lnTo>
                      <a:lnTo>
                        <a:pt x="521" y="176"/>
                      </a:lnTo>
                      <a:lnTo>
                        <a:pt x="581" y="112"/>
                      </a:lnTo>
                      <a:lnTo>
                        <a:pt x="643" y="53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" name="Овал 19"/>
              <p:cNvSpPr/>
              <p:nvPr/>
            </p:nvSpPr>
            <p:spPr>
              <a:xfrm>
                <a:off x="5180810" y="2857576"/>
                <a:ext cx="1318846" cy="1058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8560"/>
                  </a:lnSpc>
                </a:pPr>
                <a:r>
                  <a:rPr lang="ru-RU" sz="6600" dirty="0" smtClean="0">
                    <a:latin typeface="+mj-lt"/>
                    <a:cs typeface="Times New Roman"/>
                  </a:rPr>
                  <a:t>₽</a:t>
                </a:r>
                <a:endParaRPr lang="ru-RU" sz="6600" dirty="0">
                  <a:latin typeface="+mj-lt"/>
                </a:endParaRPr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4140077" y="3932980"/>
              <a:ext cx="3210308" cy="15763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ДОХОДЫ БЮДЖЕТА</a:t>
              </a:r>
              <a:br>
                <a:rPr lang="ru-RU" sz="2400" dirty="0" smtClean="0"/>
              </a:br>
              <a:r>
                <a:rPr lang="ru-RU" sz="2000" dirty="0" smtClean="0"/>
                <a:t>-</a:t>
              </a:r>
              <a:r>
                <a:rPr lang="en-US" altLang="zh-CN" sz="2000" dirty="0" smtClean="0"/>
                <a:t> </a:t>
              </a:r>
              <a:r>
                <a:rPr lang="en-US" altLang="zh-CN" sz="1600" dirty="0" err="1" smtClean="0"/>
                <a:t>поступления</a:t>
              </a:r>
              <a:r>
                <a:rPr lang="en-US" altLang="zh-CN" sz="1600" dirty="0" smtClean="0"/>
                <a:t> денежных средств в бюджет</a:t>
              </a:r>
              <a:r>
                <a:rPr lang="ru-RU" altLang="zh-CN" sz="1600" dirty="0" smtClean="0"/>
                <a:t>.</a:t>
              </a:r>
              <a:endParaRPr lang="ru-RU" dirty="0"/>
            </a:p>
          </p:txBody>
        </p:sp>
      </p:grpSp>
      <p:cxnSp>
        <p:nvCxnSpPr>
          <p:cNvPr id="25" name="Прямая со стрелкой 24"/>
          <p:cNvCxnSpPr>
            <a:stCxn id="6" idx="2"/>
          </p:cNvCxnSpPr>
          <p:nvPr/>
        </p:nvCxnSpPr>
        <p:spPr>
          <a:xfrm>
            <a:off x="2005896" y="3573561"/>
            <a:ext cx="2233595" cy="1853462"/>
          </a:xfrm>
          <a:prstGeom prst="straightConnector1">
            <a:avLst/>
          </a:prstGeom>
          <a:ln w="508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2"/>
          </p:cNvCxnSpPr>
          <p:nvPr/>
        </p:nvCxnSpPr>
        <p:spPr>
          <a:xfrm flipH="1">
            <a:off x="7517081" y="3573561"/>
            <a:ext cx="2235179" cy="1853462"/>
          </a:xfrm>
          <a:prstGeom prst="straightConnector1">
            <a:avLst/>
          </a:prstGeom>
          <a:ln w="50800" cmpd="sng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828312" y="3633849"/>
            <a:ext cx="320633" cy="1021278"/>
          </a:xfrm>
          <a:prstGeom prst="straightConnector1">
            <a:avLst/>
          </a:prstGeom>
          <a:ln w="508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548249" y="3633849"/>
            <a:ext cx="368135" cy="1021278"/>
          </a:xfrm>
          <a:prstGeom prst="straightConnector1">
            <a:avLst/>
          </a:prstGeom>
          <a:ln w="508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5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3038"/>
            <a:endParaRPr lang="ru-RU" b="1" dirty="0" smtClean="0">
              <a:solidFill>
                <a:srgbClr val="0071BB"/>
              </a:solidFill>
            </a:endParaRPr>
          </a:p>
          <a:p>
            <a:pPr marL="173038"/>
            <a:r>
              <a:rPr lang="ru-RU" b="1" dirty="0" smtClean="0">
                <a:solidFill>
                  <a:srgbClr val="0071BB"/>
                </a:solidFill>
                <a:latin typeface="+mj-lt"/>
              </a:rPr>
              <a:t>СУБСИДИИ</a:t>
            </a:r>
          </a:p>
          <a:p>
            <a:pPr lvl="0"/>
            <a:endParaRPr lang="ru-RU" b="1" dirty="0">
              <a:solidFill>
                <a:srgbClr val="0071BB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СУБВЕНЦИИ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b="1" dirty="0" smtClean="0">
                <a:solidFill>
                  <a:schemeClr val="accent3"/>
                </a:solidFill>
                <a:latin typeface="+mj-lt"/>
              </a:rPr>
              <a:t>ДОТАЦИИ</a:t>
            </a:r>
            <a:r>
              <a:rPr lang="ru-RU" b="1" dirty="0" smtClean="0">
                <a:solidFill>
                  <a:schemeClr val="accent3"/>
                </a:solidFill>
              </a:rPr>
              <a:t> </a:t>
            </a:r>
          </a:p>
          <a:p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5144" y="1683323"/>
            <a:ext cx="5580062" cy="4317444"/>
          </a:xfrm>
        </p:spPr>
        <p:txBody>
          <a:bodyPr/>
          <a:lstStyle/>
          <a:p>
            <a:pPr marL="173038"/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Dotatio</a:t>
            </a:r>
            <a:r>
              <a:rPr lang="ru-RU" dirty="0" smtClean="0">
                <a:cs typeface="Times New Roman" pitchFamily="18" charset="0"/>
              </a:rPr>
              <a:t>» - дар, пожертвование)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dirty="0" smtClean="0">
                <a:cs typeface="Times New Roman" pitchFamily="18" charset="0"/>
              </a:rPr>
              <a:t> (от лат. «</a:t>
            </a:r>
            <a:r>
              <a:rPr lang="ru-RU" dirty="0" err="1" smtClean="0">
                <a:cs typeface="Times New Roman" pitchFamily="18" charset="0"/>
              </a:rPr>
              <a:t>Subvenire</a:t>
            </a:r>
            <a:r>
              <a:rPr lang="ru-RU" dirty="0" smtClean="0">
                <a:cs typeface="Times New Roman" pitchFamily="18" charset="0"/>
              </a:rPr>
              <a:t>» -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приходить на помощь)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финансирование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«переданных» другим публично-правовым образованиям полномочий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Subsidium</a:t>
            </a:r>
            <a:r>
              <a:rPr lang="ru-RU" dirty="0" smtClean="0">
                <a:cs typeface="Times New Roman" pitchFamily="18" charset="0"/>
              </a:rPr>
              <a:t>» -поддержка)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софинансирования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расходов других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бюджетов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239"/>
            <a:ext cx="12192000" cy="695924"/>
          </a:xfrm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/>
              <a:t>МЕЖБЮДЖЕТНЫЕ ТРАНСФЕРТЫ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– денежные средства, перечисляемые из одного бюджета </a:t>
            </a:r>
            <a:br>
              <a:rPr lang="ru-RU" sz="2400" b="0" dirty="0" smtClean="0">
                <a:latin typeface="+mn-lt"/>
              </a:rPr>
            </a:br>
            <a:r>
              <a:rPr lang="ru-RU" sz="2400" b="0" dirty="0" smtClean="0">
                <a:latin typeface="+mn-lt"/>
              </a:rPr>
              <a:t>бюджетной системы РФ другому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" name="Рисунок 17" descr="Диаграмма с подъемом">
            <a:extLst>
              <a:ext uri="{FF2B5EF4-FFF2-40B4-BE49-F238E27FC236}">
                <a16:creationId xmlns="" xmlns:a16="http://schemas.microsoft.com/office/drawing/2014/main" id="{C94BEF25-8034-4310-A500-B111A6DA6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492" y="1891364"/>
            <a:ext cx="432000" cy="432000"/>
          </a:xfrm>
          <a:prstGeom prst="rect">
            <a:avLst/>
          </a:prstGeom>
        </p:spPr>
      </p:pic>
      <p:pic>
        <p:nvPicPr>
          <p:cNvPr id="26" name="Рисунок 25" descr="Рукопожатие">
            <a:extLst>
              <a:ext uri="{FF2B5EF4-FFF2-40B4-BE49-F238E27FC236}">
                <a16:creationId xmlns="" xmlns:a16="http://schemas.microsoft.com/office/drawing/2014/main" id="{2500B118-F5CD-4B0E-B823-9E310AB9E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1084" y="4967892"/>
            <a:ext cx="508368" cy="508368"/>
          </a:xfrm>
          <a:prstGeom prst="rect">
            <a:avLst/>
          </a:prstGeom>
        </p:spPr>
      </p:pic>
      <p:grpSp>
        <p:nvGrpSpPr>
          <p:cNvPr id="10" name="Group 831"/>
          <p:cNvGrpSpPr/>
          <p:nvPr/>
        </p:nvGrpSpPr>
        <p:grpSpPr>
          <a:xfrm>
            <a:off x="818771" y="3436481"/>
            <a:ext cx="371544" cy="369147"/>
            <a:chOff x="2516188" y="3090863"/>
            <a:chExt cx="492125" cy="488950"/>
          </a:xfrm>
          <a:solidFill>
            <a:schemeClr val="bg1"/>
          </a:solidFill>
        </p:grpSpPr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2716213" y="3090863"/>
              <a:ext cx="93662" cy="93663"/>
            </a:xfrm>
            <a:custGeom>
              <a:avLst/>
              <a:gdLst>
                <a:gd name="T0" fmla="*/ 323 w 645"/>
                <a:gd name="T1" fmla="*/ 0 h 649"/>
                <a:gd name="T2" fmla="*/ 366 w 645"/>
                <a:gd name="T3" fmla="*/ 3 h 649"/>
                <a:gd name="T4" fmla="*/ 409 w 645"/>
                <a:gd name="T5" fmla="*/ 12 h 649"/>
                <a:gd name="T6" fmla="*/ 448 w 645"/>
                <a:gd name="T7" fmla="*/ 25 h 649"/>
                <a:gd name="T8" fmla="*/ 485 w 645"/>
                <a:gd name="T9" fmla="*/ 44 h 649"/>
                <a:gd name="T10" fmla="*/ 520 w 645"/>
                <a:gd name="T11" fmla="*/ 68 h 649"/>
                <a:gd name="T12" fmla="*/ 551 w 645"/>
                <a:gd name="T13" fmla="*/ 95 h 649"/>
                <a:gd name="T14" fmla="*/ 578 w 645"/>
                <a:gd name="T15" fmla="*/ 126 h 649"/>
                <a:gd name="T16" fmla="*/ 601 w 645"/>
                <a:gd name="T17" fmla="*/ 161 h 649"/>
                <a:gd name="T18" fmla="*/ 620 w 645"/>
                <a:gd name="T19" fmla="*/ 198 h 649"/>
                <a:gd name="T20" fmla="*/ 634 w 645"/>
                <a:gd name="T21" fmla="*/ 238 h 649"/>
                <a:gd name="T22" fmla="*/ 642 w 645"/>
                <a:gd name="T23" fmla="*/ 281 h 649"/>
                <a:gd name="T24" fmla="*/ 645 w 645"/>
                <a:gd name="T25" fmla="*/ 324 h 649"/>
                <a:gd name="T26" fmla="*/ 642 w 645"/>
                <a:gd name="T27" fmla="*/ 368 h 649"/>
                <a:gd name="T28" fmla="*/ 634 w 645"/>
                <a:gd name="T29" fmla="*/ 410 h 649"/>
                <a:gd name="T30" fmla="*/ 620 w 645"/>
                <a:gd name="T31" fmla="*/ 451 h 649"/>
                <a:gd name="T32" fmla="*/ 601 w 645"/>
                <a:gd name="T33" fmla="*/ 488 h 649"/>
                <a:gd name="T34" fmla="*/ 578 w 645"/>
                <a:gd name="T35" fmla="*/ 522 h 649"/>
                <a:gd name="T36" fmla="*/ 551 w 645"/>
                <a:gd name="T37" fmla="*/ 554 h 649"/>
                <a:gd name="T38" fmla="*/ 520 w 645"/>
                <a:gd name="T39" fmla="*/ 581 h 649"/>
                <a:gd name="T40" fmla="*/ 485 w 645"/>
                <a:gd name="T41" fmla="*/ 604 h 649"/>
                <a:gd name="T42" fmla="*/ 448 w 645"/>
                <a:gd name="T43" fmla="*/ 623 h 649"/>
                <a:gd name="T44" fmla="*/ 409 w 645"/>
                <a:gd name="T45" fmla="*/ 637 h 649"/>
                <a:gd name="T46" fmla="*/ 366 w 645"/>
                <a:gd name="T47" fmla="*/ 645 h 649"/>
                <a:gd name="T48" fmla="*/ 323 w 645"/>
                <a:gd name="T49" fmla="*/ 649 h 649"/>
                <a:gd name="T50" fmla="*/ 279 w 645"/>
                <a:gd name="T51" fmla="*/ 645 h 649"/>
                <a:gd name="T52" fmla="*/ 236 w 645"/>
                <a:gd name="T53" fmla="*/ 637 h 649"/>
                <a:gd name="T54" fmla="*/ 197 w 645"/>
                <a:gd name="T55" fmla="*/ 623 h 649"/>
                <a:gd name="T56" fmla="*/ 160 w 645"/>
                <a:gd name="T57" fmla="*/ 604 h 649"/>
                <a:gd name="T58" fmla="*/ 126 w 645"/>
                <a:gd name="T59" fmla="*/ 581 h 649"/>
                <a:gd name="T60" fmla="*/ 94 w 645"/>
                <a:gd name="T61" fmla="*/ 554 h 649"/>
                <a:gd name="T62" fmla="*/ 68 w 645"/>
                <a:gd name="T63" fmla="*/ 522 h 649"/>
                <a:gd name="T64" fmla="*/ 45 w 645"/>
                <a:gd name="T65" fmla="*/ 488 h 649"/>
                <a:gd name="T66" fmla="*/ 25 w 645"/>
                <a:gd name="T67" fmla="*/ 451 h 649"/>
                <a:gd name="T68" fmla="*/ 12 w 645"/>
                <a:gd name="T69" fmla="*/ 410 h 649"/>
                <a:gd name="T70" fmla="*/ 3 w 645"/>
                <a:gd name="T71" fmla="*/ 368 h 649"/>
                <a:gd name="T72" fmla="*/ 0 w 645"/>
                <a:gd name="T73" fmla="*/ 324 h 649"/>
                <a:gd name="T74" fmla="*/ 3 w 645"/>
                <a:gd name="T75" fmla="*/ 281 h 649"/>
                <a:gd name="T76" fmla="*/ 12 w 645"/>
                <a:gd name="T77" fmla="*/ 238 h 649"/>
                <a:gd name="T78" fmla="*/ 25 w 645"/>
                <a:gd name="T79" fmla="*/ 198 h 649"/>
                <a:gd name="T80" fmla="*/ 45 w 645"/>
                <a:gd name="T81" fmla="*/ 161 h 649"/>
                <a:gd name="T82" fmla="*/ 68 w 645"/>
                <a:gd name="T83" fmla="*/ 126 h 649"/>
                <a:gd name="T84" fmla="*/ 94 w 645"/>
                <a:gd name="T85" fmla="*/ 95 h 649"/>
                <a:gd name="T86" fmla="*/ 126 w 645"/>
                <a:gd name="T87" fmla="*/ 68 h 649"/>
                <a:gd name="T88" fmla="*/ 160 w 645"/>
                <a:gd name="T89" fmla="*/ 44 h 649"/>
                <a:gd name="T90" fmla="*/ 197 w 645"/>
                <a:gd name="T91" fmla="*/ 25 h 649"/>
                <a:gd name="T92" fmla="*/ 236 w 645"/>
                <a:gd name="T93" fmla="*/ 12 h 649"/>
                <a:gd name="T94" fmla="*/ 279 w 645"/>
                <a:gd name="T95" fmla="*/ 3 h 649"/>
                <a:gd name="T96" fmla="*/ 323 w 645"/>
                <a:gd name="T97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5" h="649">
                  <a:moveTo>
                    <a:pt x="323" y="0"/>
                  </a:moveTo>
                  <a:lnTo>
                    <a:pt x="366" y="3"/>
                  </a:lnTo>
                  <a:lnTo>
                    <a:pt x="409" y="12"/>
                  </a:lnTo>
                  <a:lnTo>
                    <a:pt x="448" y="25"/>
                  </a:lnTo>
                  <a:lnTo>
                    <a:pt x="485" y="44"/>
                  </a:lnTo>
                  <a:lnTo>
                    <a:pt x="520" y="68"/>
                  </a:lnTo>
                  <a:lnTo>
                    <a:pt x="551" y="95"/>
                  </a:lnTo>
                  <a:lnTo>
                    <a:pt x="578" y="126"/>
                  </a:lnTo>
                  <a:lnTo>
                    <a:pt x="601" y="161"/>
                  </a:lnTo>
                  <a:lnTo>
                    <a:pt x="620" y="198"/>
                  </a:lnTo>
                  <a:lnTo>
                    <a:pt x="634" y="238"/>
                  </a:lnTo>
                  <a:lnTo>
                    <a:pt x="642" y="281"/>
                  </a:lnTo>
                  <a:lnTo>
                    <a:pt x="645" y="324"/>
                  </a:lnTo>
                  <a:lnTo>
                    <a:pt x="642" y="368"/>
                  </a:lnTo>
                  <a:lnTo>
                    <a:pt x="634" y="410"/>
                  </a:lnTo>
                  <a:lnTo>
                    <a:pt x="620" y="451"/>
                  </a:lnTo>
                  <a:lnTo>
                    <a:pt x="601" y="488"/>
                  </a:lnTo>
                  <a:lnTo>
                    <a:pt x="578" y="522"/>
                  </a:lnTo>
                  <a:lnTo>
                    <a:pt x="551" y="554"/>
                  </a:lnTo>
                  <a:lnTo>
                    <a:pt x="520" y="581"/>
                  </a:lnTo>
                  <a:lnTo>
                    <a:pt x="485" y="604"/>
                  </a:lnTo>
                  <a:lnTo>
                    <a:pt x="448" y="623"/>
                  </a:lnTo>
                  <a:lnTo>
                    <a:pt x="409" y="637"/>
                  </a:lnTo>
                  <a:lnTo>
                    <a:pt x="366" y="645"/>
                  </a:lnTo>
                  <a:lnTo>
                    <a:pt x="323" y="649"/>
                  </a:lnTo>
                  <a:lnTo>
                    <a:pt x="279" y="645"/>
                  </a:lnTo>
                  <a:lnTo>
                    <a:pt x="236" y="637"/>
                  </a:lnTo>
                  <a:lnTo>
                    <a:pt x="197" y="623"/>
                  </a:lnTo>
                  <a:lnTo>
                    <a:pt x="160" y="604"/>
                  </a:lnTo>
                  <a:lnTo>
                    <a:pt x="126" y="581"/>
                  </a:lnTo>
                  <a:lnTo>
                    <a:pt x="94" y="554"/>
                  </a:lnTo>
                  <a:lnTo>
                    <a:pt x="68" y="522"/>
                  </a:lnTo>
                  <a:lnTo>
                    <a:pt x="45" y="488"/>
                  </a:lnTo>
                  <a:lnTo>
                    <a:pt x="25" y="451"/>
                  </a:lnTo>
                  <a:lnTo>
                    <a:pt x="12" y="410"/>
                  </a:lnTo>
                  <a:lnTo>
                    <a:pt x="3" y="368"/>
                  </a:lnTo>
                  <a:lnTo>
                    <a:pt x="0" y="324"/>
                  </a:lnTo>
                  <a:lnTo>
                    <a:pt x="3" y="281"/>
                  </a:lnTo>
                  <a:lnTo>
                    <a:pt x="12" y="238"/>
                  </a:lnTo>
                  <a:lnTo>
                    <a:pt x="25" y="198"/>
                  </a:lnTo>
                  <a:lnTo>
                    <a:pt x="45" y="161"/>
                  </a:lnTo>
                  <a:lnTo>
                    <a:pt x="68" y="126"/>
                  </a:lnTo>
                  <a:lnTo>
                    <a:pt x="94" y="95"/>
                  </a:lnTo>
                  <a:lnTo>
                    <a:pt x="126" y="68"/>
                  </a:lnTo>
                  <a:lnTo>
                    <a:pt x="160" y="44"/>
                  </a:lnTo>
                  <a:lnTo>
                    <a:pt x="197" y="25"/>
                  </a:lnTo>
                  <a:lnTo>
                    <a:pt x="236" y="12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2671763" y="3201988"/>
              <a:ext cx="182562" cy="125413"/>
            </a:xfrm>
            <a:custGeom>
              <a:avLst/>
              <a:gdLst>
                <a:gd name="T0" fmla="*/ 387 w 1257"/>
                <a:gd name="T1" fmla="*/ 2 h 867"/>
                <a:gd name="T2" fmla="*/ 403 w 1257"/>
                <a:gd name="T3" fmla="*/ 18 h 867"/>
                <a:gd name="T4" fmla="*/ 603 w 1257"/>
                <a:gd name="T5" fmla="*/ 564 h 867"/>
                <a:gd name="T6" fmla="*/ 623 w 1257"/>
                <a:gd name="T7" fmla="*/ 575 h 867"/>
                <a:gd name="T8" fmla="*/ 645 w 1257"/>
                <a:gd name="T9" fmla="*/ 572 h 867"/>
                <a:gd name="T10" fmla="*/ 662 w 1257"/>
                <a:gd name="T11" fmla="*/ 553 h 867"/>
                <a:gd name="T12" fmla="*/ 861 w 1257"/>
                <a:gd name="T13" fmla="*/ 9 h 867"/>
                <a:gd name="T14" fmla="*/ 879 w 1257"/>
                <a:gd name="T15" fmla="*/ 0 h 867"/>
                <a:gd name="T16" fmla="*/ 1061 w 1257"/>
                <a:gd name="T17" fmla="*/ 29 h 867"/>
                <a:gd name="T18" fmla="*/ 1099 w 1257"/>
                <a:gd name="T19" fmla="*/ 45 h 867"/>
                <a:gd name="T20" fmla="*/ 1163 w 1257"/>
                <a:gd name="T21" fmla="*/ 89 h 867"/>
                <a:gd name="T22" fmla="*/ 1214 w 1257"/>
                <a:gd name="T23" fmla="*/ 150 h 867"/>
                <a:gd name="T24" fmla="*/ 1245 w 1257"/>
                <a:gd name="T25" fmla="*/ 222 h 867"/>
                <a:gd name="T26" fmla="*/ 1257 w 1257"/>
                <a:gd name="T27" fmla="*/ 301 h 867"/>
                <a:gd name="T28" fmla="*/ 1254 w 1257"/>
                <a:gd name="T29" fmla="*/ 774 h 867"/>
                <a:gd name="T30" fmla="*/ 1231 w 1257"/>
                <a:gd name="T31" fmla="*/ 822 h 867"/>
                <a:gd name="T32" fmla="*/ 1189 w 1257"/>
                <a:gd name="T33" fmla="*/ 855 h 867"/>
                <a:gd name="T34" fmla="*/ 1137 w 1257"/>
                <a:gd name="T35" fmla="*/ 867 h 867"/>
                <a:gd name="T36" fmla="*/ 93 w 1257"/>
                <a:gd name="T37" fmla="*/ 864 h 867"/>
                <a:gd name="T38" fmla="*/ 45 w 1257"/>
                <a:gd name="T39" fmla="*/ 841 h 867"/>
                <a:gd name="T40" fmla="*/ 13 w 1257"/>
                <a:gd name="T41" fmla="*/ 799 h 867"/>
                <a:gd name="T42" fmla="*/ 0 w 1257"/>
                <a:gd name="T43" fmla="*/ 747 h 867"/>
                <a:gd name="T44" fmla="*/ 3 w 1257"/>
                <a:gd name="T45" fmla="*/ 261 h 867"/>
                <a:gd name="T46" fmla="*/ 25 w 1257"/>
                <a:gd name="T47" fmla="*/ 185 h 867"/>
                <a:gd name="T48" fmla="*/ 67 w 1257"/>
                <a:gd name="T49" fmla="*/ 119 h 867"/>
                <a:gd name="T50" fmla="*/ 125 w 1257"/>
                <a:gd name="T51" fmla="*/ 65 h 867"/>
                <a:gd name="T52" fmla="*/ 196 w 1257"/>
                <a:gd name="T53" fmla="*/ 29 h 867"/>
                <a:gd name="T54" fmla="*/ 208 w 1257"/>
                <a:gd name="T55" fmla="*/ 28 h 867"/>
                <a:gd name="T56" fmla="*/ 237 w 1257"/>
                <a:gd name="T57" fmla="*/ 23 h 867"/>
                <a:gd name="T58" fmla="*/ 275 w 1257"/>
                <a:gd name="T59" fmla="*/ 16 h 867"/>
                <a:gd name="T60" fmla="*/ 315 w 1257"/>
                <a:gd name="T61" fmla="*/ 9 h 867"/>
                <a:gd name="T62" fmla="*/ 350 w 1257"/>
                <a:gd name="T63" fmla="*/ 4 h 867"/>
                <a:gd name="T64" fmla="*/ 371 w 1257"/>
                <a:gd name="T65" fmla="*/ 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7" h="867">
                  <a:moveTo>
                    <a:pt x="376" y="0"/>
                  </a:moveTo>
                  <a:lnTo>
                    <a:pt x="387" y="2"/>
                  </a:lnTo>
                  <a:lnTo>
                    <a:pt x="396" y="9"/>
                  </a:lnTo>
                  <a:lnTo>
                    <a:pt x="403" y="18"/>
                  </a:lnTo>
                  <a:lnTo>
                    <a:pt x="595" y="553"/>
                  </a:lnTo>
                  <a:lnTo>
                    <a:pt x="603" y="564"/>
                  </a:lnTo>
                  <a:lnTo>
                    <a:pt x="612" y="572"/>
                  </a:lnTo>
                  <a:lnTo>
                    <a:pt x="623" y="575"/>
                  </a:lnTo>
                  <a:lnTo>
                    <a:pt x="635" y="575"/>
                  </a:lnTo>
                  <a:lnTo>
                    <a:pt x="645" y="572"/>
                  </a:lnTo>
                  <a:lnTo>
                    <a:pt x="654" y="564"/>
                  </a:lnTo>
                  <a:lnTo>
                    <a:pt x="662" y="553"/>
                  </a:lnTo>
                  <a:lnTo>
                    <a:pt x="855" y="18"/>
                  </a:lnTo>
                  <a:lnTo>
                    <a:pt x="861" y="9"/>
                  </a:lnTo>
                  <a:lnTo>
                    <a:pt x="869" y="3"/>
                  </a:lnTo>
                  <a:lnTo>
                    <a:pt x="879" y="0"/>
                  </a:lnTo>
                  <a:lnTo>
                    <a:pt x="890" y="1"/>
                  </a:lnTo>
                  <a:lnTo>
                    <a:pt x="1061" y="29"/>
                  </a:lnTo>
                  <a:lnTo>
                    <a:pt x="1062" y="30"/>
                  </a:lnTo>
                  <a:lnTo>
                    <a:pt x="1099" y="45"/>
                  </a:lnTo>
                  <a:lnTo>
                    <a:pt x="1133" y="65"/>
                  </a:lnTo>
                  <a:lnTo>
                    <a:pt x="1163" y="89"/>
                  </a:lnTo>
                  <a:lnTo>
                    <a:pt x="1191" y="117"/>
                  </a:lnTo>
                  <a:lnTo>
                    <a:pt x="1214" y="150"/>
                  </a:lnTo>
                  <a:lnTo>
                    <a:pt x="1232" y="184"/>
                  </a:lnTo>
                  <a:lnTo>
                    <a:pt x="1245" y="222"/>
                  </a:lnTo>
                  <a:lnTo>
                    <a:pt x="1254" y="260"/>
                  </a:lnTo>
                  <a:lnTo>
                    <a:pt x="1257" y="301"/>
                  </a:lnTo>
                  <a:lnTo>
                    <a:pt x="1257" y="747"/>
                  </a:lnTo>
                  <a:lnTo>
                    <a:pt x="1254" y="774"/>
                  </a:lnTo>
                  <a:lnTo>
                    <a:pt x="1244" y="799"/>
                  </a:lnTo>
                  <a:lnTo>
                    <a:pt x="1231" y="822"/>
                  </a:lnTo>
                  <a:lnTo>
                    <a:pt x="1212" y="841"/>
                  </a:lnTo>
                  <a:lnTo>
                    <a:pt x="1189" y="855"/>
                  </a:lnTo>
                  <a:lnTo>
                    <a:pt x="1164" y="864"/>
                  </a:lnTo>
                  <a:lnTo>
                    <a:pt x="1137" y="867"/>
                  </a:lnTo>
                  <a:lnTo>
                    <a:pt x="121" y="867"/>
                  </a:lnTo>
                  <a:lnTo>
                    <a:pt x="93" y="864"/>
                  </a:lnTo>
                  <a:lnTo>
                    <a:pt x="68" y="855"/>
                  </a:lnTo>
                  <a:lnTo>
                    <a:pt x="45" y="841"/>
                  </a:lnTo>
                  <a:lnTo>
                    <a:pt x="26" y="822"/>
                  </a:lnTo>
                  <a:lnTo>
                    <a:pt x="13" y="799"/>
                  </a:lnTo>
                  <a:lnTo>
                    <a:pt x="3" y="774"/>
                  </a:lnTo>
                  <a:lnTo>
                    <a:pt x="0" y="747"/>
                  </a:lnTo>
                  <a:lnTo>
                    <a:pt x="0" y="302"/>
                  </a:lnTo>
                  <a:lnTo>
                    <a:pt x="3" y="261"/>
                  </a:lnTo>
                  <a:lnTo>
                    <a:pt x="12" y="223"/>
                  </a:lnTo>
                  <a:lnTo>
                    <a:pt x="25" y="185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4" y="90"/>
                  </a:lnTo>
                  <a:lnTo>
                    <a:pt x="125" y="65"/>
                  </a:lnTo>
                  <a:lnTo>
                    <a:pt x="159" y="46"/>
                  </a:lnTo>
                  <a:lnTo>
                    <a:pt x="196" y="29"/>
                  </a:lnTo>
                  <a:lnTo>
                    <a:pt x="199" y="29"/>
                  </a:lnTo>
                  <a:lnTo>
                    <a:pt x="208" y="28"/>
                  </a:lnTo>
                  <a:lnTo>
                    <a:pt x="220" y="26"/>
                  </a:lnTo>
                  <a:lnTo>
                    <a:pt x="237" y="23"/>
                  </a:lnTo>
                  <a:lnTo>
                    <a:pt x="254" y="20"/>
                  </a:lnTo>
                  <a:lnTo>
                    <a:pt x="275" y="16"/>
                  </a:lnTo>
                  <a:lnTo>
                    <a:pt x="295" y="13"/>
                  </a:lnTo>
                  <a:lnTo>
                    <a:pt x="315" y="9"/>
                  </a:lnTo>
                  <a:lnTo>
                    <a:pt x="334" y="6"/>
                  </a:lnTo>
                  <a:lnTo>
                    <a:pt x="350" y="4"/>
                  </a:lnTo>
                  <a:lnTo>
                    <a:pt x="363" y="2"/>
                  </a:lnTo>
                  <a:lnTo>
                    <a:pt x="371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28336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2 w 1211"/>
                <a:gd name="T17" fmla="*/ 0 h 954"/>
                <a:gd name="T18" fmla="*/ 884 w 1211"/>
                <a:gd name="T19" fmla="*/ 4 h 954"/>
                <a:gd name="T20" fmla="*/ 976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2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5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328 w 1211"/>
                <a:gd name="T97" fmla="*/ 4 h 954"/>
                <a:gd name="T98" fmla="*/ 348 w 1211"/>
                <a:gd name="T9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2" y="0"/>
                  </a:lnTo>
                  <a:lnTo>
                    <a:pt x="884" y="4"/>
                  </a:lnTo>
                  <a:lnTo>
                    <a:pt x="976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2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5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2871788" y="3333750"/>
              <a:ext cx="100012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25161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3 w 1211"/>
                <a:gd name="T17" fmla="*/ 0 h 954"/>
                <a:gd name="T18" fmla="*/ 884 w 1211"/>
                <a:gd name="T19" fmla="*/ 4 h 954"/>
                <a:gd name="T20" fmla="*/ 977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3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6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243 w 1211"/>
                <a:gd name="T97" fmla="*/ 30 h 954"/>
                <a:gd name="T98" fmla="*/ 254 w 1211"/>
                <a:gd name="T99" fmla="*/ 26 h 954"/>
                <a:gd name="T100" fmla="*/ 266 w 1211"/>
                <a:gd name="T101" fmla="*/ 23 h 954"/>
                <a:gd name="T102" fmla="*/ 280 w 1211"/>
                <a:gd name="T103" fmla="*/ 19 h 954"/>
                <a:gd name="T104" fmla="*/ 294 w 1211"/>
                <a:gd name="T105" fmla="*/ 13 h 954"/>
                <a:gd name="T106" fmla="*/ 307 w 1211"/>
                <a:gd name="T107" fmla="*/ 10 h 954"/>
                <a:gd name="T108" fmla="*/ 317 w 1211"/>
                <a:gd name="T109" fmla="*/ 7 h 954"/>
                <a:gd name="T110" fmla="*/ 324 w 1211"/>
                <a:gd name="T111" fmla="*/ 4 h 954"/>
                <a:gd name="T112" fmla="*/ 328 w 1211"/>
                <a:gd name="T113" fmla="*/ 4 h 954"/>
                <a:gd name="T114" fmla="*/ 348 w 1211"/>
                <a:gd name="T115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3" y="0"/>
                  </a:lnTo>
                  <a:lnTo>
                    <a:pt x="884" y="4"/>
                  </a:lnTo>
                  <a:lnTo>
                    <a:pt x="977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3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6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243" y="30"/>
                  </a:lnTo>
                  <a:lnTo>
                    <a:pt x="254" y="26"/>
                  </a:lnTo>
                  <a:lnTo>
                    <a:pt x="266" y="23"/>
                  </a:lnTo>
                  <a:lnTo>
                    <a:pt x="280" y="19"/>
                  </a:lnTo>
                  <a:lnTo>
                    <a:pt x="294" y="13"/>
                  </a:lnTo>
                  <a:lnTo>
                    <a:pt x="307" y="10"/>
                  </a:lnTo>
                  <a:lnTo>
                    <a:pt x="317" y="7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2554288" y="3333750"/>
              <a:ext cx="98425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2906713" y="3173413"/>
              <a:ext cx="73025" cy="123825"/>
            </a:xfrm>
            <a:custGeom>
              <a:avLst/>
              <a:gdLst>
                <a:gd name="T0" fmla="*/ 104 w 497"/>
                <a:gd name="T1" fmla="*/ 2 h 855"/>
                <a:gd name="T2" fmla="*/ 139 w 497"/>
                <a:gd name="T3" fmla="*/ 16 h 855"/>
                <a:gd name="T4" fmla="*/ 194 w 497"/>
                <a:gd name="T5" fmla="*/ 79 h 855"/>
                <a:gd name="T6" fmla="*/ 262 w 497"/>
                <a:gd name="T7" fmla="*/ 185 h 855"/>
                <a:gd name="T8" fmla="*/ 315 w 497"/>
                <a:gd name="T9" fmla="*/ 300 h 855"/>
                <a:gd name="T10" fmla="*/ 351 w 497"/>
                <a:gd name="T11" fmla="*/ 421 h 855"/>
                <a:gd name="T12" fmla="*/ 372 w 497"/>
                <a:gd name="T13" fmla="*/ 548 h 855"/>
                <a:gd name="T14" fmla="*/ 411 w 497"/>
                <a:gd name="T15" fmla="*/ 540 h 855"/>
                <a:gd name="T16" fmla="*/ 451 w 497"/>
                <a:gd name="T17" fmla="*/ 550 h 855"/>
                <a:gd name="T18" fmla="*/ 482 w 497"/>
                <a:gd name="T19" fmla="*/ 577 h 855"/>
                <a:gd name="T20" fmla="*/ 496 w 497"/>
                <a:gd name="T21" fmla="*/ 614 h 855"/>
                <a:gd name="T22" fmla="*/ 494 w 497"/>
                <a:gd name="T23" fmla="*/ 652 h 855"/>
                <a:gd name="T24" fmla="*/ 476 w 497"/>
                <a:gd name="T25" fmla="*/ 688 h 855"/>
                <a:gd name="T26" fmla="*/ 341 w 497"/>
                <a:gd name="T27" fmla="*/ 838 h 855"/>
                <a:gd name="T28" fmla="*/ 308 w 497"/>
                <a:gd name="T29" fmla="*/ 853 h 855"/>
                <a:gd name="T30" fmla="*/ 270 w 497"/>
                <a:gd name="T31" fmla="*/ 853 h 855"/>
                <a:gd name="T32" fmla="*/ 236 w 497"/>
                <a:gd name="T33" fmla="*/ 838 h 855"/>
                <a:gd name="T34" fmla="*/ 101 w 497"/>
                <a:gd name="T35" fmla="*/ 688 h 855"/>
                <a:gd name="T36" fmla="*/ 83 w 497"/>
                <a:gd name="T37" fmla="*/ 652 h 855"/>
                <a:gd name="T38" fmla="*/ 82 w 497"/>
                <a:gd name="T39" fmla="*/ 614 h 855"/>
                <a:gd name="T40" fmla="*/ 96 w 497"/>
                <a:gd name="T41" fmla="*/ 577 h 855"/>
                <a:gd name="T42" fmla="*/ 125 w 497"/>
                <a:gd name="T43" fmla="*/ 551 h 855"/>
                <a:gd name="T44" fmla="*/ 158 w 497"/>
                <a:gd name="T45" fmla="*/ 541 h 855"/>
                <a:gd name="T46" fmla="*/ 194 w 497"/>
                <a:gd name="T47" fmla="*/ 544 h 855"/>
                <a:gd name="T48" fmla="*/ 169 w 497"/>
                <a:gd name="T49" fmla="*/ 419 h 855"/>
                <a:gd name="T50" fmla="*/ 123 w 497"/>
                <a:gd name="T51" fmla="*/ 302 h 855"/>
                <a:gd name="T52" fmla="*/ 60 w 497"/>
                <a:gd name="T53" fmla="*/ 196 h 855"/>
                <a:gd name="T54" fmla="*/ 10 w 497"/>
                <a:gd name="T55" fmla="*/ 131 h 855"/>
                <a:gd name="T56" fmla="*/ 0 w 497"/>
                <a:gd name="T57" fmla="*/ 92 h 855"/>
                <a:gd name="T58" fmla="*/ 6 w 497"/>
                <a:gd name="T59" fmla="*/ 55 h 855"/>
                <a:gd name="T60" fmla="*/ 30 w 497"/>
                <a:gd name="T61" fmla="*/ 22 h 855"/>
                <a:gd name="T62" fmla="*/ 64 w 497"/>
                <a:gd name="T63" fmla="*/ 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84" y="0"/>
                  </a:moveTo>
                  <a:lnTo>
                    <a:pt x="104" y="2"/>
                  </a:lnTo>
                  <a:lnTo>
                    <a:pt x="122" y="7"/>
                  </a:lnTo>
                  <a:lnTo>
                    <a:pt x="139" y="16"/>
                  </a:lnTo>
                  <a:lnTo>
                    <a:pt x="154" y="30"/>
                  </a:lnTo>
                  <a:lnTo>
                    <a:pt x="194" y="79"/>
                  </a:lnTo>
                  <a:lnTo>
                    <a:pt x="230" y="131"/>
                  </a:lnTo>
                  <a:lnTo>
                    <a:pt x="262" y="185"/>
                  </a:lnTo>
                  <a:lnTo>
                    <a:pt x="290" y="241"/>
                  </a:lnTo>
                  <a:lnTo>
                    <a:pt x="315" y="300"/>
                  </a:lnTo>
                  <a:lnTo>
                    <a:pt x="335" y="359"/>
                  </a:lnTo>
                  <a:lnTo>
                    <a:pt x="351" y="421"/>
                  </a:lnTo>
                  <a:lnTo>
                    <a:pt x="364" y="484"/>
                  </a:lnTo>
                  <a:lnTo>
                    <a:pt x="372" y="548"/>
                  </a:lnTo>
                  <a:lnTo>
                    <a:pt x="391" y="542"/>
                  </a:lnTo>
                  <a:lnTo>
                    <a:pt x="411" y="540"/>
                  </a:lnTo>
                  <a:lnTo>
                    <a:pt x="431" y="543"/>
                  </a:lnTo>
                  <a:lnTo>
                    <a:pt x="451" y="550"/>
                  </a:lnTo>
                  <a:lnTo>
                    <a:pt x="467" y="561"/>
                  </a:lnTo>
                  <a:lnTo>
                    <a:pt x="482" y="577"/>
                  </a:lnTo>
                  <a:lnTo>
                    <a:pt x="491" y="595"/>
                  </a:lnTo>
                  <a:lnTo>
                    <a:pt x="496" y="614"/>
                  </a:lnTo>
                  <a:lnTo>
                    <a:pt x="497" y="632"/>
                  </a:lnTo>
                  <a:lnTo>
                    <a:pt x="494" y="652"/>
                  </a:lnTo>
                  <a:lnTo>
                    <a:pt x="487" y="670"/>
                  </a:lnTo>
                  <a:lnTo>
                    <a:pt x="476" y="688"/>
                  </a:lnTo>
                  <a:lnTo>
                    <a:pt x="355" y="825"/>
                  </a:lnTo>
                  <a:lnTo>
                    <a:pt x="341" y="838"/>
                  </a:lnTo>
                  <a:lnTo>
                    <a:pt x="325" y="847"/>
                  </a:lnTo>
                  <a:lnTo>
                    <a:pt x="308" y="853"/>
                  </a:lnTo>
                  <a:lnTo>
                    <a:pt x="289" y="855"/>
                  </a:lnTo>
                  <a:lnTo>
                    <a:pt x="270" y="853"/>
                  </a:lnTo>
                  <a:lnTo>
                    <a:pt x="253" y="847"/>
                  </a:lnTo>
                  <a:lnTo>
                    <a:pt x="236" y="838"/>
                  </a:lnTo>
                  <a:lnTo>
                    <a:pt x="223" y="825"/>
                  </a:lnTo>
                  <a:lnTo>
                    <a:pt x="101" y="688"/>
                  </a:lnTo>
                  <a:lnTo>
                    <a:pt x="90" y="670"/>
                  </a:lnTo>
                  <a:lnTo>
                    <a:pt x="83" y="652"/>
                  </a:lnTo>
                  <a:lnTo>
                    <a:pt x="80" y="632"/>
                  </a:lnTo>
                  <a:lnTo>
                    <a:pt x="82" y="614"/>
                  </a:lnTo>
                  <a:lnTo>
                    <a:pt x="87" y="595"/>
                  </a:lnTo>
                  <a:lnTo>
                    <a:pt x="96" y="577"/>
                  </a:lnTo>
                  <a:lnTo>
                    <a:pt x="110" y="561"/>
                  </a:lnTo>
                  <a:lnTo>
                    <a:pt x="125" y="551"/>
                  </a:lnTo>
                  <a:lnTo>
                    <a:pt x="142" y="544"/>
                  </a:lnTo>
                  <a:lnTo>
                    <a:pt x="158" y="541"/>
                  </a:lnTo>
                  <a:lnTo>
                    <a:pt x="176" y="541"/>
                  </a:lnTo>
                  <a:lnTo>
                    <a:pt x="194" y="544"/>
                  </a:lnTo>
                  <a:lnTo>
                    <a:pt x="183" y="480"/>
                  </a:lnTo>
                  <a:lnTo>
                    <a:pt x="169" y="419"/>
                  </a:lnTo>
                  <a:lnTo>
                    <a:pt x="148" y="359"/>
                  </a:lnTo>
                  <a:lnTo>
                    <a:pt x="123" y="302"/>
                  </a:lnTo>
                  <a:lnTo>
                    <a:pt x="94" y="248"/>
                  </a:lnTo>
                  <a:lnTo>
                    <a:pt x="60" y="196"/>
                  </a:lnTo>
                  <a:lnTo>
                    <a:pt x="22" y="148"/>
                  </a:lnTo>
                  <a:lnTo>
                    <a:pt x="10" y="131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6" y="55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46" y="10"/>
                  </a:lnTo>
                  <a:lnTo>
                    <a:pt x="64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91"/>
            <p:cNvSpPr>
              <a:spLocks/>
            </p:cNvSpPr>
            <p:nvPr/>
          </p:nvSpPr>
          <p:spPr bwMode="auto">
            <a:xfrm>
              <a:off x="2547938" y="3173413"/>
              <a:ext cx="71437" cy="123825"/>
            </a:xfrm>
            <a:custGeom>
              <a:avLst/>
              <a:gdLst>
                <a:gd name="T0" fmla="*/ 433 w 497"/>
                <a:gd name="T1" fmla="*/ 3 h 855"/>
                <a:gd name="T2" fmla="*/ 468 w 497"/>
                <a:gd name="T3" fmla="*/ 22 h 855"/>
                <a:gd name="T4" fmla="*/ 491 w 497"/>
                <a:gd name="T5" fmla="*/ 55 h 855"/>
                <a:gd name="T6" fmla="*/ 497 w 497"/>
                <a:gd name="T7" fmla="*/ 92 h 855"/>
                <a:gd name="T8" fmla="*/ 487 w 497"/>
                <a:gd name="T9" fmla="*/ 131 h 855"/>
                <a:gd name="T10" fmla="*/ 437 w 497"/>
                <a:gd name="T11" fmla="*/ 196 h 855"/>
                <a:gd name="T12" fmla="*/ 374 w 497"/>
                <a:gd name="T13" fmla="*/ 302 h 855"/>
                <a:gd name="T14" fmla="*/ 329 w 497"/>
                <a:gd name="T15" fmla="*/ 419 h 855"/>
                <a:gd name="T16" fmla="*/ 303 w 497"/>
                <a:gd name="T17" fmla="*/ 544 h 855"/>
                <a:gd name="T18" fmla="*/ 339 w 497"/>
                <a:gd name="T19" fmla="*/ 541 h 855"/>
                <a:gd name="T20" fmla="*/ 372 w 497"/>
                <a:gd name="T21" fmla="*/ 551 h 855"/>
                <a:gd name="T22" fmla="*/ 401 w 497"/>
                <a:gd name="T23" fmla="*/ 577 h 855"/>
                <a:gd name="T24" fmla="*/ 416 w 497"/>
                <a:gd name="T25" fmla="*/ 614 h 855"/>
                <a:gd name="T26" fmla="*/ 414 w 497"/>
                <a:gd name="T27" fmla="*/ 652 h 855"/>
                <a:gd name="T28" fmla="*/ 396 w 497"/>
                <a:gd name="T29" fmla="*/ 688 h 855"/>
                <a:gd name="T30" fmla="*/ 261 w 497"/>
                <a:gd name="T31" fmla="*/ 838 h 855"/>
                <a:gd name="T32" fmla="*/ 227 w 497"/>
                <a:gd name="T33" fmla="*/ 853 h 855"/>
                <a:gd name="T34" fmla="*/ 189 w 497"/>
                <a:gd name="T35" fmla="*/ 853 h 855"/>
                <a:gd name="T36" fmla="*/ 156 w 497"/>
                <a:gd name="T37" fmla="*/ 838 h 855"/>
                <a:gd name="T38" fmla="*/ 21 w 497"/>
                <a:gd name="T39" fmla="*/ 688 h 855"/>
                <a:gd name="T40" fmla="*/ 3 w 497"/>
                <a:gd name="T41" fmla="*/ 652 h 855"/>
                <a:gd name="T42" fmla="*/ 1 w 497"/>
                <a:gd name="T43" fmla="*/ 614 h 855"/>
                <a:gd name="T44" fmla="*/ 15 w 497"/>
                <a:gd name="T45" fmla="*/ 577 h 855"/>
                <a:gd name="T46" fmla="*/ 47 w 497"/>
                <a:gd name="T47" fmla="*/ 550 h 855"/>
                <a:gd name="T48" fmla="*/ 86 w 497"/>
                <a:gd name="T49" fmla="*/ 540 h 855"/>
                <a:gd name="T50" fmla="*/ 125 w 497"/>
                <a:gd name="T51" fmla="*/ 548 h 855"/>
                <a:gd name="T52" fmla="*/ 146 w 497"/>
                <a:gd name="T53" fmla="*/ 421 h 855"/>
                <a:gd name="T54" fmla="*/ 183 w 497"/>
                <a:gd name="T55" fmla="*/ 300 h 855"/>
                <a:gd name="T56" fmla="*/ 235 w 497"/>
                <a:gd name="T57" fmla="*/ 185 h 855"/>
                <a:gd name="T58" fmla="*/ 303 w 497"/>
                <a:gd name="T59" fmla="*/ 79 h 855"/>
                <a:gd name="T60" fmla="*/ 358 w 497"/>
                <a:gd name="T61" fmla="*/ 16 h 855"/>
                <a:gd name="T62" fmla="*/ 395 w 497"/>
                <a:gd name="T63" fmla="*/ 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413" y="0"/>
                  </a:moveTo>
                  <a:lnTo>
                    <a:pt x="433" y="3"/>
                  </a:lnTo>
                  <a:lnTo>
                    <a:pt x="451" y="10"/>
                  </a:lnTo>
                  <a:lnTo>
                    <a:pt x="468" y="22"/>
                  </a:lnTo>
                  <a:lnTo>
                    <a:pt x="482" y="37"/>
                  </a:lnTo>
                  <a:lnTo>
                    <a:pt x="491" y="55"/>
                  </a:lnTo>
                  <a:lnTo>
                    <a:pt x="496" y="74"/>
                  </a:lnTo>
                  <a:lnTo>
                    <a:pt x="497" y="92"/>
                  </a:lnTo>
                  <a:lnTo>
                    <a:pt x="494" y="112"/>
                  </a:lnTo>
                  <a:lnTo>
                    <a:pt x="487" y="131"/>
                  </a:lnTo>
                  <a:lnTo>
                    <a:pt x="475" y="148"/>
                  </a:lnTo>
                  <a:lnTo>
                    <a:pt x="437" y="196"/>
                  </a:lnTo>
                  <a:lnTo>
                    <a:pt x="403" y="248"/>
                  </a:lnTo>
                  <a:lnTo>
                    <a:pt x="374" y="302"/>
                  </a:lnTo>
                  <a:lnTo>
                    <a:pt x="349" y="359"/>
                  </a:lnTo>
                  <a:lnTo>
                    <a:pt x="329" y="419"/>
                  </a:lnTo>
                  <a:lnTo>
                    <a:pt x="314" y="480"/>
                  </a:lnTo>
                  <a:lnTo>
                    <a:pt x="303" y="544"/>
                  </a:lnTo>
                  <a:lnTo>
                    <a:pt x="321" y="541"/>
                  </a:lnTo>
                  <a:lnTo>
                    <a:pt x="339" y="541"/>
                  </a:lnTo>
                  <a:lnTo>
                    <a:pt x="355" y="544"/>
                  </a:lnTo>
                  <a:lnTo>
                    <a:pt x="372" y="551"/>
                  </a:lnTo>
                  <a:lnTo>
                    <a:pt x="387" y="561"/>
                  </a:lnTo>
                  <a:lnTo>
                    <a:pt x="401" y="577"/>
                  </a:lnTo>
                  <a:lnTo>
                    <a:pt x="410" y="595"/>
                  </a:lnTo>
                  <a:lnTo>
                    <a:pt x="416" y="614"/>
                  </a:lnTo>
                  <a:lnTo>
                    <a:pt x="417" y="632"/>
                  </a:lnTo>
                  <a:lnTo>
                    <a:pt x="414" y="652"/>
                  </a:lnTo>
                  <a:lnTo>
                    <a:pt x="407" y="670"/>
                  </a:lnTo>
                  <a:lnTo>
                    <a:pt x="396" y="688"/>
                  </a:lnTo>
                  <a:lnTo>
                    <a:pt x="274" y="825"/>
                  </a:lnTo>
                  <a:lnTo>
                    <a:pt x="261" y="838"/>
                  </a:lnTo>
                  <a:lnTo>
                    <a:pt x="244" y="847"/>
                  </a:lnTo>
                  <a:lnTo>
                    <a:pt x="227" y="853"/>
                  </a:lnTo>
                  <a:lnTo>
                    <a:pt x="208" y="855"/>
                  </a:lnTo>
                  <a:lnTo>
                    <a:pt x="189" y="853"/>
                  </a:lnTo>
                  <a:lnTo>
                    <a:pt x="172" y="847"/>
                  </a:lnTo>
                  <a:lnTo>
                    <a:pt x="156" y="838"/>
                  </a:lnTo>
                  <a:lnTo>
                    <a:pt x="142" y="825"/>
                  </a:lnTo>
                  <a:lnTo>
                    <a:pt x="21" y="688"/>
                  </a:lnTo>
                  <a:lnTo>
                    <a:pt x="10" y="670"/>
                  </a:lnTo>
                  <a:lnTo>
                    <a:pt x="3" y="652"/>
                  </a:lnTo>
                  <a:lnTo>
                    <a:pt x="0" y="632"/>
                  </a:lnTo>
                  <a:lnTo>
                    <a:pt x="1" y="614"/>
                  </a:lnTo>
                  <a:lnTo>
                    <a:pt x="6" y="595"/>
                  </a:lnTo>
                  <a:lnTo>
                    <a:pt x="15" y="577"/>
                  </a:lnTo>
                  <a:lnTo>
                    <a:pt x="30" y="561"/>
                  </a:lnTo>
                  <a:lnTo>
                    <a:pt x="47" y="550"/>
                  </a:lnTo>
                  <a:lnTo>
                    <a:pt x="66" y="543"/>
                  </a:lnTo>
                  <a:lnTo>
                    <a:pt x="86" y="540"/>
                  </a:lnTo>
                  <a:lnTo>
                    <a:pt x="106" y="542"/>
                  </a:lnTo>
                  <a:lnTo>
                    <a:pt x="125" y="548"/>
                  </a:lnTo>
                  <a:lnTo>
                    <a:pt x="133" y="484"/>
                  </a:lnTo>
                  <a:lnTo>
                    <a:pt x="146" y="421"/>
                  </a:lnTo>
                  <a:lnTo>
                    <a:pt x="162" y="359"/>
                  </a:lnTo>
                  <a:lnTo>
                    <a:pt x="183" y="300"/>
                  </a:lnTo>
                  <a:lnTo>
                    <a:pt x="207" y="241"/>
                  </a:lnTo>
                  <a:lnTo>
                    <a:pt x="235" y="185"/>
                  </a:lnTo>
                  <a:lnTo>
                    <a:pt x="267" y="131"/>
                  </a:lnTo>
                  <a:lnTo>
                    <a:pt x="303" y="79"/>
                  </a:lnTo>
                  <a:lnTo>
                    <a:pt x="343" y="30"/>
                  </a:lnTo>
                  <a:lnTo>
                    <a:pt x="358" y="16"/>
                  </a:lnTo>
                  <a:lnTo>
                    <a:pt x="376" y="7"/>
                  </a:lnTo>
                  <a:lnTo>
                    <a:pt x="395" y="2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92"/>
            <p:cNvSpPr>
              <a:spLocks/>
            </p:cNvSpPr>
            <p:nvPr/>
          </p:nvSpPr>
          <p:spPr bwMode="auto">
            <a:xfrm>
              <a:off x="2751138" y="3201988"/>
              <a:ext cx="23812" cy="58738"/>
            </a:xfrm>
            <a:custGeom>
              <a:avLst/>
              <a:gdLst>
                <a:gd name="T0" fmla="*/ 39 w 160"/>
                <a:gd name="T1" fmla="*/ 0 h 415"/>
                <a:gd name="T2" fmla="*/ 121 w 160"/>
                <a:gd name="T3" fmla="*/ 0 h 415"/>
                <a:gd name="T4" fmla="*/ 131 w 160"/>
                <a:gd name="T5" fmla="*/ 3 h 415"/>
                <a:gd name="T6" fmla="*/ 142 w 160"/>
                <a:gd name="T7" fmla="*/ 7 h 415"/>
                <a:gd name="T8" fmla="*/ 150 w 160"/>
                <a:gd name="T9" fmla="*/ 13 h 415"/>
                <a:gd name="T10" fmla="*/ 157 w 160"/>
                <a:gd name="T11" fmla="*/ 23 h 415"/>
                <a:gd name="T12" fmla="*/ 160 w 160"/>
                <a:gd name="T13" fmla="*/ 35 h 415"/>
                <a:gd name="T14" fmla="*/ 159 w 160"/>
                <a:gd name="T15" fmla="*/ 47 h 415"/>
                <a:gd name="T16" fmla="*/ 155 w 160"/>
                <a:gd name="T17" fmla="*/ 58 h 415"/>
                <a:gd name="T18" fmla="*/ 112 w 160"/>
                <a:gd name="T19" fmla="*/ 124 h 415"/>
                <a:gd name="T20" fmla="*/ 131 w 160"/>
                <a:gd name="T21" fmla="*/ 299 h 415"/>
                <a:gd name="T22" fmla="*/ 91 w 160"/>
                <a:gd name="T23" fmla="*/ 407 h 415"/>
                <a:gd name="T24" fmla="*/ 88 w 160"/>
                <a:gd name="T25" fmla="*/ 412 h 415"/>
                <a:gd name="T26" fmla="*/ 81 w 160"/>
                <a:gd name="T27" fmla="*/ 415 h 415"/>
                <a:gd name="T28" fmla="*/ 76 w 160"/>
                <a:gd name="T29" fmla="*/ 415 h 415"/>
                <a:gd name="T30" fmla="*/ 71 w 160"/>
                <a:gd name="T31" fmla="*/ 412 h 415"/>
                <a:gd name="T32" fmla="*/ 68 w 160"/>
                <a:gd name="T33" fmla="*/ 407 h 415"/>
                <a:gd name="T34" fmla="*/ 28 w 160"/>
                <a:gd name="T35" fmla="*/ 299 h 415"/>
                <a:gd name="T36" fmla="*/ 48 w 160"/>
                <a:gd name="T37" fmla="*/ 124 h 415"/>
                <a:gd name="T38" fmla="*/ 5 w 160"/>
                <a:gd name="T39" fmla="*/ 58 h 415"/>
                <a:gd name="T40" fmla="*/ 0 w 160"/>
                <a:gd name="T41" fmla="*/ 47 h 415"/>
                <a:gd name="T42" fmla="*/ 0 w 160"/>
                <a:gd name="T43" fmla="*/ 35 h 415"/>
                <a:gd name="T44" fmla="*/ 3 w 160"/>
                <a:gd name="T45" fmla="*/ 23 h 415"/>
                <a:gd name="T46" fmla="*/ 9 w 160"/>
                <a:gd name="T47" fmla="*/ 13 h 415"/>
                <a:gd name="T48" fmla="*/ 18 w 160"/>
                <a:gd name="T49" fmla="*/ 7 h 415"/>
                <a:gd name="T50" fmla="*/ 28 w 160"/>
                <a:gd name="T51" fmla="*/ 3 h 415"/>
                <a:gd name="T52" fmla="*/ 39 w 160"/>
                <a:gd name="T5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415">
                  <a:moveTo>
                    <a:pt x="39" y="0"/>
                  </a:moveTo>
                  <a:lnTo>
                    <a:pt x="121" y="0"/>
                  </a:lnTo>
                  <a:lnTo>
                    <a:pt x="131" y="3"/>
                  </a:lnTo>
                  <a:lnTo>
                    <a:pt x="142" y="7"/>
                  </a:lnTo>
                  <a:lnTo>
                    <a:pt x="150" y="13"/>
                  </a:lnTo>
                  <a:lnTo>
                    <a:pt x="157" y="23"/>
                  </a:lnTo>
                  <a:lnTo>
                    <a:pt x="160" y="35"/>
                  </a:lnTo>
                  <a:lnTo>
                    <a:pt x="159" y="47"/>
                  </a:lnTo>
                  <a:lnTo>
                    <a:pt x="155" y="58"/>
                  </a:lnTo>
                  <a:lnTo>
                    <a:pt x="112" y="124"/>
                  </a:lnTo>
                  <a:lnTo>
                    <a:pt x="131" y="299"/>
                  </a:lnTo>
                  <a:lnTo>
                    <a:pt x="91" y="407"/>
                  </a:lnTo>
                  <a:lnTo>
                    <a:pt x="88" y="412"/>
                  </a:lnTo>
                  <a:lnTo>
                    <a:pt x="81" y="415"/>
                  </a:lnTo>
                  <a:lnTo>
                    <a:pt x="76" y="415"/>
                  </a:lnTo>
                  <a:lnTo>
                    <a:pt x="71" y="412"/>
                  </a:lnTo>
                  <a:lnTo>
                    <a:pt x="68" y="407"/>
                  </a:lnTo>
                  <a:lnTo>
                    <a:pt x="28" y="299"/>
                  </a:lnTo>
                  <a:lnTo>
                    <a:pt x="48" y="124"/>
                  </a:lnTo>
                  <a:lnTo>
                    <a:pt x="5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9" y="13"/>
                  </a:lnTo>
                  <a:lnTo>
                    <a:pt x="18" y="7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20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rgbClr val="C4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768452" y="2061020"/>
            <a:ext cx="4763589" cy="2554545"/>
          </a:xfrm>
          <a:prstGeom prst="rect">
            <a:avLst/>
          </a:prstGeom>
          <a:solidFill>
            <a:srgbClr val="C4CCD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ПОКАЗАТЕЛЕЙ, ИСПОЛЬЗУЕМЫХ ПРИ ПРОЕКТИРОВАНИИ 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336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179AC20-3801-4871-9815-43CE6F1A4F38}"/>
              </a:ext>
            </a:extLst>
          </p:cNvPr>
          <p:cNvCxnSpPr/>
          <p:nvPr/>
        </p:nvCxnSpPr>
        <p:spPr>
          <a:xfrm flipH="1" flipV="1">
            <a:off x="6113417" y="1829003"/>
            <a:ext cx="3919" cy="2121205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3F56FEF-2C90-45E1-A39E-D9DBD4F62AF8}"/>
              </a:ext>
            </a:extLst>
          </p:cNvPr>
          <p:cNvCxnSpPr>
            <a:cxnSpLocks/>
          </p:cNvCxnSpPr>
          <p:nvPr/>
        </p:nvCxnSpPr>
        <p:spPr>
          <a:xfrm>
            <a:off x="509487" y="3938254"/>
            <a:ext cx="111600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B9F876F-7043-45BB-86C2-2E60C40A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463639"/>
            <a:ext cx="11905488" cy="695924"/>
          </a:xfrm>
        </p:spPr>
        <p:txBody>
          <a:bodyPr/>
          <a:lstStyle/>
          <a:p>
            <a:pPr lvl="0" algn="ctr">
              <a:lnSpc>
                <a:spcPct val="100000"/>
              </a:lnSpc>
              <a:defRPr/>
            </a:pPr>
            <a:r>
              <a:rPr lang="ru-RU" dirty="0" smtClean="0"/>
              <a:t>ПОКАЗАТЕЛИ СОЦИАЛЬНО-ЭКОНОМИЧЕСКОГО РАЗВИТИЯ </a:t>
            </a:r>
            <a:br>
              <a:rPr lang="ru-RU" dirty="0" smtClean="0"/>
            </a:br>
            <a:r>
              <a:rPr lang="ru-RU" dirty="0" smtClean="0"/>
              <a:t>ГОРОДА КУРСКА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31040799"/>
              </p:ext>
            </p:extLst>
          </p:nvPr>
        </p:nvGraphicFramePr>
        <p:xfrm>
          <a:off x="987552" y="1661944"/>
          <a:ext cx="460972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51434" y="1278374"/>
            <a:ext cx="41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Численность работающих, тыс. чел.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49424" y="3983659"/>
            <a:ext cx="792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Среднемесячная заработная плата одного работающего в городе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28138" y="6550269"/>
            <a:ext cx="281354" cy="105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6335485" y="1674421"/>
          <a:ext cx="5367647" cy="2018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4" name="Группа 33"/>
          <p:cNvGrpSpPr/>
          <p:nvPr/>
        </p:nvGrpSpPr>
        <p:grpSpPr>
          <a:xfrm>
            <a:off x="7383653" y="1250942"/>
            <a:ext cx="3537189" cy="2031308"/>
            <a:chOff x="7383653" y="1250942"/>
            <a:chExt cx="3537189" cy="203130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130298" y="1250942"/>
              <a:ext cx="2295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Фонд оплаты труда</a:t>
              </a:r>
            </a:p>
          </p:txBody>
        </p:sp>
        <p:sp>
          <p:nvSpPr>
            <p:cNvPr id="18" name="TextBox 28"/>
            <p:cNvSpPr txBox="1"/>
            <p:nvPr/>
          </p:nvSpPr>
          <p:spPr>
            <a:xfrm>
              <a:off x="7383653" y="2422567"/>
              <a:ext cx="346249" cy="8596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dirty="0" smtClean="0">
                  <a:solidFill>
                    <a:schemeClr val="bg1"/>
                  </a:solidFill>
                  <a:latin typeface="+mj-lt"/>
                </a:rPr>
                <a:t>Отчет 2024</a:t>
              </a:r>
              <a:endParaRPr lang="ru-RU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TextBox 29"/>
            <p:cNvSpPr txBox="1"/>
            <p:nvPr/>
          </p:nvSpPr>
          <p:spPr>
            <a:xfrm>
              <a:off x="8181387" y="2233177"/>
              <a:ext cx="353943" cy="104313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Оценка 2025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5"/>
            <p:cNvSpPr txBox="1"/>
            <p:nvPr/>
          </p:nvSpPr>
          <p:spPr>
            <a:xfrm>
              <a:off x="8987590" y="2239115"/>
              <a:ext cx="353943" cy="104313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Прогноз 2026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TextBox 25"/>
            <p:cNvSpPr txBox="1"/>
            <p:nvPr/>
          </p:nvSpPr>
          <p:spPr>
            <a:xfrm>
              <a:off x="9758167" y="2239115"/>
              <a:ext cx="353943" cy="104313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Прогноз 2027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TextBox 25"/>
            <p:cNvSpPr txBox="1"/>
            <p:nvPr/>
          </p:nvSpPr>
          <p:spPr>
            <a:xfrm>
              <a:off x="10566899" y="2224712"/>
              <a:ext cx="353943" cy="104313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Прогноз 2028</a:t>
              </a:r>
            </a:p>
          </p:txBody>
        </p:sp>
      </p:grpSp>
      <p:graphicFrame>
        <p:nvGraphicFramePr>
          <p:cNvPr id="33" name="Диаграмма 32"/>
          <p:cNvGraphicFramePr/>
          <p:nvPr/>
        </p:nvGraphicFramePr>
        <p:xfrm>
          <a:off x="2660650" y="4394200"/>
          <a:ext cx="6978650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8"/>
          <p:cNvSpPr txBox="1"/>
          <p:nvPr/>
        </p:nvSpPr>
        <p:spPr>
          <a:xfrm>
            <a:off x="3770611" y="5175862"/>
            <a:ext cx="353943" cy="11375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+mn-cs"/>
              </a:rPr>
              <a:t>Отчет 2024</a:t>
            </a:r>
            <a:endParaRPr lang="ru-RU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4913610" y="5184329"/>
            <a:ext cx="353943" cy="11375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+mn-cs"/>
              </a:rPr>
              <a:t>Оценка 2025</a:t>
            </a:r>
            <a:endParaRPr lang="ru-RU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6050262" y="5184317"/>
            <a:ext cx="353943" cy="1137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kern="1200" dirty="0" smtClean="0">
                <a:solidFill>
                  <a:schemeClr val="bg1"/>
                </a:solidFill>
                <a:latin typeface="+mj-lt"/>
              </a:rPr>
              <a:t>Прогноз 2026</a:t>
            </a:r>
            <a:endParaRPr lang="ru-RU" b="1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7191973" y="5175851"/>
            <a:ext cx="353943" cy="1137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kern="1200" dirty="0" smtClean="0">
                <a:solidFill>
                  <a:schemeClr val="bg1"/>
                </a:solidFill>
                <a:latin typeface="+mj-lt"/>
              </a:rPr>
              <a:t>Прогноз 2027</a:t>
            </a:r>
            <a:endParaRPr lang="ru-RU" b="1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8332028" y="5173735"/>
            <a:ext cx="353943" cy="1137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kern="1200" dirty="0" smtClean="0">
                <a:solidFill>
                  <a:schemeClr val="bg1"/>
                </a:solidFill>
                <a:latin typeface="+mj-lt"/>
              </a:rPr>
              <a:t>Прогноз 2028</a:t>
            </a:r>
            <a:endParaRPr lang="ru-RU" b="1" kern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33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179AC20-3801-4871-9815-43CE6F1A4F38}"/>
              </a:ext>
            </a:extLst>
          </p:cNvPr>
          <p:cNvCxnSpPr/>
          <p:nvPr/>
        </p:nvCxnSpPr>
        <p:spPr>
          <a:xfrm flipV="1">
            <a:off x="6113417" y="1829003"/>
            <a:ext cx="0" cy="4500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3F56FEF-2C90-45E1-A39E-D9DBD4F62AF8}"/>
              </a:ext>
            </a:extLst>
          </p:cNvPr>
          <p:cNvCxnSpPr>
            <a:cxnSpLocks/>
          </p:cNvCxnSpPr>
          <p:nvPr/>
        </p:nvCxnSpPr>
        <p:spPr>
          <a:xfrm flipV="1">
            <a:off x="6197600" y="4102338"/>
            <a:ext cx="5552151" cy="281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B9F876F-7043-45BB-86C2-2E60C40A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ПОКАЗАТЕЛИ СОЦИАЛЬНО-ЭКОНОМИЧЕСКОГО РАЗВИТИЯ </a:t>
            </a:r>
            <a:br>
              <a:rPr lang="ru-RU" dirty="0" smtClean="0"/>
            </a:br>
            <a:r>
              <a:rPr lang="ru-RU" dirty="0" smtClean="0"/>
              <a:t>ГОРОДА КУРСКА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54686696"/>
              </p:ext>
            </p:extLst>
          </p:nvPr>
        </p:nvGraphicFramePr>
        <p:xfrm>
          <a:off x="932688" y="2260888"/>
          <a:ext cx="4932040" cy="45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77368" y="14402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 (в млн. руб.)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257290" y="1758950"/>
          <a:ext cx="5376672" cy="228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546771" y="1412486"/>
            <a:ext cx="4881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Оборот розничной  торговли  (в млн. руб.)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6839" y="4147050"/>
            <a:ext cx="5265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Оборот  общественного  питания (в млн. руб.)</a:t>
            </a: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6489700" y="4483100"/>
          <a:ext cx="4756150" cy="197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33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4">
            <a:extLst>
              <a:ext uri="{FF2B5EF4-FFF2-40B4-BE49-F238E27FC236}">
                <a16:creationId xmlns="" xmlns:a16="http://schemas.microsoft.com/office/drawing/2014/main" id="{C8AC89C2-C67A-4E2A-88CE-44E299B7537F}"/>
              </a:ext>
            </a:extLst>
          </p:cNvPr>
          <p:cNvSpPr/>
          <p:nvPr/>
        </p:nvSpPr>
        <p:spPr>
          <a:xfrm>
            <a:off x="5835778" y="2231136"/>
            <a:ext cx="5429629" cy="1298447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Hexagon 5">
            <a:extLst>
              <a:ext uri="{FF2B5EF4-FFF2-40B4-BE49-F238E27FC236}">
                <a16:creationId xmlns="" xmlns:a16="http://schemas.microsoft.com/office/drawing/2014/main" id="{A28E4943-DEC2-4090-A329-203836B3381C}"/>
              </a:ext>
            </a:extLst>
          </p:cNvPr>
          <p:cNvSpPr/>
          <p:nvPr/>
        </p:nvSpPr>
        <p:spPr>
          <a:xfrm>
            <a:off x="5974189" y="2428951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9E1A69C-5CEC-4A27-8C54-2F641548A0F5}"/>
              </a:ext>
            </a:extLst>
          </p:cNvPr>
          <p:cNvSpPr txBox="1"/>
          <p:nvPr/>
        </p:nvSpPr>
        <p:spPr>
          <a:xfrm>
            <a:off x="6877050" y="2249044"/>
            <a:ext cx="4169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Повышение собственных доходов бюджета.</a:t>
            </a:r>
          </a:p>
          <a:p>
            <a:pPr algn="ctr"/>
            <a:r>
              <a:rPr lang="ru-RU" altLang="ko-KR" sz="1600" dirty="0" smtClean="0">
                <a:ea typeface="굴림" pitchFamily="50" charset="-127"/>
                <a:cs typeface="Times New Roman" pitchFamily="18" charset="0"/>
              </a:rPr>
              <a:t>Выявление резервов и перераспределение их в пользу приоритетных направлений, создающих условия для экономического роста</a:t>
            </a:r>
            <a:endParaRPr lang="ru-RU" sz="1600" dirty="0"/>
          </a:p>
        </p:txBody>
      </p:sp>
      <p:sp>
        <p:nvSpPr>
          <p:cNvPr id="10" name="Hexagon 11">
            <a:extLst>
              <a:ext uri="{FF2B5EF4-FFF2-40B4-BE49-F238E27FC236}">
                <a16:creationId xmlns="" xmlns:a16="http://schemas.microsoft.com/office/drawing/2014/main" id="{70D6D4FB-51D3-4BBA-A21F-2CD79D901821}"/>
              </a:ext>
            </a:extLst>
          </p:cNvPr>
          <p:cNvSpPr/>
          <p:nvPr/>
        </p:nvSpPr>
        <p:spPr>
          <a:xfrm>
            <a:off x="5835779" y="3672108"/>
            <a:ext cx="5457062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1" name="Hexagon 12">
            <a:extLst>
              <a:ext uri="{FF2B5EF4-FFF2-40B4-BE49-F238E27FC236}">
                <a16:creationId xmlns="" xmlns:a16="http://schemas.microsoft.com/office/drawing/2014/main" id="{AD3D4DFB-0E30-432D-AF36-55E05ED33DA9}"/>
              </a:ext>
            </a:extLst>
          </p:cNvPr>
          <p:cNvSpPr/>
          <p:nvPr/>
        </p:nvSpPr>
        <p:spPr>
          <a:xfrm>
            <a:off x="5974189" y="3786544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C302852-B3EF-46E0-BA8E-5223599EFB16}"/>
              </a:ext>
            </a:extLst>
          </p:cNvPr>
          <p:cNvSpPr txBox="1"/>
          <p:nvPr/>
        </p:nvSpPr>
        <p:spPr>
          <a:xfrm>
            <a:off x="6949440" y="3675041"/>
            <a:ext cx="3916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Оптимизация расходов бюджета города. </a:t>
            </a:r>
            <a:r>
              <a:rPr lang="ru-RU" altLang="ko-KR" sz="1600" dirty="0" smtClean="0">
                <a:cs typeface="Times New Roman" pitchFamily="18" charset="0"/>
              </a:rPr>
              <a:t>Принятие новых видов расходов только после соответствующей оценки их эффективности</a:t>
            </a:r>
            <a:endParaRPr lang="en-US" altLang="ko-KR" sz="1600" dirty="0" smtClean="0">
              <a:cs typeface="Times New Roman" pitchFamily="18" charset="0"/>
            </a:endParaRPr>
          </a:p>
        </p:txBody>
      </p:sp>
      <p:sp>
        <p:nvSpPr>
          <p:cNvPr id="16" name="Hexagon 23">
            <a:extLst>
              <a:ext uri="{FF2B5EF4-FFF2-40B4-BE49-F238E27FC236}">
                <a16:creationId xmlns="" xmlns:a16="http://schemas.microsoft.com/office/drawing/2014/main" id="{6577D74C-A774-4224-9077-40B8D198FC70}"/>
              </a:ext>
            </a:extLst>
          </p:cNvPr>
          <p:cNvSpPr/>
          <p:nvPr/>
        </p:nvSpPr>
        <p:spPr>
          <a:xfrm flipH="1">
            <a:off x="755647" y="1635718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Hexagon 24">
            <a:extLst>
              <a:ext uri="{FF2B5EF4-FFF2-40B4-BE49-F238E27FC236}">
                <a16:creationId xmlns="" xmlns:a16="http://schemas.microsoft.com/office/drawing/2014/main" id="{A417D9CC-75C6-4B70-905B-9379312E83AF}"/>
              </a:ext>
            </a:extLst>
          </p:cNvPr>
          <p:cNvSpPr/>
          <p:nvPr/>
        </p:nvSpPr>
        <p:spPr>
          <a:xfrm flipH="1">
            <a:off x="4787064" y="1750155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B31EB80-91CC-4ABC-BAB9-0B9D931835D4}"/>
              </a:ext>
            </a:extLst>
          </p:cNvPr>
          <p:cNvSpPr txBox="1"/>
          <p:nvPr/>
        </p:nvSpPr>
        <p:spPr>
          <a:xfrm>
            <a:off x="961114" y="1941569"/>
            <a:ext cx="379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Обеспечение сбалансированности бюджета города 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9" name="Hexagon 29">
            <a:extLst>
              <a:ext uri="{FF2B5EF4-FFF2-40B4-BE49-F238E27FC236}">
                <a16:creationId xmlns="" xmlns:a16="http://schemas.microsoft.com/office/drawing/2014/main" id="{911CA4A4-AFC2-49C7-A541-DEEB2681F6B6}"/>
              </a:ext>
            </a:extLst>
          </p:cNvPr>
          <p:cNvSpPr/>
          <p:nvPr/>
        </p:nvSpPr>
        <p:spPr>
          <a:xfrm flipH="1">
            <a:off x="755647" y="2993311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Hexagon 30">
            <a:extLst>
              <a:ext uri="{FF2B5EF4-FFF2-40B4-BE49-F238E27FC236}">
                <a16:creationId xmlns="" xmlns:a16="http://schemas.microsoft.com/office/drawing/2014/main" id="{29037CC6-B08D-4276-BCE5-54D3A3D87A6E}"/>
              </a:ext>
            </a:extLst>
          </p:cNvPr>
          <p:cNvSpPr/>
          <p:nvPr/>
        </p:nvSpPr>
        <p:spPr>
          <a:xfrm flipH="1">
            <a:off x="4787064" y="3107748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B36D8EB-6FAA-4CC7-9386-AB3811D4CAD9}"/>
              </a:ext>
            </a:extLst>
          </p:cNvPr>
          <p:cNvSpPr txBox="1"/>
          <p:nvPr/>
        </p:nvSpPr>
        <p:spPr>
          <a:xfrm>
            <a:off x="1122657" y="3144073"/>
            <a:ext cx="3916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Реализация мер по повышению эффективности использования бюджетных средств</a:t>
            </a:r>
          </a:p>
        </p:txBody>
      </p:sp>
      <p:sp>
        <p:nvSpPr>
          <p:cNvPr id="22" name="Hexagon 35">
            <a:extLst>
              <a:ext uri="{FF2B5EF4-FFF2-40B4-BE49-F238E27FC236}">
                <a16:creationId xmlns="" xmlns:a16="http://schemas.microsoft.com/office/drawing/2014/main" id="{42821F57-BC0B-48CA-BE77-0875DE0254FE}"/>
              </a:ext>
            </a:extLst>
          </p:cNvPr>
          <p:cNvSpPr/>
          <p:nvPr/>
        </p:nvSpPr>
        <p:spPr>
          <a:xfrm flipH="1">
            <a:off x="755647" y="4350904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3" name="Hexagon 36">
            <a:extLst>
              <a:ext uri="{FF2B5EF4-FFF2-40B4-BE49-F238E27FC236}">
                <a16:creationId xmlns="" xmlns:a16="http://schemas.microsoft.com/office/drawing/2014/main" id="{E7F85D90-D0BC-4842-BF45-47D8FA260477}"/>
              </a:ext>
            </a:extLst>
          </p:cNvPr>
          <p:cNvSpPr/>
          <p:nvPr/>
        </p:nvSpPr>
        <p:spPr>
          <a:xfrm flipH="1">
            <a:off x="4787064" y="4465341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Rectangle 7">
            <a:extLst>
              <a:ext uri="{FF2B5EF4-FFF2-40B4-BE49-F238E27FC236}">
                <a16:creationId xmlns="" xmlns:a16="http://schemas.microsoft.com/office/drawing/2014/main" id="{56216B80-0037-4629-AF7A-120319295F4E}"/>
              </a:ext>
            </a:extLst>
          </p:cNvPr>
          <p:cNvSpPr/>
          <p:nvPr/>
        </p:nvSpPr>
        <p:spPr>
          <a:xfrm>
            <a:off x="6366808" y="2705415"/>
            <a:ext cx="322040" cy="3451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="" xmlns:a16="http://schemas.microsoft.com/office/drawing/2014/main" id="{7FDFD884-4847-458E-A923-B68490C0C7C5}"/>
              </a:ext>
            </a:extLst>
          </p:cNvPr>
          <p:cNvSpPr/>
          <p:nvPr/>
        </p:nvSpPr>
        <p:spPr>
          <a:xfrm>
            <a:off x="6366211" y="4090063"/>
            <a:ext cx="322637" cy="3458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399631"/>
            <a:ext cx="11905488" cy="695924"/>
          </a:xfrm>
        </p:spPr>
        <p:txBody>
          <a:bodyPr/>
          <a:lstStyle/>
          <a:p>
            <a:pPr algn="ctr"/>
            <a:r>
              <a:rPr lang="ru-RU" dirty="0" smtClean="0"/>
              <a:t>ОСНОВНЫЕ НАПРАВЛЕНИЯ БЮДЖЕТНОЙ И НАЛОГОВОЙ ПОЛИТИКИ ГОРОДА КУРСКА НА 2026 – 2028 ГОДЫ</a:t>
            </a:r>
            <a:endParaRPr lang="ru-RU" dirty="0"/>
          </a:p>
        </p:txBody>
      </p:sp>
      <p:grpSp>
        <p:nvGrpSpPr>
          <p:cNvPr id="43" name="Group 18"/>
          <p:cNvGrpSpPr>
            <a:grpSpLocks noChangeAspect="1"/>
          </p:cNvGrpSpPr>
          <p:nvPr/>
        </p:nvGrpSpPr>
        <p:grpSpPr bwMode="auto">
          <a:xfrm rot="5400000">
            <a:off x="5190290" y="3365849"/>
            <a:ext cx="364597" cy="376170"/>
            <a:chOff x="1291" y="3050"/>
            <a:chExt cx="252" cy="260"/>
          </a:xfrm>
          <a:solidFill>
            <a:schemeClr val="bg1"/>
          </a:solidFill>
        </p:grpSpPr>
        <p:sp>
          <p:nvSpPr>
            <p:cNvPr id="44" name="Freeform 20"/>
            <p:cNvSpPr>
              <a:spLocks noEditPoints="1"/>
            </p:cNvSpPr>
            <p:nvPr/>
          </p:nvSpPr>
          <p:spPr bwMode="auto">
            <a:xfrm>
              <a:off x="1298" y="3064"/>
              <a:ext cx="245" cy="246"/>
            </a:xfrm>
            <a:custGeom>
              <a:avLst/>
              <a:gdLst>
                <a:gd name="T0" fmla="*/ 2927 w 3188"/>
                <a:gd name="T1" fmla="*/ 448 h 3197"/>
                <a:gd name="T2" fmla="*/ 446 w 3188"/>
                <a:gd name="T3" fmla="*/ 2936 h 3197"/>
                <a:gd name="T4" fmla="*/ 2927 w 3188"/>
                <a:gd name="T5" fmla="*/ 2936 h 3197"/>
                <a:gd name="T6" fmla="*/ 2927 w 3188"/>
                <a:gd name="T7" fmla="*/ 448 h 3197"/>
                <a:gd name="T8" fmla="*/ 3056 w 3188"/>
                <a:gd name="T9" fmla="*/ 0 h 3197"/>
                <a:gd name="T10" fmla="*/ 3082 w 3188"/>
                <a:gd name="T11" fmla="*/ 3 h 3197"/>
                <a:gd name="T12" fmla="*/ 3107 w 3188"/>
                <a:gd name="T13" fmla="*/ 10 h 3197"/>
                <a:gd name="T14" fmla="*/ 3130 w 3188"/>
                <a:gd name="T15" fmla="*/ 23 h 3197"/>
                <a:gd name="T16" fmla="*/ 3150 w 3188"/>
                <a:gd name="T17" fmla="*/ 39 h 3197"/>
                <a:gd name="T18" fmla="*/ 3165 w 3188"/>
                <a:gd name="T19" fmla="*/ 59 h 3197"/>
                <a:gd name="T20" fmla="*/ 3178 w 3188"/>
                <a:gd name="T21" fmla="*/ 82 h 3197"/>
                <a:gd name="T22" fmla="*/ 3185 w 3188"/>
                <a:gd name="T23" fmla="*/ 105 h 3197"/>
                <a:gd name="T24" fmla="*/ 3188 w 3188"/>
                <a:gd name="T25" fmla="*/ 131 h 3197"/>
                <a:gd name="T26" fmla="*/ 3188 w 3188"/>
                <a:gd name="T27" fmla="*/ 3067 h 3197"/>
                <a:gd name="T28" fmla="*/ 3185 w 3188"/>
                <a:gd name="T29" fmla="*/ 3092 h 3197"/>
                <a:gd name="T30" fmla="*/ 3178 w 3188"/>
                <a:gd name="T31" fmla="*/ 3117 h 3197"/>
                <a:gd name="T32" fmla="*/ 3165 w 3188"/>
                <a:gd name="T33" fmla="*/ 3139 h 3197"/>
                <a:gd name="T34" fmla="*/ 3150 w 3188"/>
                <a:gd name="T35" fmla="*/ 3158 h 3197"/>
                <a:gd name="T36" fmla="*/ 3130 w 3188"/>
                <a:gd name="T37" fmla="*/ 3175 h 3197"/>
                <a:gd name="T38" fmla="*/ 3108 w 3188"/>
                <a:gd name="T39" fmla="*/ 3186 h 3197"/>
                <a:gd name="T40" fmla="*/ 3083 w 3188"/>
                <a:gd name="T41" fmla="*/ 3195 h 3197"/>
                <a:gd name="T42" fmla="*/ 3057 w 3188"/>
                <a:gd name="T43" fmla="*/ 3197 h 3197"/>
                <a:gd name="T44" fmla="*/ 131 w 3188"/>
                <a:gd name="T45" fmla="*/ 3197 h 3197"/>
                <a:gd name="T46" fmla="*/ 105 w 3188"/>
                <a:gd name="T47" fmla="*/ 3195 h 3197"/>
                <a:gd name="T48" fmla="*/ 81 w 3188"/>
                <a:gd name="T49" fmla="*/ 3187 h 3197"/>
                <a:gd name="T50" fmla="*/ 58 w 3188"/>
                <a:gd name="T51" fmla="*/ 3175 h 3197"/>
                <a:gd name="T52" fmla="*/ 39 w 3188"/>
                <a:gd name="T53" fmla="*/ 3158 h 3197"/>
                <a:gd name="T54" fmla="*/ 22 w 3188"/>
                <a:gd name="T55" fmla="*/ 3139 h 3197"/>
                <a:gd name="T56" fmla="*/ 10 w 3188"/>
                <a:gd name="T57" fmla="*/ 3116 h 3197"/>
                <a:gd name="T58" fmla="*/ 3 w 3188"/>
                <a:gd name="T59" fmla="*/ 3091 h 3197"/>
                <a:gd name="T60" fmla="*/ 0 w 3188"/>
                <a:gd name="T61" fmla="*/ 3066 h 3197"/>
                <a:gd name="T62" fmla="*/ 3 w 3188"/>
                <a:gd name="T63" fmla="*/ 3041 h 3197"/>
                <a:gd name="T64" fmla="*/ 10 w 3188"/>
                <a:gd name="T65" fmla="*/ 3016 h 3197"/>
                <a:gd name="T66" fmla="*/ 22 w 3188"/>
                <a:gd name="T67" fmla="*/ 2993 h 3197"/>
                <a:gd name="T68" fmla="*/ 39 w 3188"/>
                <a:gd name="T69" fmla="*/ 2974 h 3197"/>
                <a:gd name="T70" fmla="*/ 2965 w 3188"/>
                <a:gd name="T71" fmla="*/ 39 h 3197"/>
                <a:gd name="T72" fmla="*/ 2985 w 3188"/>
                <a:gd name="T73" fmla="*/ 23 h 3197"/>
                <a:gd name="T74" fmla="*/ 3007 w 3188"/>
                <a:gd name="T75" fmla="*/ 10 h 3197"/>
                <a:gd name="T76" fmla="*/ 3032 w 3188"/>
                <a:gd name="T77" fmla="*/ 3 h 3197"/>
                <a:gd name="T78" fmla="*/ 3056 w 3188"/>
                <a:gd name="T79" fmla="*/ 0 h 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88" h="3197">
                  <a:moveTo>
                    <a:pt x="2927" y="448"/>
                  </a:moveTo>
                  <a:lnTo>
                    <a:pt x="446" y="2936"/>
                  </a:lnTo>
                  <a:lnTo>
                    <a:pt x="2927" y="2936"/>
                  </a:lnTo>
                  <a:lnTo>
                    <a:pt x="2927" y="448"/>
                  </a:lnTo>
                  <a:close/>
                  <a:moveTo>
                    <a:pt x="3056" y="0"/>
                  </a:moveTo>
                  <a:lnTo>
                    <a:pt x="3082" y="3"/>
                  </a:lnTo>
                  <a:lnTo>
                    <a:pt x="3107" y="10"/>
                  </a:lnTo>
                  <a:lnTo>
                    <a:pt x="3130" y="23"/>
                  </a:lnTo>
                  <a:lnTo>
                    <a:pt x="3150" y="39"/>
                  </a:lnTo>
                  <a:lnTo>
                    <a:pt x="3165" y="59"/>
                  </a:lnTo>
                  <a:lnTo>
                    <a:pt x="3178" y="82"/>
                  </a:lnTo>
                  <a:lnTo>
                    <a:pt x="3185" y="105"/>
                  </a:lnTo>
                  <a:lnTo>
                    <a:pt x="3188" y="131"/>
                  </a:lnTo>
                  <a:lnTo>
                    <a:pt x="3188" y="3067"/>
                  </a:lnTo>
                  <a:lnTo>
                    <a:pt x="3185" y="3092"/>
                  </a:lnTo>
                  <a:lnTo>
                    <a:pt x="3178" y="3117"/>
                  </a:lnTo>
                  <a:lnTo>
                    <a:pt x="3165" y="3139"/>
                  </a:lnTo>
                  <a:lnTo>
                    <a:pt x="3150" y="3158"/>
                  </a:lnTo>
                  <a:lnTo>
                    <a:pt x="3130" y="3175"/>
                  </a:lnTo>
                  <a:lnTo>
                    <a:pt x="3108" y="3186"/>
                  </a:lnTo>
                  <a:lnTo>
                    <a:pt x="3083" y="3195"/>
                  </a:lnTo>
                  <a:lnTo>
                    <a:pt x="3057" y="3197"/>
                  </a:lnTo>
                  <a:lnTo>
                    <a:pt x="131" y="3197"/>
                  </a:lnTo>
                  <a:lnTo>
                    <a:pt x="105" y="3195"/>
                  </a:lnTo>
                  <a:lnTo>
                    <a:pt x="81" y="3187"/>
                  </a:lnTo>
                  <a:lnTo>
                    <a:pt x="58" y="3175"/>
                  </a:lnTo>
                  <a:lnTo>
                    <a:pt x="39" y="3158"/>
                  </a:lnTo>
                  <a:lnTo>
                    <a:pt x="22" y="3139"/>
                  </a:lnTo>
                  <a:lnTo>
                    <a:pt x="10" y="3116"/>
                  </a:lnTo>
                  <a:lnTo>
                    <a:pt x="3" y="3091"/>
                  </a:lnTo>
                  <a:lnTo>
                    <a:pt x="0" y="3066"/>
                  </a:lnTo>
                  <a:lnTo>
                    <a:pt x="3" y="3041"/>
                  </a:lnTo>
                  <a:lnTo>
                    <a:pt x="10" y="3016"/>
                  </a:lnTo>
                  <a:lnTo>
                    <a:pt x="22" y="2993"/>
                  </a:lnTo>
                  <a:lnTo>
                    <a:pt x="39" y="2974"/>
                  </a:lnTo>
                  <a:lnTo>
                    <a:pt x="2965" y="39"/>
                  </a:lnTo>
                  <a:lnTo>
                    <a:pt x="2985" y="23"/>
                  </a:lnTo>
                  <a:lnTo>
                    <a:pt x="3007" y="10"/>
                  </a:lnTo>
                  <a:lnTo>
                    <a:pt x="3032" y="3"/>
                  </a:lnTo>
                  <a:lnTo>
                    <a:pt x="3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1291" y="3050"/>
              <a:ext cx="208" cy="208"/>
            </a:xfrm>
            <a:custGeom>
              <a:avLst/>
              <a:gdLst>
                <a:gd name="T0" fmla="*/ 2606 w 2699"/>
                <a:gd name="T1" fmla="*/ 0 h 2706"/>
                <a:gd name="T2" fmla="*/ 2625 w 2699"/>
                <a:gd name="T3" fmla="*/ 0 h 2706"/>
                <a:gd name="T4" fmla="*/ 2642 w 2699"/>
                <a:gd name="T5" fmla="*/ 5 h 2706"/>
                <a:gd name="T6" fmla="*/ 2658 w 2699"/>
                <a:gd name="T7" fmla="*/ 14 h 2706"/>
                <a:gd name="T8" fmla="*/ 2673 w 2699"/>
                <a:gd name="T9" fmla="*/ 25 h 2706"/>
                <a:gd name="T10" fmla="*/ 2685 w 2699"/>
                <a:gd name="T11" fmla="*/ 39 h 2706"/>
                <a:gd name="T12" fmla="*/ 2693 w 2699"/>
                <a:gd name="T13" fmla="*/ 57 h 2706"/>
                <a:gd name="T14" fmla="*/ 2698 w 2699"/>
                <a:gd name="T15" fmla="*/ 75 h 2706"/>
                <a:gd name="T16" fmla="*/ 2699 w 2699"/>
                <a:gd name="T17" fmla="*/ 93 h 2706"/>
                <a:gd name="T18" fmla="*/ 2696 w 2699"/>
                <a:gd name="T19" fmla="*/ 112 h 2706"/>
                <a:gd name="T20" fmla="*/ 2539 w 2699"/>
                <a:gd name="T21" fmla="*/ 637 h 2706"/>
                <a:gd name="T22" fmla="*/ 2532 w 2699"/>
                <a:gd name="T23" fmla="*/ 655 h 2706"/>
                <a:gd name="T24" fmla="*/ 2521 w 2699"/>
                <a:gd name="T25" fmla="*/ 670 h 2706"/>
                <a:gd name="T26" fmla="*/ 2507 w 2699"/>
                <a:gd name="T27" fmla="*/ 682 h 2706"/>
                <a:gd name="T28" fmla="*/ 2492 w 2699"/>
                <a:gd name="T29" fmla="*/ 692 h 2706"/>
                <a:gd name="T30" fmla="*/ 2474 w 2699"/>
                <a:gd name="T31" fmla="*/ 698 h 2706"/>
                <a:gd name="T32" fmla="*/ 2456 w 2699"/>
                <a:gd name="T33" fmla="*/ 700 h 2706"/>
                <a:gd name="T34" fmla="*/ 2443 w 2699"/>
                <a:gd name="T35" fmla="*/ 699 h 2706"/>
                <a:gd name="T36" fmla="*/ 2431 w 2699"/>
                <a:gd name="T37" fmla="*/ 696 h 2706"/>
                <a:gd name="T38" fmla="*/ 2412 w 2699"/>
                <a:gd name="T39" fmla="*/ 688 h 2706"/>
                <a:gd name="T40" fmla="*/ 2396 w 2699"/>
                <a:gd name="T41" fmla="*/ 676 h 2706"/>
                <a:gd name="T42" fmla="*/ 2384 w 2699"/>
                <a:gd name="T43" fmla="*/ 662 h 2706"/>
                <a:gd name="T44" fmla="*/ 2374 w 2699"/>
                <a:gd name="T45" fmla="*/ 645 h 2706"/>
                <a:gd name="T46" fmla="*/ 2369 w 2699"/>
                <a:gd name="T47" fmla="*/ 627 h 2706"/>
                <a:gd name="T48" fmla="*/ 2368 w 2699"/>
                <a:gd name="T49" fmla="*/ 607 h 2706"/>
                <a:gd name="T50" fmla="*/ 2372 w 2699"/>
                <a:gd name="T51" fmla="*/ 588 h 2706"/>
                <a:gd name="T52" fmla="*/ 2430 w 2699"/>
                <a:gd name="T53" fmla="*/ 392 h 2706"/>
                <a:gd name="T54" fmla="*/ 148 w 2699"/>
                <a:gd name="T55" fmla="*/ 2682 h 2706"/>
                <a:gd name="T56" fmla="*/ 134 w 2699"/>
                <a:gd name="T57" fmla="*/ 2692 h 2706"/>
                <a:gd name="T58" fmla="*/ 119 w 2699"/>
                <a:gd name="T59" fmla="*/ 2700 h 2706"/>
                <a:gd name="T60" fmla="*/ 103 w 2699"/>
                <a:gd name="T61" fmla="*/ 2705 h 2706"/>
                <a:gd name="T62" fmla="*/ 86 w 2699"/>
                <a:gd name="T63" fmla="*/ 2706 h 2706"/>
                <a:gd name="T64" fmla="*/ 70 w 2699"/>
                <a:gd name="T65" fmla="*/ 2705 h 2706"/>
                <a:gd name="T66" fmla="*/ 54 w 2699"/>
                <a:gd name="T67" fmla="*/ 2700 h 2706"/>
                <a:gd name="T68" fmla="*/ 38 w 2699"/>
                <a:gd name="T69" fmla="*/ 2692 h 2706"/>
                <a:gd name="T70" fmla="*/ 25 w 2699"/>
                <a:gd name="T71" fmla="*/ 2682 h 2706"/>
                <a:gd name="T72" fmla="*/ 12 w 2699"/>
                <a:gd name="T73" fmla="*/ 2665 h 2706"/>
                <a:gd name="T74" fmla="*/ 4 w 2699"/>
                <a:gd name="T75" fmla="*/ 2648 h 2706"/>
                <a:gd name="T76" fmla="*/ 0 w 2699"/>
                <a:gd name="T77" fmla="*/ 2629 h 2706"/>
                <a:gd name="T78" fmla="*/ 0 w 2699"/>
                <a:gd name="T79" fmla="*/ 2610 h 2706"/>
                <a:gd name="T80" fmla="*/ 4 w 2699"/>
                <a:gd name="T81" fmla="*/ 2591 h 2706"/>
                <a:gd name="T82" fmla="*/ 12 w 2699"/>
                <a:gd name="T83" fmla="*/ 2573 h 2706"/>
                <a:gd name="T84" fmla="*/ 25 w 2699"/>
                <a:gd name="T85" fmla="*/ 2558 h 2706"/>
                <a:gd name="T86" fmla="*/ 2306 w 2699"/>
                <a:gd name="T87" fmla="*/ 270 h 2706"/>
                <a:gd name="T88" fmla="*/ 2113 w 2699"/>
                <a:gd name="T89" fmla="*/ 327 h 2706"/>
                <a:gd name="T90" fmla="*/ 2093 w 2699"/>
                <a:gd name="T91" fmla="*/ 331 h 2706"/>
                <a:gd name="T92" fmla="*/ 2074 w 2699"/>
                <a:gd name="T93" fmla="*/ 329 h 2706"/>
                <a:gd name="T94" fmla="*/ 2055 w 2699"/>
                <a:gd name="T95" fmla="*/ 324 h 2706"/>
                <a:gd name="T96" fmla="*/ 2038 w 2699"/>
                <a:gd name="T97" fmla="*/ 315 h 2706"/>
                <a:gd name="T98" fmla="*/ 2023 w 2699"/>
                <a:gd name="T99" fmla="*/ 303 h 2706"/>
                <a:gd name="T100" fmla="*/ 2012 w 2699"/>
                <a:gd name="T101" fmla="*/ 287 h 2706"/>
                <a:gd name="T102" fmla="*/ 2004 w 2699"/>
                <a:gd name="T103" fmla="*/ 269 h 2706"/>
                <a:gd name="T104" fmla="*/ 2001 w 2699"/>
                <a:gd name="T105" fmla="*/ 249 h 2706"/>
                <a:gd name="T106" fmla="*/ 2002 w 2699"/>
                <a:gd name="T107" fmla="*/ 229 h 2706"/>
                <a:gd name="T108" fmla="*/ 2007 w 2699"/>
                <a:gd name="T109" fmla="*/ 211 h 2706"/>
                <a:gd name="T110" fmla="*/ 2016 w 2699"/>
                <a:gd name="T111" fmla="*/ 194 h 2706"/>
                <a:gd name="T112" fmla="*/ 2029 w 2699"/>
                <a:gd name="T113" fmla="*/ 180 h 2706"/>
                <a:gd name="T114" fmla="*/ 2044 w 2699"/>
                <a:gd name="T115" fmla="*/ 167 h 2706"/>
                <a:gd name="T116" fmla="*/ 2063 w 2699"/>
                <a:gd name="T117" fmla="*/ 160 h 2706"/>
                <a:gd name="T118" fmla="*/ 2586 w 2699"/>
                <a:gd name="T119" fmla="*/ 3 h 2706"/>
                <a:gd name="T120" fmla="*/ 2606 w 2699"/>
                <a:gd name="T121" fmla="*/ 0 h 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99" h="2706">
                  <a:moveTo>
                    <a:pt x="2606" y="0"/>
                  </a:moveTo>
                  <a:lnTo>
                    <a:pt x="2625" y="0"/>
                  </a:lnTo>
                  <a:lnTo>
                    <a:pt x="2642" y="5"/>
                  </a:lnTo>
                  <a:lnTo>
                    <a:pt x="2658" y="14"/>
                  </a:lnTo>
                  <a:lnTo>
                    <a:pt x="2673" y="25"/>
                  </a:lnTo>
                  <a:lnTo>
                    <a:pt x="2685" y="39"/>
                  </a:lnTo>
                  <a:lnTo>
                    <a:pt x="2693" y="57"/>
                  </a:lnTo>
                  <a:lnTo>
                    <a:pt x="2698" y="75"/>
                  </a:lnTo>
                  <a:lnTo>
                    <a:pt x="2699" y="93"/>
                  </a:lnTo>
                  <a:lnTo>
                    <a:pt x="2696" y="112"/>
                  </a:lnTo>
                  <a:lnTo>
                    <a:pt x="2539" y="637"/>
                  </a:lnTo>
                  <a:lnTo>
                    <a:pt x="2532" y="655"/>
                  </a:lnTo>
                  <a:lnTo>
                    <a:pt x="2521" y="670"/>
                  </a:lnTo>
                  <a:lnTo>
                    <a:pt x="2507" y="682"/>
                  </a:lnTo>
                  <a:lnTo>
                    <a:pt x="2492" y="692"/>
                  </a:lnTo>
                  <a:lnTo>
                    <a:pt x="2474" y="698"/>
                  </a:lnTo>
                  <a:lnTo>
                    <a:pt x="2456" y="700"/>
                  </a:lnTo>
                  <a:lnTo>
                    <a:pt x="2443" y="699"/>
                  </a:lnTo>
                  <a:lnTo>
                    <a:pt x="2431" y="696"/>
                  </a:lnTo>
                  <a:lnTo>
                    <a:pt x="2412" y="688"/>
                  </a:lnTo>
                  <a:lnTo>
                    <a:pt x="2396" y="676"/>
                  </a:lnTo>
                  <a:lnTo>
                    <a:pt x="2384" y="662"/>
                  </a:lnTo>
                  <a:lnTo>
                    <a:pt x="2374" y="645"/>
                  </a:lnTo>
                  <a:lnTo>
                    <a:pt x="2369" y="627"/>
                  </a:lnTo>
                  <a:lnTo>
                    <a:pt x="2368" y="607"/>
                  </a:lnTo>
                  <a:lnTo>
                    <a:pt x="2372" y="588"/>
                  </a:lnTo>
                  <a:lnTo>
                    <a:pt x="2430" y="392"/>
                  </a:lnTo>
                  <a:lnTo>
                    <a:pt x="148" y="2682"/>
                  </a:lnTo>
                  <a:lnTo>
                    <a:pt x="134" y="2692"/>
                  </a:lnTo>
                  <a:lnTo>
                    <a:pt x="119" y="2700"/>
                  </a:lnTo>
                  <a:lnTo>
                    <a:pt x="103" y="2705"/>
                  </a:lnTo>
                  <a:lnTo>
                    <a:pt x="86" y="2706"/>
                  </a:lnTo>
                  <a:lnTo>
                    <a:pt x="70" y="2705"/>
                  </a:lnTo>
                  <a:lnTo>
                    <a:pt x="54" y="2700"/>
                  </a:lnTo>
                  <a:lnTo>
                    <a:pt x="38" y="2692"/>
                  </a:lnTo>
                  <a:lnTo>
                    <a:pt x="25" y="2682"/>
                  </a:lnTo>
                  <a:lnTo>
                    <a:pt x="12" y="2665"/>
                  </a:lnTo>
                  <a:lnTo>
                    <a:pt x="4" y="2648"/>
                  </a:lnTo>
                  <a:lnTo>
                    <a:pt x="0" y="2629"/>
                  </a:lnTo>
                  <a:lnTo>
                    <a:pt x="0" y="2610"/>
                  </a:lnTo>
                  <a:lnTo>
                    <a:pt x="4" y="2591"/>
                  </a:lnTo>
                  <a:lnTo>
                    <a:pt x="12" y="2573"/>
                  </a:lnTo>
                  <a:lnTo>
                    <a:pt x="25" y="2558"/>
                  </a:lnTo>
                  <a:lnTo>
                    <a:pt x="2306" y="270"/>
                  </a:lnTo>
                  <a:lnTo>
                    <a:pt x="2113" y="327"/>
                  </a:lnTo>
                  <a:lnTo>
                    <a:pt x="2093" y="331"/>
                  </a:lnTo>
                  <a:lnTo>
                    <a:pt x="2074" y="329"/>
                  </a:lnTo>
                  <a:lnTo>
                    <a:pt x="2055" y="324"/>
                  </a:lnTo>
                  <a:lnTo>
                    <a:pt x="2038" y="315"/>
                  </a:lnTo>
                  <a:lnTo>
                    <a:pt x="2023" y="303"/>
                  </a:lnTo>
                  <a:lnTo>
                    <a:pt x="2012" y="287"/>
                  </a:lnTo>
                  <a:lnTo>
                    <a:pt x="2004" y="269"/>
                  </a:lnTo>
                  <a:lnTo>
                    <a:pt x="2001" y="249"/>
                  </a:lnTo>
                  <a:lnTo>
                    <a:pt x="2002" y="229"/>
                  </a:lnTo>
                  <a:lnTo>
                    <a:pt x="2007" y="211"/>
                  </a:lnTo>
                  <a:lnTo>
                    <a:pt x="2016" y="194"/>
                  </a:lnTo>
                  <a:lnTo>
                    <a:pt x="2029" y="180"/>
                  </a:lnTo>
                  <a:lnTo>
                    <a:pt x="2044" y="167"/>
                  </a:lnTo>
                  <a:lnTo>
                    <a:pt x="2063" y="160"/>
                  </a:lnTo>
                  <a:lnTo>
                    <a:pt x="2586" y="3"/>
                  </a:lnTo>
                  <a:lnTo>
                    <a:pt x="2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6" name="Group 26"/>
          <p:cNvGrpSpPr>
            <a:grpSpLocks noChangeAspect="1"/>
          </p:cNvGrpSpPr>
          <p:nvPr/>
        </p:nvGrpSpPr>
        <p:grpSpPr bwMode="auto">
          <a:xfrm rot="16200000">
            <a:off x="5229819" y="4860510"/>
            <a:ext cx="251272" cy="209670"/>
            <a:chOff x="2640" y="3289"/>
            <a:chExt cx="453" cy="378"/>
          </a:xfrm>
          <a:solidFill>
            <a:schemeClr val="bg1"/>
          </a:solidFill>
        </p:grpSpPr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2640" y="3289"/>
              <a:ext cx="376" cy="378"/>
            </a:xfrm>
            <a:custGeom>
              <a:avLst/>
              <a:gdLst>
                <a:gd name="T0" fmla="*/ 0 w 3004"/>
                <a:gd name="T1" fmla="*/ 0 h 3022"/>
                <a:gd name="T2" fmla="*/ 406 w 3004"/>
                <a:gd name="T3" fmla="*/ 0 h 3022"/>
                <a:gd name="T4" fmla="*/ 406 w 3004"/>
                <a:gd name="T5" fmla="*/ 2616 h 3022"/>
                <a:gd name="T6" fmla="*/ 3004 w 3004"/>
                <a:gd name="T7" fmla="*/ 2616 h 3022"/>
                <a:gd name="T8" fmla="*/ 3004 w 3004"/>
                <a:gd name="T9" fmla="*/ 3022 h 3022"/>
                <a:gd name="T10" fmla="*/ 0 w 3004"/>
                <a:gd name="T11" fmla="*/ 3022 h 3022"/>
                <a:gd name="T12" fmla="*/ 0 w 3004"/>
                <a:gd name="T13" fmla="*/ 0 h 3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4" h="3022">
                  <a:moveTo>
                    <a:pt x="0" y="0"/>
                  </a:moveTo>
                  <a:lnTo>
                    <a:pt x="406" y="0"/>
                  </a:lnTo>
                  <a:lnTo>
                    <a:pt x="406" y="2616"/>
                  </a:lnTo>
                  <a:lnTo>
                    <a:pt x="3004" y="2616"/>
                  </a:lnTo>
                  <a:lnTo>
                    <a:pt x="3004" y="3022"/>
                  </a:lnTo>
                  <a:lnTo>
                    <a:pt x="0" y="30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2716" y="3341"/>
              <a:ext cx="377" cy="236"/>
            </a:xfrm>
            <a:custGeom>
              <a:avLst/>
              <a:gdLst>
                <a:gd name="T0" fmla="*/ 1545 w 3022"/>
                <a:gd name="T1" fmla="*/ 0 h 1882"/>
                <a:gd name="T2" fmla="*/ 2490 w 3022"/>
                <a:gd name="T3" fmla="*/ 945 h 1882"/>
                <a:gd name="T4" fmla="*/ 2802 w 3022"/>
                <a:gd name="T5" fmla="*/ 633 h 1882"/>
                <a:gd name="T6" fmla="*/ 3022 w 3022"/>
                <a:gd name="T7" fmla="*/ 1882 h 1882"/>
                <a:gd name="T8" fmla="*/ 1772 w 3022"/>
                <a:gd name="T9" fmla="*/ 1662 h 1882"/>
                <a:gd name="T10" fmla="*/ 2107 w 3022"/>
                <a:gd name="T11" fmla="*/ 1328 h 1882"/>
                <a:gd name="T12" fmla="*/ 1545 w 3022"/>
                <a:gd name="T13" fmla="*/ 766 h 1882"/>
                <a:gd name="T14" fmla="*/ 947 w 3022"/>
                <a:gd name="T15" fmla="*/ 1364 h 1882"/>
                <a:gd name="T16" fmla="*/ 0 w 3022"/>
                <a:gd name="T17" fmla="*/ 419 h 1882"/>
                <a:gd name="T18" fmla="*/ 384 w 3022"/>
                <a:gd name="T19" fmla="*/ 37 h 1882"/>
                <a:gd name="T20" fmla="*/ 947 w 3022"/>
                <a:gd name="T21" fmla="*/ 599 h 1882"/>
                <a:gd name="T22" fmla="*/ 1545 w 3022"/>
                <a:gd name="T23" fmla="*/ 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2" h="1882">
                  <a:moveTo>
                    <a:pt x="1545" y="0"/>
                  </a:moveTo>
                  <a:lnTo>
                    <a:pt x="2490" y="945"/>
                  </a:lnTo>
                  <a:lnTo>
                    <a:pt x="2802" y="633"/>
                  </a:lnTo>
                  <a:lnTo>
                    <a:pt x="3022" y="1882"/>
                  </a:lnTo>
                  <a:lnTo>
                    <a:pt x="1772" y="1662"/>
                  </a:lnTo>
                  <a:lnTo>
                    <a:pt x="2107" y="1328"/>
                  </a:lnTo>
                  <a:lnTo>
                    <a:pt x="1545" y="766"/>
                  </a:lnTo>
                  <a:lnTo>
                    <a:pt x="947" y="1364"/>
                  </a:lnTo>
                  <a:lnTo>
                    <a:pt x="0" y="419"/>
                  </a:lnTo>
                  <a:lnTo>
                    <a:pt x="384" y="37"/>
                  </a:lnTo>
                  <a:lnTo>
                    <a:pt x="947" y="599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9" name="Freeform 444"/>
          <p:cNvSpPr>
            <a:spLocks noEditPoints="1"/>
          </p:cNvSpPr>
          <p:nvPr/>
        </p:nvSpPr>
        <p:spPr bwMode="auto">
          <a:xfrm>
            <a:off x="5178895" y="2057230"/>
            <a:ext cx="323448" cy="275309"/>
          </a:xfrm>
          <a:custGeom>
            <a:avLst/>
            <a:gdLst>
              <a:gd name="T0" fmla="*/ 1823 w 4066"/>
              <a:gd name="T1" fmla="*/ 3202 h 3459"/>
              <a:gd name="T2" fmla="*/ 2034 w 4066"/>
              <a:gd name="T3" fmla="*/ 3083 h 3459"/>
              <a:gd name="T4" fmla="*/ 3217 w 4066"/>
              <a:gd name="T5" fmla="*/ 2347 h 3459"/>
              <a:gd name="T6" fmla="*/ 3529 w 4066"/>
              <a:gd name="T7" fmla="*/ 2385 h 3459"/>
              <a:gd name="T8" fmla="*/ 3780 w 4066"/>
              <a:gd name="T9" fmla="*/ 2164 h 3459"/>
              <a:gd name="T10" fmla="*/ 368 w 4066"/>
              <a:gd name="T11" fmla="*/ 2287 h 3459"/>
              <a:gd name="T12" fmla="*/ 656 w 4066"/>
              <a:gd name="T13" fmla="*/ 2399 h 3459"/>
              <a:gd name="T14" fmla="*/ 959 w 4066"/>
              <a:gd name="T15" fmla="*/ 2249 h 3459"/>
              <a:gd name="T16" fmla="*/ 3729 w 4066"/>
              <a:gd name="T17" fmla="*/ 1859 h 3459"/>
              <a:gd name="T18" fmla="*/ 2063 w 4066"/>
              <a:gd name="T19" fmla="*/ 4 h 3459"/>
              <a:gd name="T20" fmla="*/ 2162 w 4066"/>
              <a:gd name="T21" fmla="*/ 459 h 3459"/>
              <a:gd name="T22" fmla="*/ 2597 w 4066"/>
              <a:gd name="T23" fmla="*/ 269 h 3459"/>
              <a:gd name="T24" fmla="*/ 3041 w 4066"/>
              <a:gd name="T25" fmla="*/ 363 h 3459"/>
              <a:gd name="T26" fmla="*/ 3344 w 4066"/>
              <a:gd name="T27" fmla="*/ 594 h 3459"/>
              <a:gd name="T28" fmla="*/ 3595 w 4066"/>
              <a:gd name="T29" fmla="*/ 557 h 3459"/>
              <a:gd name="T30" fmla="*/ 3761 w 4066"/>
              <a:gd name="T31" fmla="*/ 505 h 3459"/>
              <a:gd name="T32" fmla="*/ 3839 w 4066"/>
              <a:gd name="T33" fmla="*/ 648 h 3459"/>
              <a:gd name="T34" fmla="*/ 3637 w 4066"/>
              <a:gd name="T35" fmla="*/ 826 h 3459"/>
              <a:gd name="T36" fmla="*/ 4018 w 4066"/>
              <a:gd name="T37" fmla="*/ 1888 h 3459"/>
              <a:gd name="T38" fmla="*/ 4052 w 4066"/>
              <a:gd name="T39" fmla="*/ 2154 h 3459"/>
              <a:gd name="T40" fmla="*/ 3805 w 4066"/>
              <a:gd name="T41" fmla="*/ 2534 h 3459"/>
              <a:gd name="T42" fmla="*/ 3411 w 4066"/>
              <a:gd name="T43" fmla="*/ 2657 h 3459"/>
              <a:gd name="T44" fmla="*/ 2982 w 4066"/>
              <a:gd name="T45" fmla="*/ 2492 h 3459"/>
              <a:gd name="T46" fmla="*/ 2775 w 4066"/>
              <a:gd name="T47" fmla="*/ 2086 h 3459"/>
              <a:gd name="T48" fmla="*/ 2843 w 4066"/>
              <a:gd name="T49" fmla="*/ 1873 h 3459"/>
              <a:gd name="T50" fmla="*/ 3164 w 4066"/>
              <a:gd name="T51" fmla="*/ 792 h 3459"/>
              <a:gd name="T52" fmla="*/ 2878 w 4066"/>
              <a:gd name="T53" fmla="*/ 568 h 3459"/>
              <a:gd name="T54" fmla="*/ 2498 w 4066"/>
              <a:gd name="T55" fmla="*/ 553 h 3459"/>
              <a:gd name="T56" fmla="*/ 2214 w 4066"/>
              <a:gd name="T57" fmla="*/ 808 h 3459"/>
              <a:gd name="T58" fmla="*/ 2272 w 4066"/>
              <a:gd name="T59" fmla="*/ 2887 h 3459"/>
              <a:gd name="T60" fmla="*/ 2520 w 4066"/>
              <a:gd name="T61" fmla="*/ 3202 h 3459"/>
              <a:gd name="T62" fmla="*/ 2794 w 4066"/>
              <a:gd name="T63" fmla="*/ 3301 h 3459"/>
              <a:gd name="T64" fmla="*/ 2699 w 4066"/>
              <a:gd name="T65" fmla="*/ 3455 h 3459"/>
              <a:gd name="T66" fmla="*/ 1282 w 4066"/>
              <a:gd name="T67" fmla="*/ 3387 h 3459"/>
              <a:gd name="T68" fmla="*/ 1341 w 4066"/>
              <a:gd name="T69" fmla="*/ 3214 h 3459"/>
              <a:gd name="T70" fmla="*/ 1657 w 4066"/>
              <a:gd name="T71" fmla="*/ 2996 h 3459"/>
              <a:gd name="T72" fmla="*/ 1902 w 4066"/>
              <a:gd name="T73" fmla="*/ 972 h 3459"/>
              <a:gd name="T74" fmla="*/ 1714 w 4066"/>
              <a:gd name="T75" fmla="*/ 635 h 3459"/>
              <a:gd name="T76" fmla="*/ 1344 w 4066"/>
              <a:gd name="T77" fmla="*/ 526 h 3459"/>
              <a:gd name="T78" fmla="*/ 1016 w 4066"/>
              <a:gd name="T79" fmla="*/ 695 h 3459"/>
              <a:gd name="T80" fmla="*/ 1141 w 4066"/>
              <a:gd name="T81" fmla="*/ 1859 h 3459"/>
              <a:gd name="T82" fmla="*/ 1292 w 4066"/>
              <a:gd name="T83" fmla="*/ 1958 h 3459"/>
              <a:gd name="T84" fmla="*/ 1208 w 4066"/>
              <a:gd name="T85" fmla="*/ 2340 h 3459"/>
              <a:gd name="T86" fmla="*/ 858 w 4066"/>
              <a:gd name="T87" fmla="*/ 2624 h 3459"/>
              <a:gd name="T88" fmla="*/ 437 w 4066"/>
              <a:gd name="T89" fmla="*/ 2624 h 3459"/>
              <a:gd name="T90" fmla="*/ 88 w 4066"/>
              <a:gd name="T91" fmla="*/ 2340 h 3459"/>
              <a:gd name="T92" fmla="*/ 4 w 4066"/>
              <a:gd name="T93" fmla="*/ 1958 h 3459"/>
              <a:gd name="T94" fmla="*/ 154 w 4066"/>
              <a:gd name="T95" fmla="*/ 1859 h 3459"/>
              <a:gd name="T96" fmla="*/ 263 w 4066"/>
              <a:gd name="T97" fmla="*/ 715 h 3459"/>
              <a:gd name="T98" fmla="*/ 246 w 4066"/>
              <a:gd name="T99" fmla="*/ 553 h 3459"/>
              <a:gd name="T100" fmla="*/ 403 w 4066"/>
              <a:gd name="T101" fmla="*/ 505 h 3459"/>
              <a:gd name="T102" fmla="*/ 604 w 4066"/>
              <a:gd name="T103" fmla="*/ 609 h 3459"/>
              <a:gd name="T104" fmla="*/ 869 w 4066"/>
              <a:gd name="T105" fmla="*/ 478 h 3459"/>
              <a:gd name="T106" fmla="*/ 1267 w 4066"/>
              <a:gd name="T107" fmla="*/ 278 h 3459"/>
              <a:gd name="T108" fmla="*/ 1736 w 4066"/>
              <a:gd name="T109" fmla="*/ 346 h 3459"/>
              <a:gd name="T110" fmla="*/ 1933 w 4066"/>
              <a:gd name="T111" fmla="*/ 48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66" h="3459">
                <a:moveTo>
                  <a:pt x="2034" y="3083"/>
                </a:moveTo>
                <a:lnTo>
                  <a:pt x="1989" y="3087"/>
                </a:lnTo>
                <a:lnTo>
                  <a:pt x="1949" y="3098"/>
                </a:lnTo>
                <a:lnTo>
                  <a:pt x="1912" y="3117"/>
                </a:lnTo>
                <a:lnTo>
                  <a:pt x="1877" y="3140"/>
                </a:lnTo>
                <a:lnTo>
                  <a:pt x="1847" y="3169"/>
                </a:lnTo>
                <a:lnTo>
                  <a:pt x="1823" y="3202"/>
                </a:lnTo>
                <a:lnTo>
                  <a:pt x="2244" y="3202"/>
                </a:lnTo>
                <a:lnTo>
                  <a:pt x="2219" y="3169"/>
                </a:lnTo>
                <a:lnTo>
                  <a:pt x="2189" y="3140"/>
                </a:lnTo>
                <a:lnTo>
                  <a:pt x="2155" y="3117"/>
                </a:lnTo>
                <a:lnTo>
                  <a:pt x="2118" y="3098"/>
                </a:lnTo>
                <a:lnTo>
                  <a:pt x="2077" y="3087"/>
                </a:lnTo>
                <a:lnTo>
                  <a:pt x="2034" y="3083"/>
                </a:lnTo>
                <a:close/>
                <a:moveTo>
                  <a:pt x="3041" y="2116"/>
                </a:moveTo>
                <a:lnTo>
                  <a:pt x="3057" y="2164"/>
                </a:lnTo>
                <a:lnTo>
                  <a:pt x="3080" y="2209"/>
                </a:lnTo>
                <a:lnTo>
                  <a:pt x="3107" y="2249"/>
                </a:lnTo>
                <a:lnTo>
                  <a:pt x="3140" y="2287"/>
                </a:lnTo>
                <a:lnTo>
                  <a:pt x="3176" y="2319"/>
                </a:lnTo>
                <a:lnTo>
                  <a:pt x="3217" y="2347"/>
                </a:lnTo>
                <a:lnTo>
                  <a:pt x="3261" y="2369"/>
                </a:lnTo>
                <a:lnTo>
                  <a:pt x="3309" y="2385"/>
                </a:lnTo>
                <a:lnTo>
                  <a:pt x="3359" y="2396"/>
                </a:lnTo>
                <a:lnTo>
                  <a:pt x="3411" y="2399"/>
                </a:lnTo>
                <a:lnTo>
                  <a:pt x="3427" y="2399"/>
                </a:lnTo>
                <a:lnTo>
                  <a:pt x="3479" y="2396"/>
                </a:lnTo>
                <a:lnTo>
                  <a:pt x="3529" y="2385"/>
                </a:lnTo>
                <a:lnTo>
                  <a:pt x="3576" y="2369"/>
                </a:lnTo>
                <a:lnTo>
                  <a:pt x="3621" y="2347"/>
                </a:lnTo>
                <a:lnTo>
                  <a:pt x="3661" y="2319"/>
                </a:lnTo>
                <a:lnTo>
                  <a:pt x="3698" y="2287"/>
                </a:lnTo>
                <a:lnTo>
                  <a:pt x="3730" y="2249"/>
                </a:lnTo>
                <a:lnTo>
                  <a:pt x="3758" y="2209"/>
                </a:lnTo>
                <a:lnTo>
                  <a:pt x="3780" y="2164"/>
                </a:lnTo>
                <a:lnTo>
                  <a:pt x="3796" y="2116"/>
                </a:lnTo>
                <a:lnTo>
                  <a:pt x="3041" y="2116"/>
                </a:lnTo>
                <a:close/>
                <a:moveTo>
                  <a:pt x="270" y="2116"/>
                </a:moveTo>
                <a:lnTo>
                  <a:pt x="286" y="2164"/>
                </a:lnTo>
                <a:lnTo>
                  <a:pt x="309" y="2209"/>
                </a:lnTo>
                <a:lnTo>
                  <a:pt x="336" y="2249"/>
                </a:lnTo>
                <a:lnTo>
                  <a:pt x="368" y="2287"/>
                </a:lnTo>
                <a:lnTo>
                  <a:pt x="405" y="2319"/>
                </a:lnTo>
                <a:lnTo>
                  <a:pt x="446" y="2347"/>
                </a:lnTo>
                <a:lnTo>
                  <a:pt x="490" y="2369"/>
                </a:lnTo>
                <a:lnTo>
                  <a:pt x="537" y="2385"/>
                </a:lnTo>
                <a:lnTo>
                  <a:pt x="588" y="2396"/>
                </a:lnTo>
                <a:lnTo>
                  <a:pt x="640" y="2399"/>
                </a:lnTo>
                <a:lnTo>
                  <a:pt x="656" y="2399"/>
                </a:lnTo>
                <a:lnTo>
                  <a:pt x="708" y="2396"/>
                </a:lnTo>
                <a:lnTo>
                  <a:pt x="758" y="2385"/>
                </a:lnTo>
                <a:lnTo>
                  <a:pt x="805" y="2369"/>
                </a:lnTo>
                <a:lnTo>
                  <a:pt x="850" y="2347"/>
                </a:lnTo>
                <a:lnTo>
                  <a:pt x="890" y="2319"/>
                </a:lnTo>
                <a:lnTo>
                  <a:pt x="927" y="2287"/>
                </a:lnTo>
                <a:lnTo>
                  <a:pt x="959" y="2249"/>
                </a:lnTo>
                <a:lnTo>
                  <a:pt x="987" y="2209"/>
                </a:lnTo>
                <a:lnTo>
                  <a:pt x="1009" y="2164"/>
                </a:lnTo>
                <a:lnTo>
                  <a:pt x="1025" y="2116"/>
                </a:lnTo>
                <a:lnTo>
                  <a:pt x="270" y="2116"/>
                </a:lnTo>
                <a:close/>
                <a:moveTo>
                  <a:pt x="3419" y="1020"/>
                </a:moveTo>
                <a:lnTo>
                  <a:pt x="3108" y="1859"/>
                </a:lnTo>
                <a:lnTo>
                  <a:pt x="3729" y="1859"/>
                </a:lnTo>
                <a:lnTo>
                  <a:pt x="3419" y="1020"/>
                </a:lnTo>
                <a:close/>
                <a:moveTo>
                  <a:pt x="648" y="1020"/>
                </a:moveTo>
                <a:lnTo>
                  <a:pt x="337" y="1859"/>
                </a:lnTo>
                <a:lnTo>
                  <a:pt x="958" y="1859"/>
                </a:lnTo>
                <a:lnTo>
                  <a:pt x="648" y="1020"/>
                </a:lnTo>
                <a:close/>
                <a:moveTo>
                  <a:pt x="2034" y="0"/>
                </a:moveTo>
                <a:lnTo>
                  <a:pt x="2063" y="4"/>
                </a:lnTo>
                <a:lnTo>
                  <a:pt x="2089" y="14"/>
                </a:lnTo>
                <a:lnTo>
                  <a:pt x="2114" y="28"/>
                </a:lnTo>
                <a:lnTo>
                  <a:pt x="2134" y="48"/>
                </a:lnTo>
                <a:lnTo>
                  <a:pt x="2149" y="73"/>
                </a:lnTo>
                <a:lnTo>
                  <a:pt x="2159" y="100"/>
                </a:lnTo>
                <a:lnTo>
                  <a:pt x="2162" y="128"/>
                </a:lnTo>
                <a:lnTo>
                  <a:pt x="2162" y="459"/>
                </a:lnTo>
                <a:lnTo>
                  <a:pt x="2214" y="416"/>
                </a:lnTo>
                <a:lnTo>
                  <a:pt x="2271" y="379"/>
                </a:lnTo>
                <a:lnTo>
                  <a:pt x="2330" y="346"/>
                </a:lnTo>
                <a:lnTo>
                  <a:pt x="2393" y="317"/>
                </a:lnTo>
                <a:lnTo>
                  <a:pt x="2459" y="295"/>
                </a:lnTo>
                <a:lnTo>
                  <a:pt x="2527" y="279"/>
                </a:lnTo>
                <a:lnTo>
                  <a:pt x="2597" y="269"/>
                </a:lnTo>
                <a:lnTo>
                  <a:pt x="2670" y="267"/>
                </a:lnTo>
                <a:lnTo>
                  <a:pt x="2735" y="269"/>
                </a:lnTo>
                <a:lnTo>
                  <a:pt x="2799" y="278"/>
                </a:lnTo>
                <a:lnTo>
                  <a:pt x="2862" y="291"/>
                </a:lnTo>
                <a:lnTo>
                  <a:pt x="2924" y="310"/>
                </a:lnTo>
                <a:lnTo>
                  <a:pt x="2983" y="333"/>
                </a:lnTo>
                <a:lnTo>
                  <a:pt x="3041" y="363"/>
                </a:lnTo>
                <a:lnTo>
                  <a:pt x="3097" y="396"/>
                </a:lnTo>
                <a:lnTo>
                  <a:pt x="3149" y="435"/>
                </a:lnTo>
                <a:lnTo>
                  <a:pt x="3197" y="478"/>
                </a:lnTo>
                <a:lnTo>
                  <a:pt x="3243" y="525"/>
                </a:lnTo>
                <a:lnTo>
                  <a:pt x="3274" y="555"/>
                </a:lnTo>
                <a:lnTo>
                  <a:pt x="3307" y="577"/>
                </a:lnTo>
                <a:lnTo>
                  <a:pt x="3344" y="594"/>
                </a:lnTo>
                <a:lnTo>
                  <a:pt x="3383" y="606"/>
                </a:lnTo>
                <a:lnTo>
                  <a:pt x="3425" y="610"/>
                </a:lnTo>
                <a:lnTo>
                  <a:pt x="3463" y="609"/>
                </a:lnTo>
                <a:lnTo>
                  <a:pt x="3498" y="603"/>
                </a:lnTo>
                <a:lnTo>
                  <a:pt x="3532" y="592"/>
                </a:lnTo>
                <a:lnTo>
                  <a:pt x="3565" y="577"/>
                </a:lnTo>
                <a:lnTo>
                  <a:pt x="3595" y="557"/>
                </a:lnTo>
                <a:lnTo>
                  <a:pt x="3622" y="532"/>
                </a:lnTo>
                <a:lnTo>
                  <a:pt x="3642" y="516"/>
                </a:lnTo>
                <a:lnTo>
                  <a:pt x="3665" y="505"/>
                </a:lnTo>
                <a:lnTo>
                  <a:pt x="3688" y="498"/>
                </a:lnTo>
                <a:lnTo>
                  <a:pt x="3713" y="495"/>
                </a:lnTo>
                <a:lnTo>
                  <a:pt x="3738" y="498"/>
                </a:lnTo>
                <a:lnTo>
                  <a:pt x="3761" y="505"/>
                </a:lnTo>
                <a:lnTo>
                  <a:pt x="3784" y="516"/>
                </a:lnTo>
                <a:lnTo>
                  <a:pt x="3805" y="532"/>
                </a:lnTo>
                <a:lnTo>
                  <a:pt x="3821" y="553"/>
                </a:lnTo>
                <a:lnTo>
                  <a:pt x="3832" y="576"/>
                </a:lnTo>
                <a:lnTo>
                  <a:pt x="3839" y="599"/>
                </a:lnTo>
                <a:lnTo>
                  <a:pt x="3842" y="624"/>
                </a:lnTo>
                <a:lnTo>
                  <a:pt x="3839" y="648"/>
                </a:lnTo>
                <a:lnTo>
                  <a:pt x="3832" y="672"/>
                </a:lnTo>
                <a:lnTo>
                  <a:pt x="3821" y="694"/>
                </a:lnTo>
                <a:lnTo>
                  <a:pt x="3805" y="715"/>
                </a:lnTo>
                <a:lnTo>
                  <a:pt x="3766" y="749"/>
                </a:lnTo>
                <a:lnTo>
                  <a:pt x="3726" y="779"/>
                </a:lnTo>
                <a:lnTo>
                  <a:pt x="3682" y="805"/>
                </a:lnTo>
                <a:lnTo>
                  <a:pt x="3637" y="826"/>
                </a:lnTo>
                <a:lnTo>
                  <a:pt x="3590" y="844"/>
                </a:lnTo>
                <a:lnTo>
                  <a:pt x="3542" y="857"/>
                </a:lnTo>
                <a:lnTo>
                  <a:pt x="3912" y="1859"/>
                </a:lnTo>
                <a:lnTo>
                  <a:pt x="3938" y="1859"/>
                </a:lnTo>
                <a:lnTo>
                  <a:pt x="3968" y="1863"/>
                </a:lnTo>
                <a:lnTo>
                  <a:pt x="3995" y="1873"/>
                </a:lnTo>
                <a:lnTo>
                  <a:pt x="4018" y="1888"/>
                </a:lnTo>
                <a:lnTo>
                  <a:pt x="4038" y="1907"/>
                </a:lnTo>
                <a:lnTo>
                  <a:pt x="4054" y="1931"/>
                </a:lnTo>
                <a:lnTo>
                  <a:pt x="4063" y="1958"/>
                </a:lnTo>
                <a:lnTo>
                  <a:pt x="4066" y="1988"/>
                </a:lnTo>
                <a:lnTo>
                  <a:pt x="4066" y="2017"/>
                </a:lnTo>
                <a:lnTo>
                  <a:pt x="4063" y="2086"/>
                </a:lnTo>
                <a:lnTo>
                  <a:pt x="4052" y="2154"/>
                </a:lnTo>
                <a:lnTo>
                  <a:pt x="4034" y="2219"/>
                </a:lnTo>
                <a:lnTo>
                  <a:pt x="4010" y="2282"/>
                </a:lnTo>
                <a:lnTo>
                  <a:pt x="3979" y="2340"/>
                </a:lnTo>
                <a:lnTo>
                  <a:pt x="3943" y="2395"/>
                </a:lnTo>
                <a:lnTo>
                  <a:pt x="3902" y="2446"/>
                </a:lnTo>
                <a:lnTo>
                  <a:pt x="3855" y="2492"/>
                </a:lnTo>
                <a:lnTo>
                  <a:pt x="3805" y="2534"/>
                </a:lnTo>
                <a:lnTo>
                  <a:pt x="3749" y="2569"/>
                </a:lnTo>
                <a:lnTo>
                  <a:pt x="3691" y="2600"/>
                </a:lnTo>
                <a:lnTo>
                  <a:pt x="3629" y="2624"/>
                </a:lnTo>
                <a:lnTo>
                  <a:pt x="3564" y="2642"/>
                </a:lnTo>
                <a:lnTo>
                  <a:pt x="3497" y="2653"/>
                </a:lnTo>
                <a:lnTo>
                  <a:pt x="3427" y="2657"/>
                </a:lnTo>
                <a:lnTo>
                  <a:pt x="3411" y="2657"/>
                </a:lnTo>
                <a:lnTo>
                  <a:pt x="3342" y="2653"/>
                </a:lnTo>
                <a:lnTo>
                  <a:pt x="3274" y="2642"/>
                </a:lnTo>
                <a:lnTo>
                  <a:pt x="3209" y="2624"/>
                </a:lnTo>
                <a:lnTo>
                  <a:pt x="3146" y="2600"/>
                </a:lnTo>
                <a:lnTo>
                  <a:pt x="3088" y="2569"/>
                </a:lnTo>
                <a:lnTo>
                  <a:pt x="3033" y="2534"/>
                </a:lnTo>
                <a:lnTo>
                  <a:pt x="2982" y="2492"/>
                </a:lnTo>
                <a:lnTo>
                  <a:pt x="2936" y="2446"/>
                </a:lnTo>
                <a:lnTo>
                  <a:pt x="2894" y="2395"/>
                </a:lnTo>
                <a:lnTo>
                  <a:pt x="2859" y="2340"/>
                </a:lnTo>
                <a:lnTo>
                  <a:pt x="2828" y="2282"/>
                </a:lnTo>
                <a:lnTo>
                  <a:pt x="2804" y="2219"/>
                </a:lnTo>
                <a:lnTo>
                  <a:pt x="2786" y="2154"/>
                </a:lnTo>
                <a:lnTo>
                  <a:pt x="2775" y="2086"/>
                </a:lnTo>
                <a:lnTo>
                  <a:pt x="2771" y="2017"/>
                </a:lnTo>
                <a:lnTo>
                  <a:pt x="2771" y="1988"/>
                </a:lnTo>
                <a:lnTo>
                  <a:pt x="2775" y="1958"/>
                </a:lnTo>
                <a:lnTo>
                  <a:pt x="2785" y="1931"/>
                </a:lnTo>
                <a:lnTo>
                  <a:pt x="2799" y="1907"/>
                </a:lnTo>
                <a:lnTo>
                  <a:pt x="2819" y="1888"/>
                </a:lnTo>
                <a:lnTo>
                  <a:pt x="2843" y="1873"/>
                </a:lnTo>
                <a:lnTo>
                  <a:pt x="2870" y="1863"/>
                </a:lnTo>
                <a:lnTo>
                  <a:pt x="2899" y="1859"/>
                </a:lnTo>
                <a:lnTo>
                  <a:pt x="2925" y="1859"/>
                </a:lnTo>
                <a:lnTo>
                  <a:pt x="3300" y="850"/>
                </a:lnTo>
                <a:lnTo>
                  <a:pt x="3251" y="835"/>
                </a:lnTo>
                <a:lnTo>
                  <a:pt x="3207" y="815"/>
                </a:lnTo>
                <a:lnTo>
                  <a:pt x="3164" y="792"/>
                </a:lnTo>
                <a:lnTo>
                  <a:pt x="3123" y="763"/>
                </a:lnTo>
                <a:lnTo>
                  <a:pt x="3085" y="731"/>
                </a:lnTo>
                <a:lnTo>
                  <a:pt x="3050" y="695"/>
                </a:lnTo>
                <a:lnTo>
                  <a:pt x="3012" y="657"/>
                </a:lnTo>
                <a:lnTo>
                  <a:pt x="2970" y="623"/>
                </a:lnTo>
                <a:lnTo>
                  <a:pt x="2925" y="593"/>
                </a:lnTo>
                <a:lnTo>
                  <a:pt x="2878" y="568"/>
                </a:lnTo>
                <a:lnTo>
                  <a:pt x="2828" y="550"/>
                </a:lnTo>
                <a:lnTo>
                  <a:pt x="2777" y="535"/>
                </a:lnTo>
                <a:lnTo>
                  <a:pt x="2724" y="526"/>
                </a:lnTo>
                <a:lnTo>
                  <a:pt x="2670" y="524"/>
                </a:lnTo>
                <a:lnTo>
                  <a:pt x="2610" y="527"/>
                </a:lnTo>
                <a:lnTo>
                  <a:pt x="2554" y="537"/>
                </a:lnTo>
                <a:lnTo>
                  <a:pt x="2498" y="553"/>
                </a:lnTo>
                <a:lnTo>
                  <a:pt x="2446" y="576"/>
                </a:lnTo>
                <a:lnTo>
                  <a:pt x="2398" y="603"/>
                </a:lnTo>
                <a:lnTo>
                  <a:pt x="2352" y="635"/>
                </a:lnTo>
                <a:lnTo>
                  <a:pt x="2310" y="673"/>
                </a:lnTo>
                <a:lnTo>
                  <a:pt x="2273" y="714"/>
                </a:lnTo>
                <a:lnTo>
                  <a:pt x="2241" y="760"/>
                </a:lnTo>
                <a:lnTo>
                  <a:pt x="2214" y="808"/>
                </a:lnTo>
                <a:lnTo>
                  <a:pt x="2192" y="861"/>
                </a:lnTo>
                <a:lnTo>
                  <a:pt x="2176" y="915"/>
                </a:lnTo>
                <a:lnTo>
                  <a:pt x="2166" y="972"/>
                </a:lnTo>
                <a:lnTo>
                  <a:pt x="2162" y="1031"/>
                </a:lnTo>
                <a:lnTo>
                  <a:pt x="2162" y="2842"/>
                </a:lnTo>
                <a:lnTo>
                  <a:pt x="2219" y="2862"/>
                </a:lnTo>
                <a:lnTo>
                  <a:pt x="2272" y="2887"/>
                </a:lnTo>
                <a:lnTo>
                  <a:pt x="2323" y="2918"/>
                </a:lnTo>
                <a:lnTo>
                  <a:pt x="2368" y="2954"/>
                </a:lnTo>
                <a:lnTo>
                  <a:pt x="2409" y="2996"/>
                </a:lnTo>
                <a:lnTo>
                  <a:pt x="2446" y="3041"/>
                </a:lnTo>
                <a:lnTo>
                  <a:pt x="2477" y="3091"/>
                </a:lnTo>
                <a:lnTo>
                  <a:pt x="2502" y="3145"/>
                </a:lnTo>
                <a:lnTo>
                  <a:pt x="2520" y="3202"/>
                </a:lnTo>
                <a:lnTo>
                  <a:pt x="2670" y="3202"/>
                </a:lnTo>
                <a:lnTo>
                  <a:pt x="2699" y="3204"/>
                </a:lnTo>
                <a:lnTo>
                  <a:pt x="2727" y="3214"/>
                </a:lnTo>
                <a:lnTo>
                  <a:pt x="2750" y="3230"/>
                </a:lnTo>
                <a:lnTo>
                  <a:pt x="2770" y="3250"/>
                </a:lnTo>
                <a:lnTo>
                  <a:pt x="2785" y="3274"/>
                </a:lnTo>
                <a:lnTo>
                  <a:pt x="2794" y="3301"/>
                </a:lnTo>
                <a:lnTo>
                  <a:pt x="2798" y="3330"/>
                </a:lnTo>
                <a:lnTo>
                  <a:pt x="2794" y="3360"/>
                </a:lnTo>
                <a:lnTo>
                  <a:pt x="2785" y="3387"/>
                </a:lnTo>
                <a:lnTo>
                  <a:pt x="2770" y="3411"/>
                </a:lnTo>
                <a:lnTo>
                  <a:pt x="2750" y="3430"/>
                </a:lnTo>
                <a:lnTo>
                  <a:pt x="2727" y="3447"/>
                </a:lnTo>
                <a:lnTo>
                  <a:pt x="2699" y="3455"/>
                </a:lnTo>
                <a:lnTo>
                  <a:pt x="2670" y="3459"/>
                </a:lnTo>
                <a:lnTo>
                  <a:pt x="1397" y="3459"/>
                </a:lnTo>
                <a:lnTo>
                  <a:pt x="1368" y="3455"/>
                </a:lnTo>
                <a:lnTo>
                  <a:pt x="1341" y="3447"/>
                </a:lnTo>
                <a:lnTo>
                  <a:pt x="1316" y="3430"/>
                </a:lnTo>
                <a:lnTo>
                  <a:pt x="1297" y="3411"/>
                </a:lnTo>
                <a:lnTo>
                  <a:pt x="1282" y="3387"/>
                </a:lnTo>
                <a:lnTo>
                  <a:pt x="1272" y="3360"/>
                </a:lnTo>
                <a:lnTo>
                  <a:pt x="1268" y="3330"/>
                </a:lnTo>
                <a:lnTo>
                  <a:pt x="1272" y="3301"/>
                </a:lnTo>
                <a:lnTo>
                  <a:pt x="1282" y="3274"/>
                </a:lnTo>
                <a:lnTo>
                  <a:pt x="1297" y="3250"/>
                </a:lnTo>
                <a:lnTo>
                  <a:pt x="1316" y="3230"/>
                </a:lnTo>
                <a:lnTo>
                  <a:pt x="1341" y="3214"/>
                </a:lnTo>
                <a:lnTo>
                  <a:pt x="1368" y="3204"/>
                </a:lnTo>
                <a:lnTo>
                  <a:pt x="1397" y="3202"/>
                </a:lnTo>
                <a:lnTo>
                  <a:pt x="1546" y="3202"/>
                </a:lnTo>
                <a:lnTo>
                  <a:pt x="1565" y="3145"/>
                </a:lnTo>
                <a:lnTo>
                  <a:pt x="1590" y="3091"/>
                </a:lnTo>
                <a:lnTo>
                  <a:pt x="1621" y="3041"/>
                </a:lnTo>
                <a:lnTo>
                  <a:pt x="1657" y="2996"/>
                </a:lnTo>
                <a:lnTo>
                  <a:pt x="1698" y="2954"/>
                </a:lnTo>
                <a:lnTo>
                  <a:pt x="1745" y="2918"/>
                </a:lnTo>
                <a:lnTo>
                  <a:pt x="1794" y="2887"/>
                </a:lnTo>
                <a:lnTo>
                  <a:pt x="1847" y="2862"/>
                </a:lnTo>
                <a:lnTo>
                  <a:pt x="1904" y="2842"/>
                </a:lnTo>
                <a:lnTo>
                  <a:pt x="1904" y="1031"/>
                </a:lnTo>
                <a:lnTo>
                  <a:pt x="1902" y="972"/>
                </a:lnTo>
                <a:lnTo>
                  <a:pt x="1892" y="915"/>
                </a:lnTo>
                <a:lnTo>
                  <a:pt x="1875" y="861"/>
                </a:lnTo>
                <a:lnTo>
                  <a:pt x="1854" y="808"/>
                </a:lnTo>
                <a:lnTo>
                  <a:pt x="1825" y="760"/>
                </a:lnTo>
                <a:lnTo>
                  <a:pt x="1793" y="714"/>
                </a:lnTo>
                <a:lnTo>
                  <a:pt x="1756" y="673"/>
                </a:lnTo>
                <a:lnTo>
                  <a:pt x="1714" y="635"/>
                </a:lnTo>
                <a:lnTo>
                  <a:pt x="1670" y="603"/>
                </a:lnTo>
                <a:lnTo>
                  <a:pt x="1620" y="576"/>
                </a:lnTo>
                <a:lnTo>
                  <a:pt x="1568" y="553"/>
                </a:lnTo>
                <a:lnTo>
                  <a:pt x="1514" y="537"/>
                </a:lnTo>
                <a:lnTo>
                  <a:pt x="1456" y="527"/>
                </a:lnTo>
                <a:lnTo>
                  <a:pt x="1397" y="524"/>
                </a:lnTo>
                <a:lnTo>
                  <a:pt x="1344" y="526"/>
                </a:lnTo>
                <a:lnTo>
                  <a:pt x="1290" y="535"/>
                </a:lnTo>
                <a:lnTo>
                  <a:pt x="1239" y="550"/>
                </a:lnTo>
                <a:lnTo>
                  <a:pt x="1188" y="568"/>
                </a:lnTo>
                <a:lnTo>
                  <a:pt x="1141" y="593"/>
                </a:lnTo>
                <a:lnTo>
                  <a:pt x="1097" y="623"/>
                </a:lnTo>
                <a:lnTo>
                  <a:pt x="1055" y="657"/>
                </a:lnTo>
                <a:lnTo>
                  <a:pt x="1016" y="695"/>
                </a:lnTo>
                <a:lnTo>
                  <a:pt x="982" y="731"/>
                </a:lnTo>
                <a:lnTo>
                  <a:pt x="943" y="763"/>
                </a:lnTo>
                <a:lnTo>
                  <a:pt x="903" y="792"/>
                </a:lnTo>
                <a:lnTo>
                  <a:pt x="859" y="815"/>
                </a:lnTo>
                <a:lnTo>
                  <a:pt x="815" y="835"/>
                </a:lnTo>
                <a:lnTo>
                  <a:pt x="768" y="850"/>
                </a:lnTo>
                <a:lnTo>
                  <a:pt x="1141" y="1859"/>
                </a:lnTo>
                <a:lnTo>
                  <a:pt x="1167" y="1859"/>
                </a:lnTo>
                <a:lnTo>
                  <a:pt x="1197" y="1863"/>
                </a:lnTo>
                <a:lnTo>
                  <a:pt x="1224" y="1873"/>
                </a:lnTo>
                <a:lnTo>
                  <a:pt x="1247" y="1888"/>
                </a:lnTo>
                <a:lnTo>
                  <a:pt x="1267" y="1907"/>
                </a:lnTo>
                <a:lnTo>
                  <a:pt x="1283" y="1931"/>
                </a:lnTo>
                <a:lnTo>
                  <a:pt x="1292" y="1958"/>
                </a:lnTo>
                <a:lnTo>
                  <a:pt x="1295" y="1988"/>
                </a:lnTo>
                <a:lnTo>
                  <a:pt x="1295" y="2017"/>
                </a:lnTo>
                <a:lnTo>
                  <a:pt x="1292" y="2086"/>
                </a:lnTo>
                <a:lnTo>
                  <a:pt x="1281" y="2154"/>
                </a:lnTo>
                <a:lnTo>
                  <a:pt x="1263" y="2219"/>
                </a:lnTo>
                <a:lnTo>
                  <a:pt x="1239" y="2282"/>
                </a:lnTo>
                <a:lnTo>
                  <a:pt x="1208" y="2340"/>
                </a:lnTo>
                <a:lnTo>
                  <a:pt x="1172" y="2395"/>
                </a:lnTo>
                <a:lnTo>
                  <a:pt x="1130" y="2446"/>
                </a:lnTo>
                <a:lnTo>
                  <a:pt x="1084" y="2492"/>
                </a:lnTo>
                <a:lnTo>
                  <a:pt x="1034" y="2534"/>
                </a:lnTo>
                <a:lnTo>
                  <a:pt x="978" y="2569"/>
                </a:lnTo>
                <a:lnTo>
                  <a:pt x="920" y="2600"/>
                </a:lnTo>
                <a:lnTo>
                  <a:pt x="858" y="2624"/>
                </a:lnTo>
                <a:lnTo>
                  <a:pt x="793" y="2642"/>
                </a:lnTo>
                <a:lnTo>
                  <a:pt x="725" y="2653"/>
                </a:lnTo>
                <a:lnTo>
                  <a:pt x="656" y="2657"/>
                </a:lnTo>
                <a:lnTo>
                  <a:pt x="640" y="2657"/>
                </a:lnTo>
                <a:lnTo>
                  <a:pt x="571" y="2653"/>
                </a:lnTo>
                <a:lnTo>
                  <a:pt x="503" y="2642"/>
                </a:lnTo>
                <a:lnTo>
                  <a:pt x="437" y="2624"/>
                </a:lnTo>
                <a:lnTo>
                  <a:pt x="375" y="2600"/>
                </a:lnTo>
                <a:lnTo>
                  <a:pt x="317" y="2569"/>
                </a:lnTo>
                <a:lnTo>
                  <a:pt x="262" y="2534"/>
                </a:lnTo>
                <a:lnTo>
                  <a:pt x="211" y="2492"/>
                </a:lnTo>
                <a:lnTo>
                  <a:pt x="165" y="2446"/>
                </a:lnTo>
                <a:lnTo>
                  <a:pt x="123" y="2395"/>
                </a:lnTo>
                <a:lnTo>
                  <a:pt x="88" y="2340"/>
                </a:lnTo>
                <a:lnTo>
                  <a:pt x="57" y="2282"/>
                </a:lnTo>
                <a:lnTo>
                  <a:pt x="32" y="2219"/>
                </a:lnTo>
                <a:lnTo>
                  <a:pt x="15" y="2154"/>
                </a:lnTo>
                <a:lnTo>
                  <a:pt x="4" y="2086"/>
                </a:lnTo>
                <a:lnTo>
                  <a:pt x="0" y="2017"/>
                </a:lnTo>
                <a:lnTo>
                  <a:pt x="0" y="1988"/>
                </a:lnTo>
                <a:lnTo>
                  <a:pt x="4" y="1958"/>
                </a:lnTo>
                <a:lnTo>
                  <a:pt x="14" y="1931"/>
                </a:lnTo>
                <a:lnTo>
                  <a:pt x="28" y="1907"/>
                </a:lnTo>
                <a:lnTo>
                  <a:pt x="48" y="1888"/>
                </a:lnTo>
                <a:lnTo>
                  <a:pt x="72" y="1873"/>
                </a:lnTo>
                <a:lnTo>
                  <a:pt x="99" y="1863"/>
                </a:lnTo>
                <a:lnTo>
                  <a:pt x="128" y="1859"/>
                </a:lnTo>
                <a:lnTo>
                  <a:pt x="154" y="1859"/>
                </a:lnTo>
                <a:lnTo>
                  <a:pt x="525" y="857"/>
                </a:lnTo>
                <a:lnTo>
                  <a:pt x="477" y="844"/>
                </a:lnTo>
                <a:lnTo>
                  <a:pt x="430" y="826"/>
                </a:lnTo>
                <a:lnTo>
                  <a:pt x="384" y="805"/>
                </a:lnTo>
                <a:lnTo>
                  <a:pt x="341" y="779"/>
                </a:lnTo>
                <a:lnTo>
                  <a:pt x="300" y="749"/>
                </a:lnTo>
                <a:lnTo>
                  <a:pt x="263" y="715"/>
                </a:lnTo>
                <a:lnTo>
                  <a:pt x="246" y="694"/>
                </a:lnTo>
                <a:lnTo>
                  <a:pt x="235" y="672"/>
                </a:lnTo>
                <a:lnTo>
                  <a:pt x="227" y="648"/>
                </a:lnTo>
                <a:lnTo>
                  <a:pt x="225" y="624"/>
                </a:lnTo>
                <a:lnTo>
                  <a:pt x="227" y="599"/>
                </a:lnTo>
                <a:lnTo>
                  <a:pt x="235" y="576"/>
                </a:lnTo>
                <a:lnTo>
                  <a:pt x="246" y="553"/>
                </a:lnTo>
                <a:lnTo>
                  <a:pt x="263" y="532"/>
                </a:lnTo>
                <a:lnTo>
                  <a:pt x="283" y="516"/>
                </a:lnTo>
                <a:lnTo>
                  <a:pt x="305" y="505"/>
                </a:lnTo>
                <a:lnTo>
                  <a:pt x="328" y="498"/>
                </a:lnTo>
                <a:lnTo>
                  <a:pt x="353" y="495"/>
                </a:lnTo>
                <a:lnTo>
                  <a:pt x="378" y="498"/>
                </a:lnTo>
                <a:lnTo>
                  <a:pt x="403" y="505"/>
                </a:lnTo>
                <a:lnTo>
                  <a:pt x="425" y="516"/>
                </a:lnTo>
                <a:lnTo>
                  <a:pt x="445" y="532"/>
                </a:lnTo>
                <a:lnTo>
                  <a:pt x="472" y="557"/>
                </a:lnTo>
                <a:lnTo>
                  <a:pt x="503" y="577"/>
                </a:lnTo>
                <a:lnTo>
                  <a:pt x="535" y="592"/>
                </a:lnTo>
                <a:lnTo>
                  <a:pt x="569" y="603"/>
                </a:lnTo>
                <a:lnTo>
                  <a:pt x="604" y="609"/>
                </a:lnTo>
                <a:lnTo>
                  <a:pt x="641" y="610"/>
                </a:lnTo>
                <a:lnTo>
                  <a:pt x="683" y="605"/>
                </a:lnTo>
                <a:lnTo>
                  <a:pt x="722" y="594"/>
                </a:lnTo>
                <a:lnTo>
                  <a:pt x="759" y="577"/>
                </a:lnTo>
                <a:lnTo>
                  <a:pt x="794" y="555"/>
                </a:lnTo>
                <a:lnTo>
                  <a:pt x="824" y="525"/>
                </a:lnTo>
                <a:lnTo>
                  <a:pt x="869" y="478"/>
                </a:lnTo>
                <a:lnTo>
                  <a:pt x="917" y="435"/>
                </a:lnTo>
                <a:lnTo>
                  <a:pt x="971" y="396"/>
                </a:lnTo>
                <a:lnTo>
                  <a:pt x="1025" y="363"/>
                </a:lnTo>
                <a:lnTo>
                  <a:pt x="1083" y="333"/>
                </a:lnTo>
                <a:lnTo>
                  <a:pt x="1142" y="310"/>
                </a:lnTo>
                <a:lnTo>
                  <a:pt x="1204" y="291"/>
                </a:lnTo>
                <a:lnTo>
                  <a:pt x="1267" y="278"/>
                </a:lnTo>
                <a:lnTo>
                  <a:pt x="1331" y="269"/>
                </a:lnTo>
                <a:lnTo>
                  <a:pt x="1397" y="267"/>
                </a:lnTo>
                <a:lnTo>
                  <a:pt x="1469" y="269"/>
                </a:lnTo>
                <a:lnTo>
                  <a:pt x="1540" y="279"/>
                </a:lnTo>
                <a:lnTo>
                  <a:pt x="1608" y="295"/>
                </a:lnTo>
                <a:lnTo>
                  <a:pt x="1673" y="317"/>
                </a:lnTo>
                <a:lnTo>
                  <a:pt x="1736" y="346"/>
                </a:lnTo>
                <a:lnTo>
                  <a:pt x="1795" y="379"/>
                </a:lnTo>
                <a:lnTo>
                  <a:pt x="1852" y="416"/>
                </a:lnTo>
                <a:lnTo>
                  <a:pt x="1904" y="459"/>
                </a:lnTo>
                <a:lnTo>
                  <a:pt x="1904" y="128"/>
                </a:lnTo>
                <a:lnTo>
                  <a:pt x="1908" y="100"/>
                </a:lnTo>
                <a:lnTo>
                  <a:pt x="1918" y="73"/>
                </a:lnTo>
                <a:lnTo>
                  <a:pt x="1933" y="48"/>
                </a:lnTo>
                <a:lnTo>
                  <a:pt x="1952" y="28"/>
                </a:lnTo>
                <a:lnTo>
                  <a:pt x="1977" y="14"/>
                </a:lnTo>
                <a:lnTo>
                  <a:pt x="2004" y="4"/>
                </a:lnTo>
                <a:lnTo>
                  <a:pt x="20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71575" y="4572685"/>
            <a:ext cx="3800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1600" dirty="0" smtClean="0"/>
              <a:t>Обеспечение открытости и прозрачности бюджетного процесса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42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ПАРАМЕТРЫ ПРОЕКТА БЮДЖЕТА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525000" y="1074420"/>
            <a:ext cx="1501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(тыс.рублей)</a:t>
            </a:r>
            <a:endParaRPr lang="ru-RU" sz="1600" dirty="0"/>
          </a:p>
        </p:txBody>
      </p:sp>
      <p:sp>
        <p:nvSpPr>
          <p:cNvPr id="6" name="TextBox 1"/>
          <p:cNvSpPr txBox="1"/>
          <p:nvPr/>
        </p:nvSpPr>
        <p:spPr>
          <a:xfrm>
            <a:off x="7490460" y="6363692"/>
            <a:ext cx="3610532" cy="3038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/>
              <a:t>* Финансовая помощь на 2028 год не распределена</a:t>
            </a:r>
            <a:endParaRPr lang="ru-RU" sz="11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871710" y="6318885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98220" y="1415626"/>
          <a:ext cx="10020299" cy="44278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66671"/>
                <a:gridCol w="1617876"/>
                <a:gridCol w="1617876"/>
                <a:gridCol w="1617876"/>
              </a:tblGrid>
              <a:tr h="372533">
                <a:tc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j-lt"/>
                        </a:rPr>
                        <a:t>2026 год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j-lt"/>
                        </a:rPr>
                        <a:t>2027 год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j-lt"/>
                        </a:rPr>
                        <a:t>2028 год</a:t>
                      </a:r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dirty="0">
                          <a:latin typeface="+mj-lt"/>
                        </a:rPr>
                        <a:t>ВСЕГО ДОХОДОВ, </a:t>
                      </a:r>
                      <a:r>
                        <a:rPr lang="ru-RU" sz="1800" b="1" dirty="0">
                          <a:latin typeface="+mn-lt"/>
                        </a:rPr>
                        <a:t>в том числе: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j-lt"/>
                        </a:rPr>
                        <a:t>16 566 262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j-lt"/>
                        </a:rPr>
                        <a:t>16 956 547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j-lt"/>
                        </a:rPr>
                        <a:t>9 194 219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dirty="0" smtClean="0">
                          <a:latin typeface="+mn-lt"/>
                        </a:rPr>
                        <a:t>Налоговые,</a:t>
                      </a:r>
                      <a:r>
                        <a:rPr lang="ru-RU" sz="2000" baseline="0" dirty="0" smtClean="0">
                          <a:latin typeface="+mn-lt"/>
                        </a:rPr>
                        <a:t> </a:t>
                      </a:r>
                      <a:r>
                        <a:rPr lang="ru-RU" sz="2000" dirty="0" smtClean="0">
                          <a:latin typeface="+mn-lt"/>
                        </a:rPr>
                        <a:t>неналоговые и прочие </a:t>
                      </a:r>
                      <a:r>
                        <a:rPr lang="ru-RU" sz="2000" dirty="0">
                          <a:latin typeface="+mn-lt"/>
                        </a:rPr>
                        <a:t>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8 184 166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8 706 764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9 194 219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dirty="0">
                          <a:latin typeface="+mn-lt"/>
                        </a:rPr>
                        <a:t>Межбюджетные трансферты, из них: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8 382 096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8 249 783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0*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83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>
                          <a:latin typeface="+mn-lt"/>
                        </a:rPr>
                        <a:t>     </a:t>
                      </a:r>
                      <a:r>
                        <a:rPr lang="ru-RU" sz="1800" dirty="0" smtClean="0">
                          <a:latin typeface="+mn-lt"/>
                        </a:rPr>
                        <a:t>- </a:t>
                      </a:r>
                      <a:r>
                        <a:rPr lang="ru-RU" sz="1800" dirty="0">
                          <a:latin typeface="+mn-lt"/>
                        </a:rPr>
                        <a:t>субсидия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 smtClean="0">
                          <a:latin typeface="+mn-lt"/>
                        </a:rPr>
                        <a:t>658 311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 smtClean="0">
                          <a:latin typeface="+mn-lt"/>
                        </a:rPr>
                        <a:t>567 602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>
                          <a:latin typeface="+mn-lt"/>
                        </a:rPr>
                        <a:t> </a:t>
                      </a:r>
                      <a:r>
                        <a:rPr lang="ru-RU" sz="1800" dirty="0" smtClean="0">
                          <a:latin typeface="+mn-lt"/>
                        </a:rPr>
                        <a:t>0*</a:t>
                      </a:r>
                    </a:p>
                  </a:txBody>
                  <a:tcPr marL="9525" marR="9525" marT="9525" marB="0" anchor="b"/>
                </a:tc>
              </a:tr>
              <a:tr h="74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>
                          <a:latin typeface="+mn-lt"/>
                        </a:rPr>
                        <a:t>     - субвенция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 smtClean="0">
                          <a:latin typeface="+mn-lt"/>
                        </a:rPr>
                        <a:t>7 622 645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 smtClean="0">
                          <a:latin typeface="+mn-lt"/>
                        </a:rPr>
                        <a:t>7 675 541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>
                          <a:latin typeface="+mn-lt"/>
                        </a:rPr>
                        <a:t> </a:t>
                      </a:r>
                      <a:r>
                        <a:rPr lang="ru-RU" sz="1800" dirty="0" smtClean="0">
                          <a:latin typeface="+mn-lt"/>
                        </a:rPr>
                        <a:t>0*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74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latin typeface="+mn-lt"/>
                        </a:rPr>
                        <a:t>     - иные межбюджетные</a:t>
                      </a:r>
                      <a:r>
                        <a:rPr lang="ru-RU" sz="1800" baseline="0" dirty="0" smtClean="0">
                          <a:latin typeface="+mn-lt"/>
                        </a:rPr>
                        <a:t> трансферты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 smtClean="0">
                          <a:latin typeface="+mn-lt"/>
                        </a:rPr>
                        <a:t>101 140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 smtClean="0">
                          <a:latin typeface="+mn-lt"/>
                        </a:rPr>
                        <a:t>6 640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dirty="0" smtClean="0">
                          <a:latin typeface="+mn-lt"/>
                        </a:rPr>
                        <a:t>0*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46476">
                <a:tc gridSpan="4"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dirty="0">
                          <a:latin typeface="+mj-lt"/>
                        </a:rPr>
                        <a:t>ВСЕГО РАСХОДОВ, </a:t>
                      </a:r>
                      <a:r>
                        <a:rPr lang="ru-RU" sz="1800" b="1" dirty="0">
                          <a:latin typeface="+mn-lt"/>
                        </a:rPr>
                        <a:t>в том числе: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j-lt"/>
                        </a:rPr>
                        <a:t>17 307 595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j-lt"/>
                        </a:rPr>
                        <a:t>16 679 881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9 194 219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dirty="0">
                          <a:latin typeface="+mn-lt"/>
                        </a:rPr>
                        <a:t> - за счет собственных </a:t>
                      </a:r>
                      <a:r>
                        <a:rPr lang="ru-RU" sz="2000" dirty="0" smtClean="0">
                          <a:latin typeface="+mn-lt"/>
                        </a:rPr>
                        <a:t>средств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8 925 499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8 430 098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9 194 219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25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dirty="0">
                          <a:latin typeface="+mn-lt"/>
                        </a:rPr>
                        <a:t> - за счет межбюджетных </a:t>
                      </a:r>
                      <a:r>
                        <a:rPr lang="ru-RU" sz="2000" dirty="0" smtClean="0">
                          <a:latin typeface="+mn-lt"/>
                        </a:rPr>
                        <a:t>трансфертов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n-lt"/>
                        </a:rPr>
                        <a:t>8 382 096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8 249 783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>
                          <a:latin typeface="+mn-lt"/>
                        </a:rPr>
                        <a:t> </a:t>
                      </a:r>
                      <a:r>
                        <a:rPr lang="ru-RU" sz="2000" dirty="0" smtClean="0">
                          <a:latin typeface="+mn-lt"/>
                        </a:rPr>
                        <a:t>0*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 gridSpan="4"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Дефицит (-), </a:t>
                      </a:r>
                      <a:r>
                        <a:rPr lang="ru-RU" sz="2000" dirty="0" err="1" smtClean="0">
                          <a:latin typeface="+mj-lt"/>
                        </a:rPr>
                        <a:t>профицит</a:t>
                      </a:r>
                      <a:r>
                        <a:rPr lang="ru-RU" sz="2000" dirty="0" smtClean="0">
                          <a:latin typeface="+mj-lt"/>
                        </a:rPr>
                        <a:t> (+)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>
                          <a:latin typeface="+mj-lt"/>
                        </a:rPr>
                        <a:t>-</a:t>
                      </a:r>
                      <a:r>
                        <a:rPr lang="ru-RU" sz="2000" dirty="0" smtClean="0">
                          <a:latin typeface="+mj-lt"/>
                        </a:rPr>
                        <a:t>741 333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>
                          <a:latin typeface="+mj-lt"/>
                        </a:rPr>
                        <a:t>276 </a:t>
                      </a:r>
                      <a:r>
                        <a:rPr lang="ru-RU" sz="2000" dirty="0" smtClean="0">
                          <a:latin typeface="+mj-lt"/>
                        </a:rPr>
                        <a:t>666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dirty="0" smtClean="0">
                          <a:latin typeface="+mj-lt"/>
                        </a:rPr>
                        <a:t>0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81">
            <a:extLst>
              <a:ext uri="{FF2B5EF4-FFF2-40B4-BE49-F238E27FC236}">
                <a16:creationId xmlns="" xmlns:a16="http://schemas.microsoft.com/office/drawing/2014/main" id="{F660674B-2730-44B3-9C1F-6EA327328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ru-RU" b="1" dirty="0" smtClean="0">
                <a:cs typeface="Times New Roman" pitchFamily="18" charset="0"/>
              </a:rPr>
              <a:t>КУРСК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город в России,         административный центр Курской области. </a:t>
            </a:r>
          </a:p>
        </p:txBody>
      </p:sp>
      <p:sp>
        <p:nvSpPr>
          <p:cNvPr id="83" name="Текст 82">
            <a:extLst>
              <a:ext uri="{FF2B5EF4-FFF2-40B4-BE49-F238E27FC236}">
                <a16:creationId xmlns="" xmlns:a16="http://schemas.microsoft.com/office/drawing/2014/main" id="{4ED5A6DF-8270-40A0-986F-EA4FF0747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2400" dirty="0" smtClean="0">
                <a:latin typeface="+mn-lt"/>
                <a:cs typeface="Times New Roman" pitchFamily="18" charset="0"/>
              </a:rPr>
              <a:t>Город разделён на три административно-территориальных округа:</a:t>
            </a:r>
          </a:p>
          <a:p>
            <a:pPr algn="just"/>
            <a:r>
              <a:rPr lang="ru-RU" sz="2400" dirty="0" smtClean="0">
                <a:latin typeface="+mn-lt"/>
                <a:cs typeface="Times New Roman" pitchFamily="18" charset="0"/>
              </a:rPr>
              <a:t>- Центральный</a:t>
            </a:r>
          </a:p>
          <a:p>
            <a:pPr algn="just"/>
            <a:r>
              <a:rPr lang="ru-RU" sz="2400" dirty="0" smtClean="0">
                <a:latin typeface="+mn-lt"/>
                <a:cs typeface="Times New Roman" pitchFamily="18" charset="0"/>
              </a:rPr>
              <a:t>- Железнодорожный</a:t>
            </a:r>
          </a:p>
          <a:p>
            <a:pPr algn="just"/>
            <a:r>
              <a:rPr lang="ru-RU" sz="2400" dirty="0" smtClean="0">
                <a:latin typeface="+mn-lt"/>
                <a:cs typeface="Times New Roman" pitchFamily="18" charset="0"/>
              </a:rPr>
              <a:t>- Сеймский. </a:t>
            </a:r>
          </a:p>
        </p:txBody>
      </p:sp>
      <p:sp>
        <p:nvSpPr>
          <p:cNvPr id="84" name="Текст 83">
            <a:extLst>
              <a:ext uri="{FF2B5EF4-FFF2-40B4-BE49-F238E27FC236}">
                <a16:creationId xmlns="" xmlns:a16="http://schemas.microsoft.com/office/drawing/2014/main" id="{3869D8CF-3162-4ABF-A4EE-4AE212FAB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r>
              <a:rPr lang="ru-RU" sz="2400" dirty="0" smtClean="0">
                <a:latin typeface="+mn-lt"/>
                <a:cs typeface="Times New Roman" pitchFamily="18" charset="0"/>
              </a:rPr>
              <a:t>Муниципальное образование «городской округ город Курск» имеет единый бюджет . Численность населения г. Курска на 01.01.2025 г.- </a:t>
            </a:r>
            <a:r>
              <a:rPr lang="ru-RU" sz="2400" u="sng" dirty="0" smtClean="0">
                <a:latin typeface="+mn-lt"/>
                <a:cs typeface="Times New Roman" pitchFamily="18" charset="0"/>
              </a:rPr>
              <a:t>434,696 тыс. человек</a:t>
            </a:r>
            <a:r>
              <a:rPr lang="ru-RU" sz="2400" dirty="0" smtClean="0"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85" name="Текст 84">
            <a:extLst>
              <a:ext uri="{FF2B5EF4-FFF2-40B4-BE49-F238E27FC236}">
                <a16:creationId xmlns="" xmlns:a16="http://schemas.microsoft.com/office/drawing/2014/main" id="{4B5A63C6-CD7E-4583-A7C7-6E48ED2E98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Общая площадь земель города Курска по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состоянию на 01.01.2025 г.-</a:t>
            </a:r>
          </a:p>
          <a:p>
            <a:pPr algn="l">
              <a:spcBef>
                <a:spcPts val="0"/>
              </a:spcBef>
            </a:pPr>
            <a:r>
              <a:rPr lang="ru-RU" sz="2400" u="sng" dirty="0" smtClean="0">
                <a:latin typeface="+mn-lt"/>
                <a:cs typeface="Times New Roman" pitchFamily="18" charset="0"/>
              </a:rPr>
              <a:t>19,171 тыс. га.</a:t>
            </a:r>
          </a:p>
        </p:txBody>
      </p:sp>
      <p:pic>
        <p:nvPicPr>
          <p:cNvPr id="18" name="Рисунок 17" descr="pHgqqVJURgDlBR5zBNYBJWrkwyDVkR8YCYbPEuYIYhOBE-yiO86STQI82uvZkjugILjRkSdXVUfmCWjbm8MdxXE_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t="7812" b="7812"/>
          <a:stretch>
            <a:fillRect/>
          </a:stretch>
        </p:blipFill>
        <p:spPr/>
      </p:pic>
      <p:pic>
        <p:nvPicPr>
          <p:cNvPr id="16" name="Рисунок 15" descr="o-Evy0cNXiLMRadekwocLKPoRgKnxpMCfZ8ijE9wnIostspT1Ths2_hkpCQMT0m4Yz1HjNkHg8ptsi8_BAvJ__Uz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7812" b="7812"/>
          <a:stretch>
            <a:fillRect/>
          </a:stretch>
        </p:blipFill>
        <p:spPr/>
      </p:pic>
      <p:pic>
        <p:nvPicPr>
          <p:cNvPr id="17" name="Рисунок 16" descr="KhuDThsEvO7Abuf4n9tyZj6C5fAQ2E0LIy3agPX86P94OD8p2F1mIN8wf3hBmfnbWVkgUpH9jgGllQvkDK1Xf-y4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t="7812" b="7812"/>
          <a:stretch>
            <a:fillRect/>
          </a:stretch>
        </p:blipFill>
        <p:spPr/>
      </p:pic>
      <p:pic>
        <p:nvPicPr>
          <p:cNvPr id="19" name="Рисунок 18" descr="WE58sypShVxd1eTnn7K93195e9S26abU_3-nn32w-rOMlcfCgDZmEc50iZLUZVK-x6aWrYaXuMnsdAk9Wd0IN_0U.jp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l="6762" r="6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1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ДОХОДЫ (тыс.руб.)</a:t>
            </a:r>
            <a:endParaRPr lang="ru-RU" sz="3600" dirty="0"/>
          </a:p>
        </p:txBody>
      </p:sp>
      <p:grpSp>
        <p:nvGrpSpPr>
          <p:cNvPr id="3" name="Группа 129"/>
          <p:cNvGrpSpPr/>
          <p:nvPr/>
        </p:nvGrpSpPr>
        <p:grpSpPr>
          <a:xfrm>
            <a:off x="1650952" y="1404229"/>
            <a:ext cx="9060618" cy="4613617"/>
            <a:chOff x="1606502" y="1658229"/>
            <a:chExt cx="9060618" cy="4613617"/>
          </a:xfrm>
        </p:grpSpPr>
        <p:grpSp>
          <p:nvGrpSpPr>
            <p:cNvPr id="6" name="Группа 26"/>
            <p:cNvGrpSpPr/>
            <p:nvPr/>
          </p:nvGrpSpPr>
          <p:grpSpPr>
            <a:xfrm>
              <a:off x="1619201" y="1658229"/>
              <a:ext cx="9009916" cy="2078810"/>
              <a:chOff x="1412875" y="1423498"/>
              <a:chExt cx="9009916" cy="2727692"/>
            </a:xfrm>
          </p:grpSpPr>
          <p:grpSp>
            <p:nvGrpSpPr>
              <p:cNvPr id="8" name="Группа 16"/>
              <p:cNvGrpSpPr/>
              <p:nvPr/>
            </p:nvGrpSpPr>
            <p:grpSpPr>
              <a:xfrm>
                <a:off x="1412875" y="2224453"/>
                <a:ext cx="9009916" cy="1926737"/>
                <a:chOff x="1412875" y="2224453"/>
                <a:chExt cx="9009916" cy="1926737"/>
              </a:xfrm>
            </p:grpSpPr>
            <p:grpSp>
              <p:nvGrpSpPr>
                <p:cNvPr id="9" name="Группа 7"/>
                <p:cNvGrpSpPr/>
                <p:nvPr/>
              </p:nvGrpSpPr>
              <p:grpSpPr>
                <a:xfrm>
                  <a:off x="4528038" y="2224453"/>
                  <a:ext cx="2795953" cy="1925516"/>
                  <a:chOff x="1160585" y="2242038"/>
                  <a:chExt cx="2795953" cy="1925516"/>
                </a:xfrm>
              </p:grpSpPr>
              <p:sp>
                <p:nvSpPr>
                  <p:cNvPr id="4" name="Прямоугольник 3"/>
                  <p:cNvSpPr/>
                  <p:nvPr/>
                </p:nvSpPr>
                <p:spPr>
                  <a:xfrm>
                    <a:off x="1160585" y="2242038"/>
                    <a:ext cx="2795953" cy="1925516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" name="Прямоугольник 4"/>
                  <p:cNvSpPr/>
                  <p:nvPr/>
                </p:nvSpPr>
                <p:spPr>
                  <a:xfrm>
                    <a:off x="1169377" y="2250831"/>
                    <a:ext cx="2769577" cy="844061"/>
                  </a:xfrm>
                  <a:prstGeom prst="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" name="Равнобедренный треугольник 6"/>
                  <p:cNvSpPr/>
                  <p:nvPr/>
                </p:nvSpPr>
                <p:spPr>
                  <a:xfrm rot="10800000">
                    <a:off x="1881554" y="2708032"/>
                    <a:ext cx="1345223" cy="518746"/>
                  </a:xfrm>
                  <a:prstGeom prst="triangl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" name="Группа 8"/>
                <p:cNvGrpSpPr/>
                <p:nvPr/>
              </p:nvGrpSpPr>
              <p:grpSpPr>
                <a:xfrm>
                  <a:off x="1412875" y="2225674"/>
                  <a:ext cx="2795953" cy="1925516"/>
                  <a:chOff x="1160585" y="2242038"/>
                  <a:chExt cx="2795953" cy="1925516"/>
                </a:xfrm>
              </p:grpSpPr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1160585" y="2242038"/>
                    <a:ext cx="2795953" cy="1925516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" name="Прямоугольник 10"/>
                  <p:cNvSpPr/>
                  <p:nvPr/>
                </p:nvSpPr>
                <p:spPr>
                  <a:xfrm>
                    <a:off x="1169377" y="2250831"/>
                    <a:ext cx="2769577" cy="844061"/>
                  </a:xfrm>
                  <a:prstGeom prst="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Равнобедренный треугольник 11"/>
                  <p:cNvSpPr/>
                  <p:nvPr/>
                </p:nvSpPr>
                <p:spPr>
                  <a:xfrm rot="10800000">
                    <a:off x="1881554" y="2708032"/>
                    <a:ext cx="1345223" cy="518746"/>
                  </a:xfrm>
                  <a:prstGeom prst="triangl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7" name="Группа 12"/>
                <p:cNvGrpSpPr/>
                <p:nvPr/>
              </p:nvGrpSpPr>
              <p:grpSpPr>
                <a:xfrm>
                  <a:off x="7626838" y="2224453"/>
                  <a:ext cx="2795953" cy="1925516"/>
                  <a:chOff x="1160585" y="2242038"/>
                  <a:chExt cx="2795953" cy="1925516"/>
                </a:xfrm>
              </p:grpSpPr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1160585" y="2242038"/>
                    <a:ext cx="2795953" cy="1925516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1169377" y="2250831"/>
                    <a:ext cx="2769577" cy="844061"/>
                  </a:xfrm>
                  <a:prstGeom prst="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" name="Равнобедренный треугольник 15"/>
                  <p:cNvSpPr/>
                  <p:nvPr/>
                </p:nvSpPr>
                <p:spPr>
                  <a:xfrm rot="10800000">
                    <a:off x="1881554" y="2708032"/>
                    <a:ext cx="1345223" cy="518746"/>
                  </a:xfrm>
                  <a:prstGeom prst="triangl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8" name="Группа 22"/>
              <p:cNvGrpSpPr/>
              <p:nvPr/>
            </p:nvGrpSpPr>
            <p:grpSpPr>
              <a:xfrm>
                <a:off x="3648075" y="1423498"/>
                <a:ext cx="1352550" cy="1338752"/>
                <a:chOff x="1447800" y="832948"/>
                <a:chExt cx="1352550" cy="1338752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1447800" y="885825"/>
                  <a:ext cx="1352550" cy="1285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1638300" y="832948"/>
                  <a:ext cx="990600" cy="1186352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" name="Группа 23"/>
              <p:cNvGrpSpPr/>
              <p:nvPr/>
            </p:nvGrpSpPr>
            <p:grpSpPr>
              <a:xfrm>
                <a:off x="6762750" y="1435036"/>
                <a:ext cx="1352550" cy="1327214"/>
                <a:chOff x="1447800" y="844486"/>
                <a:chExt cx="1352550" cy="1327214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1447800" y="885825"/>
                  <a:ext cx="1352550" cy="1285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1638300" y="844486"/>
                  <a:ext cx="990600" cy="1174814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53" name="TextBox 52"/>
            <p:cNvSpPr txBox="1"/>
            <p:nvPr/>
          </p:nvSpPr>
          <p:spPr>
            <a:xfrm>
              <a:off x="1677939" y="2182969"/>
              <a:ext cx="2638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solidFill>
                    <a:schemeClr val="bg1"/>
                  </a:solidFill>
                  <a:latin typeface="+mj-lt"/>
                </a:rPr>
                <a:t>2026</a:t>
              </a:r>
              <a:endParaRPr lang="ru-RU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83089" y="2178207"/>
              <a:ext cx="2638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solidFill>
                    <a:schemeClr val="bg1"/>
                  </a:solidFill>
                  <a:latin typeface="+mj-lt"/>
                </a:rPr>
                <a:t>2027</a:t>
              </a:r>
              <a:endParaRPr lang="ru-RU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904907" y="2171061"/>
              <a:ext cx="2638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solidFill>
                    <a:schemeClr val="bg1"/>
                  </a:solidFill>
                  <a:latin typeface="+mj-lt"/>
                </a:rPr>
                <a:t>2028</a:t>
              </a:r>
              <a:endParaRPr lang="ru-RU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92226" y="2997200"/>
              <a:ext cx="2638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+mj-lt"/>
                </a:rPr>
                <a:t>16 566 262</a:t>
              </a:r>
              <a:endParaRPr lang="ru-RU" sz="3200" dirty="0"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06901" y="2990850"/>
              <a:ext cx="2638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+mj-lt"/>
                </a:rPr>
                <a:t>16 956 547</a:t>
              </a:r>
              <a:endParaRPr lang="ru-RU" sz="3200" dirty="0"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883476" y="2997200"/>
              <a:ext cx="2638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+mj-lt"/>
                </a:rPr>
                <a:t>9 194 219</a:t>
              </a:r>
              <a:endParaRPr lang="ru-RU" sz="3200" dirty="0"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06502" y="3900268"/>
              <a:ext cx="9012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из них </a:t>
              </a:r>
              <a:r>
                <a:rPr lang="ru-RU" b="1" dirty="0" smtClean="0">
                  <a:latin typeface="+mj-lt"/>
                </a:rPr>
                <a:t>СОБСТВЕННЫЕ ДОХОДЫ </a:t>
              </a:r>
              <a:r>
                <a:rPr lang="ru-RU" dirty="0" smtClean="0"/>
                <a:t>(тыс. руб.)</a:t>
              </a:r>
            </a:p>
          </p:txBody>
        </p:sp>
        <p:grpSp>
          <p:nvGrpSpPr>
            <p:cNvPr id="21" name="Группа 65"/>
            <p:cNvGrpSpPr/>
            <p:nvPr/>
          </p:nvGrpSpPr>
          <p:grpSpPr>
            <a:xfrm>
              <a:off x="1614511" y="4457223"/>
              <a:ext cx="9052609" cy="1814623"/>
              <a:chOff x="1412875" y="2991399"/>
              <a:chExt cx="9052609" cy="1814623"/>
            </a:xfrm>
          </p:grpSpPr>
          <p:grpSp>
            <p:nvGrpSpPr>
              <p:cNvPr id="23" name="Группа 16"/>
              <p:cNvGrpSpPr/>
              <p:nvPr/>
            </p:nvGrpSpPr>
            <p:grpSpPr>
              <a:xfrm>
                <a:off x="1412875" y="2991399"/>
                <a:ext cx="9009916" cy="904326"/>
                <a:chOff x="1412875" y="2991399"/>
                <a:chExt cx="9009916" cy="904326"/>
              </a:xfrm>
            </p:grpSpPr>
            <p:sp>
              <p:nvSpPr>
                <p:cNvPr id="120" name="Прямоугольник 3"/>
                <p:cNvSpPr/>
                <p:nvPr/>
              </p:nvSpPr>
              <p:spPr>
                <a:xfrm>
                  <a:off x="4528038" y="2991401"/>
                  <a:ext cx="2795953" cy="90011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Прямоугольник 116"/>
                <p:cNvSpPr/>
                <p:nvPr/>
              </p:nvSpPr>
              <p:spPr>
                <a:xfrm>
                  <a:off x="1412875" y="2992316"/>
                  <a:ext cx="2795953" cy="90340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>
                <a:xfrm>
                  <a:off x="7626838" y="2991399"/>
                  <a:ext cx="2795953" cy="904325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1485900" y="3124200"/>
                <a:ext cx="26384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latin typeface="+mj-lt"/>
                  </a:rPr>
                  <a:t>8 184 166</a:t>
                </a:r>
                <a:endParaRPr lang="ru-RU" sz="3200" dirty="0">
                  <a:latin typeface="+mj-lt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600575" y="3105150"/>
                <a:ext cx="26384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latin typeface="+mj-lt"/>
                  </a:rPr>
                  <a:t>8 706 764</a:t>
                </a:r>
                <a:endParaRPr lang="ru-RU" sz="3200" dirty="0">
                  <a:latin typeface="+mj-lt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677150" y="3114675"/>
                <a:ext cx="26384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latin typeface="+mj-lt"/>
                  </a:rPr>
                  <a:t>9 194 219</a:t>
                </a:r>
                <a:endParaRPr lang="ru-RU" sz="3200" dirty="0">
                  <a:latin typeface="+mj-lt"/>
                </a:endParaRPr>
              </a:p>
            </p:txBody>
          </p:sp>
          <p:sp>
            <p:nvSpPr>
              <p:cNvPr id="79" name="Стрелка вниз 78"/>
              <p:cNvSpPr/>
              <p:nvPr/>
            </p:nvSpPr>
            <p:spPr>
              <a:xfrm>
                <a:off x="2570139" y="3951995"/>
                <a:ext cx="287361" cy="396387"/>
              </a:xfrm>
              <a:prstGeom prst="down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1454834" y="4398351"/>
                <a:ext cx="9010650" cy="40767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+mj-lt"/>
                  </a:rPr>
                  <a:t>+976 157 тыс. руб. (+13,5%) </a:t>
                </a:r>
                <a:r>
                  <a:rPr lang="ru-RU" sz="1400" dirty="0" smtClean="0">
                    <a:solidFill>
                      <a:srgbClr val="F65437"/>
                    </a:solidFill>
                  </a:rPr>
                  <a:t>к первоначально утвержденному бюджету</a:t>
                </a:r>
                <a:r>
                  <a:rPr lang="ru-RU" dirty="0" smtClean="0">
                    <a:solidFill>
                      <a:srgbClr val="F65437"/>
                    </a:solidFill>
                    <a:latin typeface="+mj-lt"/>
                  </a:rPr>
                  <a:t> </a:t>
                </a:r>
                <a:r>
                  <a:rPr lang="ru-RU" sz="2000" dirty="0" smtClean="0">
                    <a:solidFill>
                      <a:srgbClr val="F65437"/>
                    </a:solidFill>
                    <a:latin typeface="+mj-lt"/>
                  </a:rPr>
                  <a:t>2025 г.</a:t>
                </a:r>
                <a:endParaRPr lang="ru-RU" sz="2000" dirty="0">
                  <a:solidFill>
                    <a:srgbClr val="F65437"/>
                  </a:solidFill>
                  <a:latin typeface="+mj-lt"/>
                </a:endParaRPr>
              </a:p>
            </p:txBody>
          </p:sp>
        </p:grpSp>
        <p:sp>
          <p:nvSpPr>
            <p:cNvPr id="124" name="Freeform 425"/>
            <p:cNvSpPr>
              <a:spLocks noEditPoints="1"/>
            </p:cNvSpPr>
            <p:nvPr/>
          </p:nvSpPr>
          <p:spPr bwMode="auto">
            <a:xfrm>
              <a:off x="4360985" y="1793630"/>
              <a:ext cx="290146" cy="211016"/>
            </a:xfrm>
            <a:custGeom>
              <a:avLst/>
              <a:gdLst>
                <a:gd name="T0" fmla="*/ 1438 w 3450"/>
                <a:gd name="T1" fmla="*/ 2689 h 3097"/>
                <a:gd name="T2" fmla="*/ 2503 w 3450"/>
                <a:gd name="T3" fmla="*/ 2645 h 3097"/>
                <a:gd name="T4" fmla="*/ 2703 w 3450"/>
                <a:gd name="T5" fmla="*/ 2892 h 3097"/>
                <a:gd name="T6" fmla="*/ 3039 w 3450"/>
                <a:gd name="T7" fmla="*/ 2518 h 3097"/>
                <a:gd name="T8" fmla="*/ 313 w 3450"/>
                <a:gd name="T9" fmla="*/ 2735 h 3097"/>
                <a:gd name="T10" fmla="*/ 2916 w 3450"/>
                <a:gd name="T11" fmla="*/ 2262 h 3097"/>
                <a:gd name="T12" fmla="*/ 2091 w 3450"/>
                <a:gd name="T13" fmla="*/ 2441 h 3097"/>
                <a:gd name="T14" fmla="*/ 610 w 3450"/>
                <a:gd name="T15" fmla="*/ 2385 h 3097"/>
                <a:gd name="T16" fmla="*/ 604 w 3450"/>
                <a:gd name="T17" fmla="*/ 2456 h 3097"/>
                <a:gd name="T18" fmla="*/ 1923 w 3450"/>
                <a:gd name="T19" fmla="*/ 2578 h 3097"/>
                <a:gd name="T20" fmla="*/ 3106 w 3450"/>
                <a:gd name="T21" fmla="*/ 2357 h 3097"/>
                <a:gd name="T22" fmla="*/ 1658 w 3450"/>
                <a:gd name="T23" fmla="*/ 2064 h 3097"/>
                <a:gd name="T24" fmla="*/ 1495 w 3450"/>
                <a:gd name="T25" fmla="*/ 2065 h 3097"/>
                <a:gd name="T26" fmla="*/ 984 w 3450"/>
                <a:gd name="T27" fmla="*/ 2323 h 3097"/>
                <a:gd name="T28" fmla="*/ 690 w 3450"/>
                <a:gd name="T29" fmla="*/ 2283 h 3097"/>
                <a:gd name="T30" fmla="*/ 408 w 3450"/>
                <a:gd name="T31" fmla="*/ 2220 h 3097"/>
                <a:gd name="T32" fmla="*/ 2964 w 3450"/>
                <a:gd name="T33" fmla="*/ 2100 h 3097"/>
                <a:gd name="T34" fmla="*/ 288 w 3450"/>
                <a:gd name="T35" fmla="*/ 1906 h 3097"/>
                <a:gd name="T36" fmla="*/ 116 w 3450"/>
                <a:gd name="T37" fmla="*/ 1668 h 3097"/>
                <a:gd name="T38" fmla="*/ 953 w 3450"/>
                <a:gd name="T39" fmla="*/ 1919 h 3097"/>
                <a:gd name="T40" fmla="*/ 2324 w 3450"/>
                <a:gd name="T41" fmla="*/ 1897 h 3097"/>
                <a:gd name="T42" fmla="*/ 2244 w 3450"/>
                <a:gd name="T43" fmla="*/ 1825 h 3097"/>
                <a:gd name="T44" fmla="*/ 997 w 3450"/>
                <a:gd name="T45" fmla="*/ 1761 h 3097"/>
                <a:gd name="T46" fmla="*/ 2098 w 3450"/>
                <a:gd name="T47" fmla="*/ 1431 h 3097"/>
                <a:gd name="T48" fmla="*/ 1792 w 3450"/>
                <a:gd name="T49" fmla="*/ 1433 h 3097"/>
                <a:gd name="T50" fmla="*/ 1327 w 3450"/>
                <a:gd name="T51" fmla="*/ 1693 h 3097"/>
                <a:gd name="T52" fmla="*/ 2757 w 3450"/>
                <a:gd name="T53" fmla="*/ 1653 h 3097"/>
                <a:gd name="T54" fmla="*/ 2875 w 3450"/>
                <a:gd name="T55" fmla="*/ 1351 h 3097"/>
                <a:gd name="T56" fmla="*/ 748 w 3450"/>
                <a:gd name="T57" fmla="*/ 1310 h 3097"/>
                <a:gd name="T58" fmla="*/ 460 w 3450"/>
                <a:gd name="T59" fmla="*/ 1196 h 3097"/>
                <a:gd name="T60" fmla="*/ 3003 w 3450"/>
                <a:gd name="T61" fmla="*/ 896 h 3097"/>
                <a:gd name="T62" fmla="*/ 2475 w 3450"/>
                <a:gd name="T63" fmla="*/ 1070 h 3097"/>
                <a:gd name="T64" fmla="*/ 1206 w 3450"/>
                <a:gd name="T65" fmla="*/ 1137 h 3097"/>
                <a:gd name="T66" fmla="*/ 461 w 3450"/>
                <a:gd name="T67" fmla="*/ 1038 h 3097"/>
                <a:gd name="T68" fmla="*/ 1298 w 3450"/>
                <a:gd name="T69" fmla="*/ 1288 h 3097"/>
                <a:gd name="T70" fmla="*/ 2695 w 3450"/>
                <a:gd name="T71" fmla="*/ 1262 h 3097"/>
                <a:gd name="T72" fmla="*/ 3326 w 3450"/>
                <a:gd name="T73" fmla="*/ 1022 h 3097"/>
                <a:gd name="T74" fmla="*/ 1673 w 3450"/>
                <a:gd name="T75" fmla="*/ 1032 h 3097"/>
                <a:gd name="T76" fmla="*/ 2042 w 3450"/>
                <a:gd name="T77" fmla="*/ 726 h 3097"/>
                <a:gd name="T78" fmla="*/ 2243 w 3450"/>
                <a:gd name="T79" fmla="*/ 990 h 3097"/>
                <a:gd name="T80" fmla="*/ 2530 w 3450"/>
                <a:gd name="T81" fmla="*/ 941 h 3097"/>
                <a:gd name="T82" fmla="*/ 2953 w 3450"/>
                <a:gd name="T83" fmla="*/ 530 h 3097"/>
                <a:gd name="T84" fmla="*/ 115 w 3450"/>
                <a:gd name="T85" fmla="*/ 746 h 3097"/>
                <a:gd name="T86" fmla="*/ 1306 w 3450"/>
                <a:gd name="T87" fmla="*/ 119 h 3097"/>
                <a:gd name="T88" fmla="*/ 167 w 3450"/>
                <a:gd name="T89" fmla="*/ 297 h 3097"/>
                <a:gd name="T90" fmla="*/ 580 w 3450"/>
                <a:gd name="T91" fmla="*/ 541 h 3097"/>
                <a:gd name="T92" fmla="*/ 1931 w 3450"/>
                <a:gd name="T93" fmla="*/ 619 h 3097"/>
                <a:gd name="T94" fmla="*/ 2972 w 3450"/>
                <a:gd name="T95" fmla="*/ 377 h 3097"/>
                <a:gd name="T96" fmla="*/ 2401 w 3450"/>
                <a:gd name="T97" fmla="*/ 164 h 3097"/>
                <a:gd name="T98" fmla="*/ 1772 w 3450"/>
                <a:gd name="T99" fmla="*/ 4 h 3097"/>
                <a:gd name="T100" fmla="*/ 2709 w 3450"/>
                <a:gd name="T101" fmla="*/ 102 h 3097"/>
                <a:gd name="T102" fmla="*/ 3092 w 3450"/>
                <a:gd name="T103" fmla="*/ 799 h 3097"/>
                <a:gd name="T104" fmla="*/ 3399 w 3450"/>
                <a:gd name="T105" fmla="*/ 1542 h 3097"/>
                <a:gd name="T106" fmla="*/ 3263 w 3450"/>
                <a:gd name="T107" fmla="*/ 2244 h 3097"/>
                <a:gd name="T108" fmla="*/ 2858 w 3450"/>
                <a:gd name="T109" fmla="*/ 2973 h 3097"/>
                <a:gd name="T110" fmla="*/ 2070 w 3450"/>
                <a:gd name="T111" fmla="*/ 3087 h 3097"/>
                <a:gd name="T112" fmla="*/ 1093 w 3450"/>
                <a:gd name="T113" fmla="*/ 3063 h 3097"/>
                <a:gd name="T114" fmla="*/ 290 w 3450"/>
                <a:gd name="T115" fmla="*/ 2855 h 3097"/>
                <a:gd name="T116" fmla="*/ 13 w 3450"/>
                <a:gd name="T117" fmla="*/ 2120 h 3097"/>
                <a:gd name="T118" fmla="*/ 346 w 3450"/>
                <a:gd name="T119" fmla="*/ 1033 h 3097"/>
                <a:gd name="T120" fmla="*/ 17 w 3450"/>
                <a:gd name="T121" fmla="*/ 290 h 3097"/>
                <a:gd name="T122" fmla="*/ 757 w 3450"/>
                <a:gd name="T123" fmla="*/ 43 h 3097"/>
                <a:gd name="T124" fmla="*/ 1536 w 3450"/>
                <a:gd name="T125" fmla="*/ 0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0" h="3097">
                  <a:moveTo>
                    <a:pt x="2013" y="2689"/>
                  </a:moveTo>
                  <a:lnTo>
                    <a:pt x="1839" y="2695"/>
                  </a:lnTo>
                  <a:lnTo>
                    <a:pt x="1830" y="2695"/>
                  </a:lnTo>
                  <a:lnTo>
                    <a:pt x="1783" y="2696"/>
                  </a:lnTo>
                  <a:lnTo>
                    <a:pt x="1783" y="2982"/>
                  </a:lnTo>
                  <a:lnTo>
                    <a:pt x="1900" y="2980"/>
                  </a:lnTo>
                  <a:lnTo>
                    <a:pt x="2013" y="2975"/>
                  </a:lnTo>
                  <a:lnTo>
                    <a:pt x="2013" y="2689"/>
                  </a:lnTo>
                  <a:close/>
                  <a:moveTo>
                    <a:pt x="1438" y="2689"/>
                  </a:moveTo>
                  <a:lnTo>
                    <a:pt x="1438" y="2976"/>
                  </a:lnTo>
                  <a:lnTo>
                    <a:pt x="1550" y="2980"/>
                  </a:lnTo>
                  <a:lnTo>
                    <a:pt x="1668" y="2982"/>
                  </a:lnTo>
                  <a:lnTo>
                    <a:pt x="1668" y="2696"/>
                  </a:lnTo>
                  <a:lnTo>
                    <a:pt x="1620" y="2695"/>
                  </a:lnTo>
                  <a:lnTo>
                    <a:pt x="1611" y="2695"/>
                  </a:lnTo>
                  <a:lnTo>
                    <a:pt x="1438" y="2689"/>
                  </a:lnTo>
                  <a:close/>
                  <a:moveTo>
                    <a:pt x="2300" y="2669"/>
                  </a:moveTo>
                  <a:lnTo>
                    <a:pt x="2214" y="2676"/>
                  </a:lnTo>
                  <a:lnTo>
                    <a:pt x="2128" y="2682"/>
                  </a:lnTo>
                  <a:lnTo>
                    <a:pt x="2128" y="2969"/>
                  </a:lnTo>
                  <a:lnTo>
                    <a:pt x="2215" y="2962"/>
                  </a:lnTo>
                  <a:lnTo>
                    <a:pt x="2300" y="2953"/>
                  </a:lnTo>
                  <a:lnTo>
                    <a:pt x="2300" y="2669"/>
                  </a:lnTo>
                  <a:close/>
                  <a:moveTo>
                    <a:pt x="1150" y="2669"/>
                  </a:moveTo>
                  <a:lnTo>
                    <a:pt x="1150" y="2953"/>
                  </a:lnTo>
                  <a:lnTo>
                    <a:pt x="1235" y="2962"/>
                  </a:lnTo>
                  <a:lnTo>
                    <a:pt x="1323" y="2969"/>
                  </a:lnTo>
                  <a:lnTo>
                    <a:pt x="1323" y="2683"/>
                  </a:lnTo>
                  <a:lnTo>
                    <a:pt x="1236" y="2676"/>
                  </a:lnTo>
                  <a:lnTo>
                    <a:pt x="1150" y="2669"/>
                  </a:lnTo>
                  <a:close/>
                  <a:moveTo>
                    <a:pt x="2588" y="2632"/>
                  </a:moveTo>
                  <a:lnTo>
                    <a:pt x="2503" y="2645"/>
                  </a:lnTo>
                  <a:lnTo>
                    <a:pt x="2415" y="2656"/>
                  </a:lnTo>
                  <a:lnTo>
                    <a:pt x="2415" y="2940"/>
                  </a:lnTo>
                  <a:lnTo>
                    <a:pt x="2504" y="2927"/>
                  </a:lnTo>
                  <a:lnTo>
                    <a:pt x="2588" y="2914"/>
                  </a:lnTo>
                  <a:lnTo>
                    <a:pt x="2588" y="2632"/>
                  </a:lnTo>
                  <a:close/>
                  <a:moveTo>
                    <a:pt x="863" y="2632"/>
                  </a:moveTo>
                  <a:lnTo>
                    <a:pt x="863" y="2914"/>
                  </a:lnTo>
                  <a:lnTo>
                    <a:pt x="946" y="2927"/>
                  </a:lnTo>
                  <a:lnTo>
                    <a:pt x="1035" y="2940"/>
                  </a:lnTo>
                  <a:lnTo>
                    <a:pt x="1035" y="2656"/>
                  </a:lnTo>
                  <a:lnTo>
                    <a:pt x="947" y="2645"/>
                  </a:lnTo>
                  <a:lnTo>
                    <a:pt x="863" y="2632"/>
                  </a:lnTo>
                  <a:close/>
                  <a:moveTo>
                    <a:pt x="2875" y="2573"/>
                  </a:moveTo>
                  <a:lnTo>
                    <a:pt x="2791" y="2592"/>
                  </a:lnTo>
                  <a:lnTo>
                    <a:pt x="2703" y="2611"/>
                  </a:lnTo>
                  <a:lnTo>
                    <a:pt x="2703" y="2892"/>
                  </a:lnTo>
                  <a:lnTo>
                    <a:pt x="2764" y="2878"/>
                  </a:lnTo>
                  <a:lnTo>
                    <a:pt x="2822" y="2863"/>
                  </a:lnTo>
                  <a:lnTo>
                    <a:pt x="2875" y="2849"/>
                  </a:lnTo>
                  <a:lnTo>
                    <a:pt x="2875" y="2573"/>
                  </a:lnTo>
                  <a:close/>
                  <a:moveTo>
                    <a:pt x="575" y="2573"/>
                  </a:moveTo>
                  <a:lnTo>
                    <a:pt x="575" y="2849"/>
                  </a:lnTo>
                  <a:lnTo>
                    <a:pt x="628" y="2863"/>
                  </a:lnTo>
                  <a:lnTo>
                    <a:pt x="686" y="2878"/>
                  </a:lnTo>
                  <a:lnTo>
                    <a:pt x="748" y="2892"/>
                  </a:lnTo>
                  <a:lnTo>
                    <a:pt x="748" y="2611"/>
                  </a:lnTo>
                  <a:lnTo>
                    <a:pt x="659" y="2592"/>
                  </a:lnTo>
                  <a:lnTo>
                    <a:pt x="575" y="2573"/>
                  </a:lnTo>
                  <a:close/>
                  <a:moveTo>
                    <a:pt x="3163" y="2458"/>
                  </a:moveTo>
                  <a:lnTo>
                    <a:pt x="3126" y="2480"/>
                  </a:lnTo>
                  <a:lnTo>
                    <a:pt x="3085" y="2500"/>
                  </a:lnTo>
                  <a:lnTo>
                    <a:pt x="3039" y="2518"/>
                  </a:lnTo>
                  <a:lnTo>
                    <a:pt x="2990" y="2537"/>
                  </a:lnTo>
                  <a:lnTo>
                    <a:pt x="2990" y="2811"/>
                  </a:lnTo>
                  <a:lnTo>
                    <a:pt x="3030" y="2796"/>
                  </a:lnTo>
                  <a:lnTo>
                    <a:pt x="3064" y="2780"/>
                  </a:lnTo>
                  <a:lnTo>
                    <a:pt x="3094" y="2765"/>
                  </a:lnTo>
                  <a:lnTo>
                    <a:pt x="3119" y="2750"/>
                  </a:lnTo>
                  <a:lnTo>
                    <a:pt x="3137" y="2735"/>
                  </a:lnTo>
                  <a:lnTo>
                    <a:pt x="3151" y="2722"/>
                  </a:lnTo>
                  <a:lnTo>
                    <a:pt x="3159" y="2708"/>
                  </a:lnTo>
                  <a:lnTo>
                    <a:pt x="3163" y="2696"/>
                  </a:lnTo>
                  <a:lnTo>
                    <a:pt x="3163" y="2458"/>
                  </a:lnTo>
                  <a:close/>
                  <a:moveTo>
                    <a:pt x="288" y="2458"/>
                  </a:moveTo>
                  <a:lnTo>
                    <a:pt x="288" y="2696"/>
                  </a:lnTo>
                  <a:lnTo>
                    <a:pt x="291" y="2708"/>
                  </a:lnTo>
                  <a:lnTo>
                    <a:pt x="299" y="2722"/>
                  </a:lnTo>
                  <a:lnTo>
                    <a:pt x="313" y="2735"/>
                  </a:lnTo>
                  <a:lnTo>
                    <a:pt x="331" y="2750"/>
                  </a:lnTo>
                  <a:lnTo>
                    <a:pt x="357" y="2765"/>
                  </a:lnTo>
                  <a:lnTo>
                    <a:pt x="386" y="2780"/>
                  </a:lnTo>
                  <a:lnTo>
                    <a:pt x="420" y="2796"/>
                  </a:lnTo>
                  <a:lnTo>
                    <a:pt x="460" y="2811"/>
                  </a:lnTo>
                  <a:lnTo>
                    <a:pt x="460" y="2537"/>
                  </a:lnTo>
                  <a:lnTo>
                    <a:pt x="411" y="2518"/>
                  </a:lnTo>
                  <a:lnTo>
                    <a:pt x="365" y="2500"/>
                  </a:lnTo>
                  <a:lnTo>
                    <a:pt x="324" y="2480"/>
                  </a:lnTo>
                  <a:lnTo>
                    <a:pt x="288" y="2458"/>
                  </a:lnTo>
                  <a:close/>
                  <a:moveTo>
                    <a:pt x="3013" y="2208"/>
                  </a:moveTo>
                  <a:lnTo>
                    <a:pt x="3005" y="2213"/>
                  </a:lnTo>
                  <a:lnTo>
                    <a:pt x="2996" y="2218"/>
                  </a:lnTo>
                  <a:lnTo>
                    <a:pt x="2977" y="2230"/>
                  </a:lnTo>
                  <a:lnTo>
                    <a:pt x="2962" y="2239"/>
                  </a:lnTo>
                  <a:lnTo>
                    <a:pt x="2916" y="2262"/>
                  </a:lnTo>
                  <a:lnTo>
                    <a:pt x="2865" y="2285"/>
                  </a:lnTo>
                  <a:lnTo>
                    <a:pt x="2809" y="2305"/>
                  </a:lnTo>
                  <a:lnTo>
                    <a:pt x="2749" y="2324"/>
                  </a:lnTo>
                  <a:lnTo>
                    <a:pt x="2684" y="2342"/>
                  </a:lnTo>
                  <a:lnTo>
                    <a:pt x="2616" y="2359"/>
                  </a:lnTo>
                  <a:lnTo>
                    <a:pt x="2545" y="2374"/>
                  </a:lnTo>
                  <a:lnTo>
                    <a:pt x="2538" y="2376"/>
                  </a:lnTo>
                  <a:lnTo>
                    <a:pt x="2532" y="2378"/>
                  </a:lnTo>
                  <a:lnTo>
                    <a:pt x="2478" y="2388"/>
                  </a:lnTo>
                  <a:lnTo>
                    <a:pt x="2386" y="2404"/>
                  </a:lnTo>
                  <a:lnTo>
                    <a:pt x="2289" y="2418"/>
                  </a:lnTo>
                  <a:lnTo>
                    <a:pt x="2188" y="2431"/>
                  </a:lnTo>
                  <a:lnTo>
                    <a:pt x="2187" y="2431"/>
                  </a:lnTo>
                  <a:lnTo>
                    <a:pt x="2185" y="2431"/>
                  </a:lnTo>
                  <a:lnTo>
                    <a:pt x="2184" y="2431"/>
                  </a:lnTo>
                  <a:lnTo>
                    <a:pt x="2091" y="2441"/>
                  </a:lnTo>
                  <a:lnTo>
                    <a:pt x="1996" y="2450"/>
                  </a:lnTo>
                  <a:lnTo>
                    <a:pt x="1899" y="2456"/>
                  </a:lnTo>
                  <a:lnTo>
                    <a:pt x="1898" y="2456"/>
                  </a:lnTo>
                  <a:lnTo>
                    <a:pt x="1774" y="2462"/>
                  </a:lnTo>
                  <a:lnTo>
                    <a:pt x="1650" y="2465"/>
                  </a:lnTo>
                  <a:lnTo>
                    <a:pt x="1553" y="2466"/>
                  </a:lnTo>
                  <a:lnTo>
                    <a:pt x="1480" y="2466"/>
                  </a:lnTo>
                  <a:lnTo>
                    <a:pt x="1342" y="2462"/>
                  </a:lnTo>
                  <a:lnTo>
                    <a:pt x="1208" y="2456"/>
                  </a:lnTo>
                  <a:lnTo>
                    <a:pt x="1208" y="2456"/>
                  </a:lnTo>
                  <a:lnTo>
                    <a:pt x="1100" y="2449"/>
                  </a:lnTo>
                  <a:lnTo>
                    <a:pt x="995" y="2439"/>
                  </a:lnTo>
                  <a:lnTo>
                    <a:pt x="894" y="2429"/>
                  </a:lnTo>
                  <a:lnTo>
                    <a:pt x="795" y="2415"/>
                  </a:lnTo>
                  <a:lnTo>
                    <a:pt x="700" y="2401"/>
                  </a:lnTo>
                  <a:lnTo>
                    <a:pt x="610" y="2385"/>
                  </a:lnTo>
                  <a:lnTo>
                    <a:pt x="523" y="2367"/>
                  </a:lnTo>
                  <a:lnTo>
                    <a:pt x="442" y="2347"/>
                  </a:lnTo>
                  <a:lnTo>
                    <a:pt x="414" y="2340"/>
                  </a:lnTo>
                  <a:lnTo>
                    <a:pt x="395" y="2335"/>
                  </a:lnTo>
                  <a:lnTo>
                    <a:pt x="347" y="2321"/>
                  </a:lnTo>
                  <a:lnTo>
                    <a:pt x="342" y="2320"/>
                  </a:lnTo>
                  <a:lnTo>
                    <a:pt x="289" y="2303"/>
                  </a:lnTo>
                  <a:lnTo>
                    <a:pt x="297" y="2317"/>
                  </a:lnTo>
                  <a:lnTo>
                    <a:pt x="312" y="2333"/>
                  </a:lnTo>
                  <a:lnTo>
                    <a:pt x="334" y="2349"/>
                  </a:lnTo>
                  <a:lnTo>
                    <a:pt x="362" y="2367"/>
                  </a:lnTo>
                  <a:lnTo>
                    <a:pt x="396" y="2384"/>
                  </a:lnTo>
                  <a:lnTo>
                    <a:pt x="438" y="2402"/>
                  </a:lnTo>
                  <a:lnTo>
                    <a:pt x="486" y="2419"/>
                  </a:lnTo>
                  <a:lnTo>
                    <a:pt x="539" y="2437"/>
                  </a:lnTo>
                  <a:lnTo>
                    <a:pt x="604" y="2456"/>
                  </a:lnTo>
                  <a:lnTo>
                    <a:pt x="675" y="2475"/>
                  </a:lnTo>
                  <a:lnTo>
                    <a:pt x="753" y="2491"/>
                  </a:lnTo>
                  <a:lnTo>
                    <a:pt x="837" y="2508"/>
                  </a:lnTo>
                  <a:lnTo>
                    <a:pt x="927" y="2524"/>
                  </a:lnTo>
                  <a:lnTo>
                    <a:pt x="1024" y="2537"/>
                  </a:lnTo>
                  <a:lnTo>
                    <a:pt x="1126" y="2550"/>
                  </a:lnTo>
                  <a:lnTo>
                    <a:pt x="1234" y="2560"/>
                  </a:lnTo>
                  <a:lnTo>
                    <a:pt x="1347" y="2568"/>
                  </a:lnTo>
                  <a:lnTo>
                    <a:pt x="1465" y="2575"/>
                  </a:lnTo>
                  <a:lnTo>
                    <a:pt x="1527" y="2578"/>
                  </a:lnTo>
                  <a:lnTo>
                    <a:pt x="1580" y="2579"/>
                  </a:lnTo>
                  <a:lnTo>
                    <a:pt x="1652" y="2581"/>
                  </a:lnTo>
                  <a:lnTo>
                    <a:pt x="1725" y="2581"/>
                  </a:lnTo>
                  <a:lnTo>
                    <a:pt x="1798" y="2581"/>
                  </a:lnTo>
                  <a:lnTo>
                    <a:pt x="1870" y="2580"/>
                  </a:lnTo>
                  <a:lnTo>
                    <a:pt x="1923" y="2578"/>
                  </a:lnTo>
                  <a:lnTo>
                    <a:pt x="1985" y="2576"/>
                  </a:lnTo>
                  <a:lnTo>
                    <a:pt x="2103" y="2569"/>
                  </a:lnTo>
                  <a:lnTo>
                    <a:pt x="2216" y="2560"/>
                  </a:lnTo>
                  <a:lnTo>
                    <a:pt x="2324" y="2550"/>
                  </a:lnTo>
                  <a:lnTo>
                    <a:pt x="2427" y="2537"/>
                  </a:lnTo>
                  <a:lnTo>
                    <a:pt x="2523" y="2524"/>
                  </a:lnTo>
                  <a:lnTo>
                    <a:pt x="2613" y="2508"/>
                  </a:lnTo>
                  <a:lnTo>
                    <a:pt x="2697" y="2491"/>
                  </a:lnTo>
                  <a:lnTo>
                    <a:pt x="2775" y="2475"/>
                  </a:lnTo>
                  <a:lnTo>
                    <a:pt x="2846" y="2456"/>
                  </a:lnTo>
                  <a:lnTo>
                    <a:pt x="2911" y="2437"/>
                  </a:lnTo>
                  <a:lnTo>
                    <a:pt x="2960" y="2421"/>
                  </a:lnTo>
                  <a:lnTo>
                    <a:pt x="3005" y="2405"/>
                  </a:lnTo>
                  <a:lnTo>
                    <a:pt x="3043" y="2388"/>
                  </a:lnTo>
                  <a:lnTo>
                    <a:pt x="3078" y="2372"/>
                  </a:lnTo>
                  <a:lnTo>
                    <a:pt x="3106" y="2357"/>
                  </a:lnTo>
                  <a:lnTo>
                    <a:pt x="3129" y="2341"/>
                  </a:lnTo>
                  <a:lnTo>
                    <a:pt x="3146" y="2327"/>
                  </a:lnTo>
                  <a:lnTo>
                    <a:pt x="3156" y="2312"/>
                  </a:lnTo>
                  <a:lnTo>
                    <a:pt x="3161" y="2298"/>
                  </a:lnTo>
                  <a:lnTo>
                    <a:pt x="3159" y="2292"/>
                  </a:lnTo>
                  <a:lnTo>
                    <a:pt x="3153" y="2284"/>
                  </a:lnTo>
                  <a:lnTo>
                    <a:pt x="3143" y="2274"/>
                  </a:lnTo>
                  <a:lnTo>
                    <a:pt x="3129" y="2263"/>
                  </a:lnTo>
                  <a:lnTo>
                    <a:pt x="3109" y="2250"/>
                  </a:lnTo>
                  <a:lnTo>
                    <a:pt x="3084" y="2237"/>
                  </a:lnTo>
                  <a:lnTo>
                    <a:pt x="3052" y="2222"/>
                  </a:lnTo>
                  <a:lnTo>
                    <a:pt x="3013" y="2208"/>
                  </a:lnTo>
                  <a:close/>
                  <a:moveTo>
                    <a:pt x="1840" y="2059"/>
                  </a:moveTo>
                  <a:lnTo>
                    <a:pt x="1753" y="2062"/>
                  </a:lnTo>
                  <a:lnTo>
                    <a:pt x="1666" y="2064"/>
                  </a:lnTo>
                  <a:lnTo>
                    <a:pt x="1658" y="2064"/>
                  </a:lnTo>
                  <a:lnTo>
                    <a:pt x="1610" y="2065"/>
                  </a:lnTo>
                  <a:lnTo>
                    <a:pt x="1610" y="2352"/>
                  </a:lnTo>
                  <a:lnTo>
                    <a:pt x="1673" y="2350"/>
                  </a:lnTo>
                  <a:lnTo>
                    <a:pt x="1698" y="2349"/>
                  </a:lnTo>
                  <a:lnTo>
                    <a:pt x="1803" y="2346"/>
                  </a:lnTo>
                  <a:lnTo>
                    <a:pt x="1840" y="2344"/>
                  </a:lnTo>
                  <a:lnTo>
                    <a:pt x="1840" y="2059"/>
                  </a:lnTo>
                  <a:close/>
                  <a:moveTo>
                    <a:pt x="1265" y="2059"/>
                  </a:moveTo>
                  <a:lnTo>
                    <a:pt x="1265" y="2344"/>
                  </a:lnTo>
                  <a:lnTo>
                    <a:pt x="1358" y="2348"/>
                  </a:lnTo>
                  <a:lnTo>
                    <a:pt x="1369" y="2348"/>
                  </a:lnTo>
                  <a:lnTo>
                    <a:pt x="1447" y="2350"/>
                  </a:lnTo>
                  <a:lnTo>
                    <a:pt x="1454" y="2350"/>
                  </a:lnTo>
                  <a:lnTo>
                    <a:pt x="1462" y="2350"/>
                  </a:lnTo>
                  <a:lnTo>
                    <a:pt x="1495" y="2352"/>
                  </a:lnTo>
                  <a:lnTo>
                    <a:pt x="1495" y="2065"/>
                  </a:lnTo>
                  <a:lnTo>
                    <a:pt x="1448" y="2064"/>
                  </a:lnTo>
                  <a:lnTo>
                    <a:pt x="1439" y="2064"/>
                  </a:lnTo>
                  <a:lnTo>
                    <a:pt x="1352" y="2062"/>
                  </a:lnTo>
                  <a:lnTo>
                    <a:pt x="1265" y="2059"/>
                  </a:lnTo>
                  <a:close/>
                  <a:moveTo>
                    <a:pt x="2128" y="2038"/>
                  </a:moveTo>
                  <a:lnTo>
                    <a:pt x="2042" y="2045"/>
                  </a:lnTo>
                  <a:lnTo>
                    <a:pt x="1955" y="2052"/>
                  </a:lnTo>
                  <a:lnTo>
                    <a:pt x="1955" y="2338"/>
                  </a:lnTo>
                  <a:lnTo>
                    <a:pt x="1994" y="2335"/>
                  </a:lnTo>
                  <a:lnTo>
                    <a:pt x="2019" y="2333"/>
                  </a:lnTo>
                  <a:lnTo>
                    <a:pt x="2073" y="2328"/>
                  </a:lnTo>
                  <a:lnTo>
                    <a:pt x="2128" y="2322"/>
                  </a:lnTo>
                  <a:lnTo>
                    <a:pt x="2128" y="2038"/>
                  </a:lnTo>
                  <a:close/>
                  <a:moveTo>
                    <a:pt x="978" y="2038"/>
                  </a:moveTo>
                  <a:lnTo>
                    <a:pt x="978" y="2322"/>
                  </a:lnTo>
                  <a:lnTo>
                    <a:pt x="984" y="2323"/>
                  </a:lnTo>
                  <a:lnTo>
                    <a:pt x="990" y="2324"/>
                  </a:lnTo>
                  <a:lnTo>
                    <a:pt x="1008" y="2325"/>
                  </a:lnTo>
                  <a:lnTo>
                    <a:pt x="1078" y="2332"/>
                  </a:lnTo>
                  <a:lnTo>
                    <a:pt x="1150" y="2338"/>
                  </a:lnTo>
                  <a:lnTo>
                    <a:pt x="1150" y="2052"/>
                  </a:lnTo>
                  <a:lnTo>
                    <a:pt x="1063" y="2045"/>
                  </a:lnTo>
                  <a:lnTo>
                    <a:pt x="978" y="2038"/>
                  </a:lnTo>
                  <a:close/>
                  <a:moveTo>
                    <a:pt x="2415" y="2001"/>
                  </a:moveTo>
                  <a:lnTo>
                    <a:pt x="2330" y="2014"/>
                  </a:lnTo>
                  <a:lnTo>
                    <a:pt x="2243" y="2025"/>
                  </a:lnTo>
                  <a:lnTo>
                    <a:pt x="2243" y="2309"/>
                  </a:lnTo>
                  <a:lnTo>
                    <a:pt x="2331" y="2296"/>
                  </a:lnTo>
                  <a:lnTo>
                    <a:pt x="2415" y="2283"/>
                  </a:lnTo>
                  <a:lnTo>
                    <a:pt x="2415" y="2001"/>
                  </a:lnTo>
                  <a:close/>
                  <a:moveTo>
                    <a:pt x="690" y="2001"/>
                  </a:moveTo>
                  <a:lnTo>
                    <a:pt x="690" y="2283"/>
                  </a:lnTo>
                  <a:lnTo>
                    <a:pt x="774" y="2296"/>
                  </a:lnTo>
                  <a:lnTo>
                    <a:pt x="863" y="2309"/>
                  </a:lnTo>
                  <a:lnTo>
                    <a:pt x="863" y="2025"/>
                  </a:lnTo>
                  <a:lnTo>
                    <a:pt x="775" y="2014"/>
                  </a:lnTo>
                  <a:lnTo>
                    <a:pt x="690" y="2001"/>
                  </a:lnTo>
                  <a:close/>
                  <a:moveTo>
                    <a:pt x="2703" y="1941"/>
                  </a:moveTo>
                  <a:lnTo>
                    <a:pt x="2619" y="1962"/>
                  </a:lnTo>
                  <a:lnTo>
                    <a:pt x="2530" y="1980"/>
                  </a:lnTo>
                  <a:lnTo>
                    <a:pt x="2530" y="2261"/>
                  </a:lnTo>
                  <a:lnTo>
                    <a:pt x="2592" y="2247"/>
                  </a:lnTo>
                  <a:lnTo>
                    <a:pt x="2649" y="2233"/>
                  </a:lnTo>
                  <a:lnTo>
                    <a:pt x="2703" y="2218"/>
                  </a:lnTo>
                  <a:lnTo>
                    <a:pt x="2703" y="1941"/>
                  </a:lnTo>
                  <a:close/>
                  <a:moveTo>
                    <a:pt x="403" y="1941"/>
                  </a:moveTo>
                  <a:lnTo>
                    <a:pt x="403" y="2218"/>
                  </a:lnTo>
                  <a:lnTo>
                    <a:pt x="408" y="2220"/>
                  </a:lnTo>
                  <a:lnTo>
                    <a:pt x="430" y="2225"/>
                  </a:lnTo>
                  <a:lnTo>
                    <a:pt x="499" y="2243"/>
                  </a:lnTo>
                  <a:lnTo>
                    <a:pt x="575" y="2261"/>
                  </a:lnTo>
                  <a:lnTo>
                    <a:pt x="575" y="1981"/>
                  </a:lnTo>
                  <a:lnTo>
                    <a:pt x="486" y="1962"/>
                  </a:lnTo>
                  <a:lnTo>
                    <a:pt x="403" y="1941"/>
                  </a:lnTo>
                  <a:close/>
                  <a:moveTo>
                    <a:pt x="2990" y="1827"/>
                  </a:moveTo>
                  <a:lnTo>
                    <a:pt x="2953" y="1848"/>
                  </a:lnTo>
                  <a:lnTo>
                    <a:pt x="2913" y="1869"/>
                  </a:lnTo>
                  <a:lnTo>
                    <a:pt x="2867" y="1888"/>
                  </a:lnTo>
                  <a:lnTo>
                    <a:pt x="2818" y="1906"/>
                  </a:lnTo>
                  <a:lnTo>
                    <a:pt x="2818" y="2179"/>
                  </a:lnTo>
                  <a:lnTo>
                    <a:pt x="2865" y="2160"/>
                  </a:lnTo>
                  <a:lnTo>
                    <a:pt x="2904" y="2140"/>
                  </a:lnTo>
                  <a:lnTo>
                    <a:pt x="2938" y="2120"/>
                  </a:lnTo>
                  <a:lnTo>
                    <a:pt x="2964" y="2100"/>
                  </a:lnTo>
                  <a:lnTo>
                    <a:pt x="2984" y="2084"/>
                  </a:lnTo>
                  <a:lnTo>
                    <a:pt x="2989" y="2074"/>
                  </a:lnTo>
                  <a:lnTo>
                    <a:pt x="2990" y="2065"/>
                  </a:lnTo>
                  <a:lnTo>
                    <a:pt x="2990" y="1827"/>
                  </a:lnTo>
                  <a:close/>
                  <a:moveTo>
                    <a:pt x="115" y="1827"/>
                  </a:moveTo>
                  <a:lnTo>
                    <a:pt x="115" y="2065"/>
                  </a:lnTo>
                  <a:lnTo>
                    <a:pt x="118" y="2077"/>
                  </a:lnTo>
                  <a:lnTo>
                    <a:pt x="127" y="2091"/>
                  </a:lnTo>
                  <a:lnTo>
                    <a:pt x="141" y="2105"/>
                  </a:lnTo>
                  <a:lnTo>
                    <a:pt x="161" y="2120"/>
                  </a:lnTo>
                  <a:lnTo>
                    <a:pt x="187" y="2136"/>
                  </a:lnTo>
                  <a:lnTo>
                    <a:pt x="217" y="2151"/>
                  </a:lnTo>
                  <a:lnTo>
                    <a:pt x="254" y="2167"/>
                  </a:lnTo>
                  <a:lnTo>
                    <a:pt x="255" y="2167"/>
                  </a:lnTo>
                  <a:lnTo>
                    <a:pt x="288" y="2179"/>
                  </a:lnTo>
                  <a:lnTo>
                    <a:pt x="288" y="1906"/>
                  </a:lnTo>
                  <a:lnTo>
                    <a:pt x="238" y="1888"/>
                  </a:lnTo>
                  <a:lnTo>
                    <a:pt x="192" y="1869"/>
                  </a:lnTo>
                  <a:lnTo>
                    <a:pt x="152" y="1848"/>
                  </a:lnTo>
                  <a:lnTo>
                    <a:pt x="115" y="1827"/>
                  </a:lnTo>
                  <a:close/>
                  <a:moveTo>
                    <a:pt x="394" y="1539"/>
                  </a:moveTo>
                  <a:lnTo>
                    <a:pt x="339" y="1554"/>
                  </a:lnTo>
                  <a:lnTo>
                    <a:pt x="292" y="1567"/>
                  </a:lnTo>
                  <a:lnTo>
                    <a:pt x="252" y="1582"/>
                  </a:lnTo>
                  <a:lnTo>
                    <a:pt x="217" y="1596"/>
                  </a:lnTo>
                  <a:lnTo>
                    <a:pt x="189" y="1608"/>
                  </a:lnTo>
                  <a:lnTo>
                    <a:pt x="166" y="1621"/>
                  </a:lnTo>
                  <a:lnTo>
                    <a:pt x="148" y="1632"/>
                  </a:lnTo>
                  <a:lnTo>
                    <a:pt x="135" y="1643"/>
                  </a:lnTo>
                  <a:lnTo>
                    <a:pt x="124" y="1652"/>
                  </a:lnTo>
                  <a:lnTo>
                    <a:pt x="119" y="1660"/>
                  </a:lnTo>
                  <a:lnTo>
                    <a:pt x="116" y="1668"/>
                  </a:lnTo>
                  <a:lnTo>
                    <a:pt x="120" y="1680"/>
                  </a:lnTo>
                  <a:lnTo>
                    <a:pt x="132" y="1695"/>
                  </a:lnTo>
                  <a:lnTo>
                    <a:pt x="148" y="1709"/>
                  </a:lnTo>
                  <a:lnTo>
                    <a:pt x="170" y="1725"/>
                  </a:lnTo>
                  <a:lnTo>
                    <a:pt x="199" y="1742"/>
                  </a:lnTo>
                  <a:lnTo>
                    <a:pt x="233" y="1757"/>
                  </a:lnTo>
                  <a:lnTo>
                    <a:pt x="272" y="1774"/>
                  </a:lnTo>
                  <a:lnTo>
                    <a:pt x="317" y="1791"/>
                  </a:lnTo>
                  <a:lnTo>
                    <a:pt x="367" y="1806"/>
                  </a:lnTo>
                  <a:lnTo>
                    <a:pt x="432" y="1825"/>
                  </a:lnTo>
                  <a:lnTo>
                    <a:pt x="503" y="1844"/>
                  </a:lnTo>
                  <a:lnTo>
                    <a:pt x="580" y="1860"/>
                  </a:lnTo>
                  <a:lnTo>
                    <a:pt x="665" y="1877"/>
                  </a:lnTo>
                  <a:lnTo>
                    <a:pt x="755" y="1893"/>
                  </a:lnTo>
                  <a:lnTo>
                    <a:pt x="851" y="1906"/>
                  </a:lnTo>
                  <a:lnTo>
                    <a:pt x="953" y="1919"/>
                  </a:lnTo>
                  <a:lnTo>
                    <a:pt x="1061" y="1929"/>
                  </a:lnTo>
                  <a:lnTo>
                    <a:pt x="1174" y="1938"/>
                  </a:lnTo>
                  <a:lnTo>
                    <a:pt x="1292" y="1945"/>
                  </a:lnTo>
                  <a:lnTo>
                    <a:pt x="1355" y="1947"/>
                  </a:lnTo>
                  <a:lnTo>
                    <a:pt x="1407" y="1948"/>
                  </a:lnTo>
                  <a:lnTo>
                    <a:pt x="1478" y="1950"/>
                  </a:lnTo>
                  <a:lnTo>
                    <a:pt x="1553" y="1950"/>
                  </a:lnTo>
                  <a:lnTo>
                    <a:pt x="1608" y="1950"/>
                  </a:lnTo>
                  <a:lnTo>
                    <a:pt x="1662" y="1949"/>
                  </a:lnTo>
                  <a:lnTo>
                    <a:pt x="1705" y="1948"/>
                  </a:lnTo>
                  <a:lnTo>
                    <a:pt x="1744" y="1947"/>
                  </a:lnTo>
                  <a:lnTo>
                    <a:pt x="1872" y="1942"/>
                  </a:lnTo>
                  <a:lnTo>
                    <a:pt x="1994" y="1933"/>
                  </a:lnTo>
                  <a:lnTo>
                    <a:pt x="2111" y="1923"/>
                  </a:lnTo>
                  <a:lnTo>
                    <a:pt x="2221" y="1910"/>
                  </a:lnTo>
                  <a:lnTo>
                    <a:pt x="2324" y="1897"/>
                  </a:lnTo>
                  <a:lnTo>
                    <a:pt x="2420" y="1880"/>
                  </a:lnTo>
                  <a:lnTo>
                    <a:pt x="2511" y="1864"/>
                  </a:lnTo>
                  <a:lnTo>
                    <a:pt x="2594" y="1845"/>
                  </a:lnTo>
                  <a:lnTo>
                    <a:pt x="2669" y="1826"/>
                  </a:lnTo>
                  <a:lnTo>
                    <a:pt x="2738" y="1806"/>
                  </a:lnTo>
                  <a:lnTo>
                    <a:pt x="2788" y="1790"/>
                  </a:lnTo>
                  <a:lnTo>
                    <a:pt x="2834" y="1774"/>
                  </a:lnTo>
                  <a:lnTo>
                    <a:pt x="2874" y="1757"/>
                  </a:lnTo>
                  <a:lnTo>
                    <a:pt x="2907" y="1741"/>
                  </a:lnTo>
                  <a:lnTo>
                    <a:pt x="2808" y="1760"/>
                  </a:lnTo>
                  <a:lnTo>
                    <a:pt x="2704" y="1778"/>
                  </a:lnTo>
                  <a:lnTo>
                    <a:pt x="2595" y="1793"/>
                  </a:lnTo>
                  <a:lnTo>
                    <a:pt x="2481" y="1806"/>
                  </a:lnTo>
                  <a:lnTo>
                    <a:pt x="2364" y="1817"/>
                  </a:lnTo>
                  <a:lnTo>
                    <a:pt x="2244" y="1825"/>
                  </a:lnTo>
                  <a:lnTo>
                    <a:pt x="2244" y="1825"/>
                  </a:lnTo>
                  <a:lnTo>
                    <a:pt x="2243" y="1825"/>
                  </a:lnTo>
                  <a:lnTo>
                    <a:pt x="2241" y="1825"/>
                  </a:lnTo>
                  <a:lnTo>
                    <a:pt x="2132" y="1830"/>
                  </a:lnTo>
                  <a:lnTo>
                    <a:pt x="2019" y="1834"/>
                  </a:lnTo>
                  <a:lnTo>
                    <a:pt x="1958" y="1835"/>
                  </a:lnTo>
                  <a:lnTo>
                    <a:pt x="1898" y="1835"/>
                  </a:lnTo>
                  <a:lnTo>
                    <a:pt x="1845" y="1835"/>
                  </a:lnTo>
                  <a:lnTo>
                    <a:pt x="1792" y="1834"/>
                  </a:lnTo>
                  <a:lnTo>
                    <a:pt x="1671" y="1831"/>
                  </a:lnTo>
                  <a:lnTo>
                    <a:pt x="1553" y="1825"/>
                  </a:lnTo>
                  <a:lnTo>
                    <a:pt x="1553" y="1825"/>
                  </a:lnTo>
                  <a:lnTo>
                    <a:pt x="1432" y="1817"/>
                  </a:lnTo>
                  <a:lnTo>
                    <a:pt x="1317" y="1806"/>
                  </a:lnTo>
                  <a:lnTo>
                    <a:pt x="1205" y="1794"/>
                  </a:lnTo>
                  <a:lnTo>
                    <a:pt x="1099" y="1779"/>
                  </a:lnTo>
                  <a:lnTo>
                    <a:pt x="997" y="1761"/>
                  </a:lnTo>
                  <a:lnTo>
                    <a:pt x="901" y="1743"/>
                  </a:lnTo>
                  <a:lnTo>
                    <a:pt x="855" y="1733"/>
                  </a:lnTo>
                  <a:lnTo>
                    <a:pt x="842" y="1730"/>
                  </a:lnTo>
                  <a:lnTo>
                    <a:pt x="775" y="1714"/>
                  </a:lnTo>
                  <a:lnTo>
                    <a:pt x="712" y="1697"/>
                  </a:lnTo>
                  <a:lnTo>
                    <a:pt x="653" y="1678"/>
                  </a:lnTo>
                  <a:lnTo>
                    <a:pt x="598" y="1658"/>
                  </a:lnTo>
                  <a:lnTo>
                    <a:pt x="548" y="1637"/>
                  </a:lnTo>
                  <a:lnTo>
                    <a:pt x="502" y="1615"/>
                  </a:lnTo>
                  <a:lnTo>
                    <a:pt x="461" y="1592"/>
                  </a:lnTo>
                  <a:lnTo>
                    <a:pt x="426" y="1567"/>
                  </a:lnTo>
                  <a:lnTo>
                    <a:pt x="396" y="1542"/>
                  </a:lnTo>
                  <a:lnTo>
                    <a:pt x="395" y="1540"/>
                  </a:lnTo>
                  <a:lnTo>
                    <a:pt x="394" y="1539"/>
                  </a:lnTo>
                  <a:close/>
                  <a:moveTo>
                    <a:pt x="2185" y="1428"/>
                  </a:moveTo>
                  <a:lnTo>
                    <a:pt x="2098" y="1431"/>
                  </a:lnTo>
                  <a:lnTo>
                    <a:pt x="2011" y="1433"/>
                  </a:lnTo>
                  <a:lnTo>
                    <a:pt x="2002" y="1433"/>
                  </a:lnTo>
                  <a:lnTo>
                    <a:pt x="1955" y="1434"/>
                  </a:lnTo>
                  <a:lnTo>
                    <a:pt x="1955" y="1720"/>
                  </a:lnTo>
                  <a:lnTo>
                    <a:pt x="2071" y="1718"/>
                  </a:lnTo>
                  <a:lnTo>
                    <a:pt x="2185" y="1713"/>
                  </a:lnTo>
                  <a:lnTo>
                    <a:pt x="2185" y="1428"/>
                  </a:lnTo>
                  <a:close/>
                  <a:moveTo>
                    <a:pt x="1610" y="1428"/>
                  </a:moveTo>
                  <a:lnTo>
                    <a:pt x="1610" y="1713"/>
                  </a:lnTo>
                  <a:lnTo>
                    <a:pt x="1616" y="1714"/>
                  </a:lnTo>
                  <a:lnTo>
                    <a:pt x="1744" y="1719"/>
                  </a:lnTo>
                  <a:lnTo>
                    <a:pt x="1756" y="1720"/>
                  </a:lnTo>
                  <a:lnTo>
                    <a:pt x="1798" y="1720"/>
                  </a:lnTo>
                  <a:lnTo>
                    <a:pt x="1840" y="1721"/>
                  </a:lnTo>
                  <a:lnTo>
                    <a:pt x="1840" y="1434"/>
                  </a:lnTo>
                  <a:lnTo>
                    <a:pt x="1792" y="1433"/>
                  </a:lnTo>
                  <a:lnTo>
                    <a:pt x="1788" y="1433"/>
                  </a:lnTo>
                  <a:lnTo>
                    <a:pt x="1784" y="1433"/>
                  </a:lnTo>
                  <a:lnTo>
                    <a:pt x="1610" y="1428"/>
                  </a:lnTo>
                  <a:close/>
                  <a:moveTo>
                    <a:pt x="2473" y="1407"/>
                  </a:moveTo>
                  <a:lnTo>
                    <a:pt x="2387" y="1414"/>
                  </a:lnTo>
                  <a:lnTo>
                    <a:pt x="2300" y="1420"/>
                  </a:lnTo>
                  <a:lnTo>
                    <a:pt x="2300" y="1706"/>
                  </a:lnTo>
                  <a:lnTo>
                    <a:pt x="2366" y="1702"/>
                  </a:lnTo>
                  <a:lnTo>
                    <a:pt x="2371" y="1702"/>
                  </a:lnTo>
                  <a:lnTo>
                    <a:pt x="2422" y="1697"/>
                  </a:lnTo>
                  <a:lnTo>
                    <a:pt x="2473" y="1692"/>
                  </a:lnTo>
                  <a:lnTo>
                    <a:pt x="2473" y="1407"/>
                  </a:lnTo>
                  <a:close/>
                  <a:moveTo>
                    <a:pt x="1323" y="1407"/>
                  </a:moveTo>
                  <a:lnTo>
                    <a:pt x="1323" y="1692"/>
                  </a:lnTo>
                  <a:lnTo>
                    <a:pt x="1325" y="1693"/>
                  </a:lnTo>
                  <a:lnTo>
                    <a:pt x="1327" y="1693"/>
                  </a:lnTo>
                  <a:lnTo>
                    <a:pt x="1350" y="1695"/>
                  </a:lnTo>
                  <a:lnTo>
                    <a:pt x="1457" y="1704"/>
                  </a:lnTo>
                  <a:lnTo>
                    <a:pt x="1480" y="1706"/>
                  </a:lnTo>
                  <a:lnTo>
                    <a:pt x="1495" y="1707"/>
                  </a:lnTo>
                  <a:lnTo>
                    <a:pt x="1495" y="1420"/>
                  </a:lnTo>
                  <a:lnTo>
                    <a:pt x="1408" y="1414"/>
                  </a:lnTo>
                  <a:lnTo>
                    <a:pt x="1323" y="1407"/>
                  </a:lnTo>
                  <a:close/>
                  <a:moveTo>
                    <a:pt x="2760" y="1370"/>
                  </a:moveTo>
                  <a:lnTo>
                    <a:pt x="2675" y="1383"/>
                  </a:lnTo>
                  <a:lnTo>
                    <a:pt x="2588" y="1394"/>
                  </a:lnTo>
                  <a:lnTo>
                    <a:pt x="2588" y="1678"/>
                  </a:lnTo>
                  <a:lnTo>
                    <a:pt x="2632" y="1673"/>
                  </a:lnTo>
                  <a:lnTo>
                    <a:pt x="2677" y="1665"/>
                  </a:lnTo>
                  <a:lnTo>
                    <a:pt x="2716" y="1659"/>
                  </a:lnTo>
                  <a:lnTo>
                    <a:pt x="2755" y="1653"/>
                  </a:lnTo>
                  <a:lnTo>
                    <a:pt x="2757" y="1653"/>
                  </a:lnTo>
                  <a:lnTo>
                    <a:pt x="2760" y="1652"/>
                  </a:lnTo>
                  <a:lnTo>
                    <a:pt x="2760" y="1370"/>
                  </a:lnTo>
                  <a:close/>
                  <a:moveTo>
                    <a:pt x="1035" y="1370"/>
                  </a:moveTo>
                  <a:lnTo>
                    <a:pt x="1035" y="1652"/>
                  </a:lnTo>
                  <a:lnTo>
                    <a:pt x="1067" y="1657"/>
                  </a:lnTo>
                  <a:lnTo>
                    <a:pt x="1101" y="1663"/>
                  </a:lnTo>
                  <a:lnTo>
                    <a:pt x="1103" y="1663"/>
                  </a:lnTo>
                  <a:lnTo>
                    <a:pt x="1105" y="1663"/>
                  </a:lnTo>
                  <a:lnTo>
                    <a:pt x="1155" y="1672"/>
                  </a:lnTo>
                  <a:lnTo>
                    <a:pt x="1208" y="1678"/>
                  </a:lnTo>
                  <a:lnTo>
                    <a:pt x="1208" y="1394"/>
                  </a:lnTo>
                  <a:lnTo>
                    <a:pt x="1120" y="1383"/>
                  </a:lnTo>
                  <a:lnTo>
                    <a:pt x="1035" y="1370"/>
                  </a:lnTo>
                  <a:close/>
                  <a:moveTo>
                    <a:pt x="3048" y="1310"/>
                  </a:moveTo>
                  <a:lnTo>
                    <a:pt x="2964" y="1331"/>
                  </a:lnTo>
                  <a:lnTo>
                    <a:pt x="2875" y="1351"/>
                  </a:lnTo>
                  <a:lnTo>
                    <a:pt x="2875" y="1630"/>
                  </a:lnTo>
                  <a:lnTo>
                    <a:pt x="2882" y="1628"/>
                  </a:lnTo>
                  <a:lnTo>
                    <a:pt x="2889" y="1627"/>
                  </a:lnTo>
                  <a:lnTo>
                    <a:pt x="2933" y="1617"/>
                  </a:lnTo>
                  <a:lnTo>
                    <a:pt x="2979" y="1606"/>
                  </a:lnTo>
                  <a:lnTo>
                    <a:pt x="3022" y="1595"/>
                  </a:lnTo>
                  <a:lnTo>
                    <a:pt x="3048" y="1587"/>
                  </a:lnTo>
                  <a:lnTo>
                    <a:pt x="3048" y="1310"/>
                  </a:lnTo>
                  <a:close/>
                  <a:moveTo>
                    <a:pt x="748" y="1310"/>
                  </a:moveTo>
                  <a:lnTo>
                    <a:pt x="748" y="1586"/>
                  </a:lnTo>
                  <a:lnTo>
                    <a:pt x="801" y="1601"/>
                  </a:lnTo>
                  <a:lnTo>
                    <a:pt x="858" y="1615"/>
                  </a:lnTo>
                  <a:lnTo>
                    <a:pt x="920" y="1630"/>
                  </a:lnTo>
                  <a:lnTo>
                    <a:pt x="920" y="1351"/>
                  </a:lnTo>
                  <a:lnTo>
                    <a:pt x="831" y="1331"/>
                  </a:lnTo>
                  <a:lnTo>
                    <a:pt x="748" y="1310"/>
                  </a:lnTo>
                  <a:close/>
                  <a:moveTo>
                    <a:pt x="3335" y="1196"/>
                  </a:moveTo>
                  <a:lnTo>
                    <a:pt x="3298" y="1217"/>
                  </a:lnTo>
                  <a:lnTo>
                    <a:pt x="3258" y="1238"/>
                  </a:lnTo>
                  <a:lnTo>
                    <a:pt x="3212" y="1257"/>
                  </a:lnTo>
                  <a:lnTo>
                    <a:pt x="3163" y="1275"/>
                  </a:lnTo>
                  <a:lnTo>
                    <a:pt x="3163" y="1550"/>
                  </a:lnTo>
                  <a:lnTo>
                    <a:pt x="3202" y="1534"/>
                  </a:lnTo>
                  <a:lnTo>
                    <a:pt x="3237" y="1518"/>
                  </a:lnTo>
                  <a:lnTo>
                    <a:pt x="3266" y="1503"/>
                  </a:lnTo>
                  <a:lnTo>
                    <a:pt x="3291" y="1488"/>
                  </a:lnTo>
                  <a:lnTo>
                    <a:pt x="3310" y="1474"/>
                  </a:lnTo>
                  <a:lnTo>
                    <a:pt x="3324" y="1460"/>
                  </a:lnTo>
                  <a:lnTo>
                    <a:pt x="3332" y="1446"/>
                  </a:lnTo>
                  <a:lnTo>
                    <a:pt x="3335" y="1434"/>
                  </a:lnTo>
                  <a:lnTo>
                    <a:pt x="3335" y="1196"/>
                  </a:lnTo>
                  <a:close/>
                  <a:moveTo>
                    <a:pt x="460" y="1196"/>
                  </a:moveTo>
                  <a:lnTo>
                    <a:pt x="460" y="1434"/>
                  </a:lnTo>
                  <a:lnTo>
                    <a:pt x="460" y="1437"/>
                  </a:lnTo>
                  <a:lnTo>
                    <a:pt x="461" y="1439"/>
                  </a:lnTo>
                  <a:lnTo>
                    <a:pt x="465" y="1445"/>
                  </a:lnTo>
                  <a:lnTo>
                    <a:pt x="478" y="1462"/>
                  </a:lnTo>
                  <a:lnTo>
                    <a:pt x="497" y="1479"/>
                  </a:lnTo>
                  <a:lnTo>
                    <a:pt x="522" y="1496"/>
                  </a:lnTo>
                  <a:lnTo>
                    <a:pt x="553" y="1513"/>
                  </a:lnTo>
                  <a:lnTo>
                    <a:pt x="590" y="1530"/>
                  </a:lnTo>
                  <a:lnTo>
                    <a:pt x="633" y="1548"/>
                  </a:lnTo>
                  <a:lnTo>
                    <a:pt x="633" y="1275"/>
                  </a:lnTo>
                  <a:lnTo>
                    <a:pt x="583" y="1257"/>
                  </a:lnTo>
                  <a:lnTo>
                    <a:pt x="537" y="1238"/>
                  </a:lnTo>
                  <a:lnTo>
                    <a:pt x="497" y="1217"/>
                  </a:lnTo>
                  <a:lnTo>
                    <a:pt x="460" y="1196"/>
                  </a:lnTo>
                  <a:close/>
                  <a:moveTo>
                    <a:pt x="3003" y="896"/>
                  </a:moveTo>
                  <a:lnTo>
                    <a:pt x="2997" y="899"/>
                  </a:lnTo>
                  <a:lnTo>
                    <a:pt x="2991" y="903"/>
                  </a:lnTo>
                  <a:lnTo>
                    <a:pt x="2971" y="915"/>
                  </a:lnTo>
                  <a:lnTo>
                    <a:pt x="2953" y="925"/>
                  </a:lnTo>
                  <a:lnTo>
                    <a:pt x="2930" y="937"/>
                  </a:lnTo>
                  <a:lnTo>
                    <a:pt x="2907" y="947"/>
                  </a:lnTo>
                  <a:lnTo>
                    <a:pt x="2901" y="950"/>
                  </a:lnTo>
                  <a:lnTo>
                    <a:pt x="2895" y="953"/>
                  </a:lnTo>
                  <a:lnTo>
                    <a:pt x="2848" y="972"/>
                  </a:lnTo>
                  <a:lnTo>
                    <a:pt x="2837" y="975"/>
                  </a:lnTo>
                  <a:lnTo>
                    <a:pt x="2778" y="996"/>
                  </a:lnTo>
                  <a:lnTo>
                    <a:pt x="2756" y="1003"/>
                  </a:lnTo>
                  <a:lnTo>
                    <a:pt x="2719" y="1014"/>
                  </a:lnTo>
                  <a:lnTo>
                    <a:pt x="2643" y="1034"/>
                  </a:lnTo>
                  <a:lnTo>
                    <a:pt x="2561" y="1052"/>
                  </a:lnTo>
                  <a:lnTo>
                    <a:pt x="2475" y="1070"/>
                  </a:lnTo>
                  <a:lnTo>
                    <a:pt x="2383" y="1086"/>
                  </a:lnTo>
                  <a:lnTo>
                    <a:pt x="2287" y="1100"/>
                  </a:lnTo>
                  <a:lnTo>
                    <a:pt x="2187" y="1113"/>
                  </a:lnTo>
                  <a:lnTo>
                    <a:pt x="2085" y="1123"/>
                  </a:lnTo>
                  <a:lnTo>
                    <a:pt x="1978" y="1132"/>
                  </a:lnTo>
                  <a:lnTo>
                    <a:pt x="1869" y="1139"/>
                  </a:lnTo>
                  <a:lnTo>
                    <a:pt x="1758" y="1144"/>
                  </a:lnTo>
                  <a:lnTo>
                    <a:pt x="1645" y="1146"/>
                  </a:lnTo>
                  <a:lnTo>
                    <a:pt x="1553" y="1147"/>
                  </a:lnTo>
                  <a:lnTo>
                    <a:pt x="1489" y="1147"/>
                  </a:lnTo>
                  <a:lnTo>
                    <a:pt x="1423" y="1146"/>
                  </a:lnTo>
                  <a:lnTo>
                    <a:pt x="1315" y="1142"/>
                  </a:lnTo>
                  <a:lnTo>
                    <a:pt x="1209" y="1137"/>
                  </a:lnTo>
                  <a:lnTo>
                    <a:pt x="1209" y="1137"/>
                  </a:lnTo>
                  <a:lnTo>
                    <a:pt x="1208" y="1137"/>
                  </a:lnTo>
                  <a:lnTo>
                    <a:pt x="1206" y="1137"/>
                  </a:lnTo>
                  <a:lnTo>
                    <a:pt x="1205" y="1137"/>
                  </a:lnTo>
                  <a:lnTo>
                    <a:pt x="1108" y="1131"/>
                  </a:lnTo>
                  <a:lnTo>
                    <a:pt x="1013" y="1122"/>
                  </a:lnTo>
                  <a:lnTo>
                    <a:pt x="920" y="1113"/>
                  </a:lnTo>
                  <a:lnTo>
                    <a:pt x="920" y="1113"/>
                  </a:lnTo>
                  <a:lnTo>
                    <a:pt x="919" y="1112"/>
                  </a:lnTo>
                  <a:lnTo>
                    <a:pt x="919" y="1112"/>
                  </a:lnTo>
                  <a:lnTo>
                    <a:pt x="820" y="1099"/>
                  </a:lnTo>
                  <a:lnTo>
                    <a:pt x="723" y="1086"/>
                  </a:lnTo>
                  <a:lnTo>
                    <a:pt x="631" y="1070"/>
                  </a:lnTo>
                  <a:lnTo>
                    <a:pt x="543" y="1052"/>
                  </a:lnTo>
                  <a:lnTo>
                    <a:pt x="474" y="1037"/>
                  </a:lnTo>
                  <a:lnTo>
                    <a:pt x="468" y="1036"/>
                  </a:lnTo>
                  <a:lnTo>
                    <a:pt x="462" y="1034"/>
                  </a:lnTo>
                  <a:lnTo>
                    <a:pt x="461" y="1036"/>
                  </a:lnTo>
                  <a:lnTo>
                    <a:pt x="461" y="1038"/>
                  </a:lnTo>
                  <a:lnTo>
                    <a:pt x="466" y="1050"/>
                  </a:lnTo>
                  <a:lnTo>
                    <a:pt x="477" y="1065"/>
                  </a:lnTo>
                  <a:lnTo>
                    <a:pt x="495" y="1079"/>
                  </a:lnTo>
                  <a:lnTo>
                    <a:pt x="516" y="1095"/>
                  </a:lnTo>
                  <a:lnTo>
                    <a:pt x="545" y="1111"/>
                  </a:lnTo>
                  <a:lnTo>
                    <a:pt x="579" y="1127"/>
                  </a:lnTo>
                  <a:lnTo>
                    <a:pt x="618" y="1143"/>
                  </a:lnTo>
                  <a:lnTo>
                    <a:pt x="663" y="1160"/>
                  </a:lnTo>
                  <a:lnTo>
                    <a:pt x="712" y="1175"/>
                  </a:lnTo>
                  <a:lnTo>
                    <a:pt x="777" y="1194"/>
                  </a:lnTo>
                  <a:lnTo>
                    <a:pt x="848" y="1212"/>
                  </a:lnTo>
                  <a:lnTo>
                    <a:pt x="925" y="1230"/>
                  </a:lnTo>
                  <a:lnTo>
                    <a:pt x="1010" y="1246"/>
                  </a:lnTo>
                  <a:lnTo>
                    <a:pt x="1100" y="1262"/>
                  </a:lnTo>
                  <a:lnTo>
                    <a:pt x="1196" y="1275"/>
                  </a:lnTo>
                  <a:lnTo>
                    <a:pt x="1298" y="1288"/>
                  </a:lnTo>
                  <a:lnTo>
                    <a:pt x="1406" y="1298"/>
                  </a:lnTo>
                  <a:lnTo>
                    <a:pt x="1519" y="1307"/>
                  </a:lnTo>
                  <a:lnTo>
                    <a:pt x="1637" y="1314"/>
                  </a:lnTo>
                  <a:lnTo>
                    <a:pt x="1700" y="1316"/>
                  </a:lnTo>
                  <a:lnTo>
                    <a:pt x="1752" y="1317"/>
                  </a:lnTo>
                  <a:lnTo>
                    <a:pt x="1823" y="1319"/>
                  </a:lnTo>
                  <a:lnTo>
                    <a:pt x="1898" y="1319"/>
                  </a:lnTo>
                  <a:lnTo>
                    <a:pt x="1972" y="1319"/>
                  </a:lnTo>
                  <a:lnTo>
                    <a:pt x="2043" y="1317"/>
                  </a:lnTo>
                  <a:lnTo>
                    <a:pt x="2095" y="1316"/>
                  </a:lnTo>
                  <a:lnTo>
                    <a:pt x="2158" y="1314"/>
                  </a:lnTo>
                  <a:lnTo>
                    <a:pt x="2276" y="1307"/>
                  </a:lnTo>
                  <a:lnTo>
                    <a:pt x="2389" y="1298"/>
                  </a:lnTo>
                  <a:lnTo>
                    <a:pt x="2497" y="1288"/>
                  </a:lnTo>
                  <a:lnTo>
                    <a:pt x="2599" y="1275"/>
                  </a:lnTo>
                  <a:lnTo>
                    <a:pt x="2695" y="1262"/>
                  </a:lnTo>
                  <a:lnTo>
                    <a:pt x="2785" y="1246"/>
                  </a:lnTo>
                  <a:lnTo>
                    <a:pt x="2870" y="1230"/>
                  </a:lnTo>
                  <a:lnTo>
                    <a:pt x="2947" y="1213"/>
                  </a:lnTo>
                  <a:lnTo>
                    <a:pt x="3018" y="1194"/>
                  </a:lnTo>
                  <a:lnTo>
                    <a:pt x="3083" y="1175"/>
                  </a:lnTo>
                  <a:lnTo>
                    <a:pt x="3133" y="1160"/>
                  </a:lnTo>
                  <a:lnTo>
                    <a:pt x="3177" y="1143"/>
                  </a:lnTo>
                  <a:lnTo>
                    <a:pt x="3217" y="1126"/>
                  </a:lnTo>
                  <a:lnTo>
                    <a:pt x="3251" y="1111"/>
                  </a:lnTo>
                  <a:lnTo>
                    <a:pt x="3280" y="1095"/>
                  </a:lnTo>
                  <a:lnTo>
                    <a:pt x="3302" y="1079"/>
                  </a:lnTo>
                  <a:lnTo>
                    <a:pt x="3318" y="1064"/>
                  </a:lnTo>
                  <a:lnTo>
                    <a:pt x="3330" y="1050"/>
                  </a:lnTo>
                  <a:lnTo>
                    <a:pt x="3334" y="1037"/>
                  </a:lnTo>
                  <a:lnTo>
                    <a:pt x="3332" y="1029"/>
                  </a:lnTo>
                  <a:lnTo>
                    <a:pt x="3326" y="1022"/>
                  </a:lnTo>
                  <a:lnTo>
                    <a:pt x="3316" y="1013"/>
                  </a:lnTo>
                  <a:lnTo>
                    <a:pt x="3303" y="1002"/>
                  </a:lnTo>
                  <a:lnTo>
                    <a:pt x="3285" y="991"/>
                  </a:lnTo>
                  <a:lnTo>
                    <a:pt x="3263" y="978"/>
                  </a:lnTo>
                  <a:lnTo>
                    <a:pt x="3235" y="966"/>
                  </a:lnTo>
                  <a:lnTo>
                    <a:pt x="3201" y="952"/>
                  </a:lnTo>
                  <a:lnTo>
                    <a:pt x="3163" y="938"/>
                  </a:lnTo>
                  <a:lnTo>
                    <a:pt x="3115" y="924"/>
                  </a:lnTo>
                  <a:lnTo>
                    <a:pt x="3063" y="911"/>
                  </a:lnTo>
                  <a:lnTo>
                    <a:pt x="3003" y="896"/>
                  </a:lnTo>
                  <a:close/>
                  <a:moveTo>
                    <a:pt x="1840" y="740"/>
                  </a:moveTo>
                  <a:lnTo>
                    <a:pt x="1666" y="745"/>
                  </a:lnTo>
                  <a:lnTo>
                    <a:pt x="1657" y="745"/>
                  </a:lnTo>
                  <a:lnTo>
                    <a:pt x="1610" y="746"/>
                  </a:lnTo>
                  <a:lnTo>
                    <a:pt x="1610" y="1033"/>
                  </a:lnTo>
                  <a:lnTo>
                    <a:pt x="1673" y="1032"/>
                  </a:lnTo>
                  <a:lnTo>
                    <a:pt x="1691" y="1030"/>
                  </a:lnTo>
                  <a:lnTo>
                    <a:pt x="1809" y="1027"/>
                  </a:lnTo>
                  <a:lnTo>
                    <a:pt x="1810" y="1027"/>
                  </a:lnTo>
                  <a:lnTo>
                    <a:pt x="1811" y="1027"/>
                  </a:lnTo>
                  <a:lnTo>
                    <a:pt x="1840" y="1025"/>
                  </a:lnTo>
                  <a:lnTo>
                    <a:pt x="1840" y="740"/>
                  </a:lnTo>
                  <a:close/>
                  <a:moveTo>
                    <a:pt x="1265" y="740"/>
                  </a:moveTo>
                  <a:lnTo>
                    <a:pt x="1265" y="1025"/>
                  </a:lnTo>
                  <a:lnTo>
                    <a:pt x="1379" y="1029"/>
                  </a:lnTo>
                  <a:lnTo>
                    <a:pt x="1495" y="1033"/>
                  </a:lnTo>
                  <a:lnTo>
                    <a:pt x="1495" y="746"/>
                  </a:lnTo>
                  <a:lnTo>
                    <a:pt x="1448" y="745"/>
                  </a:lnTo>
                  <a:lnTo>
                    <a:pt x="1439" y="745"/>
                  </a:lnTo>
                  <a:lnTo>
                    <a:pt x="1265" y="740"/>
                  </a:lnTo>
                  <a:close/>
                  <a:moveTo>
                    <a:pt x="2128" y="719"/>
                  </a:moveTo>
                  <a:lnTo>
                    <a:pt x="2042" y="726"/>
                  </a:lnTo>
                  <a:lnTo>
                    <a:pt x="1955" y="733"/>
                  </a:lnTo>
                  <a:lnTo>
                    <a:pt x="1955" y="1019"/>
                  </a:lnTo>
                  <a:lnTo>
                    <a:pt x="2043" y="1012"/>
                  </a:lnTo>
                  <a:lnTo>
                    <a:pt x="2128" y="1003"/>
                  </a:lnTo>
                  <a:lnTo>
                    <a:pt x="2128" y="719"/>
                  </a:lnTo>
                  <a:close/>
                  <a:moveTo>
                    <a:pt x="978" y="719"/>
                  </a:moveTo>
                  <a:lnTo>
                    <a:pt x="978" y="1003"/>
                  </a:lnTo>
                  <a:lnTo>
                    <a:pt x="1063" y="1012"/>
                  </a:lnTo>
                  <a:lnTo>
                    <a:pt x="1150" y="1018"/>
                  </a:lnTo>
                  <a:lnTo>
                    <a:pt x="1150" y="733"/>
                  </a:lnTo>
                  <a:lnTo>
                    <a:pt x="1063" y="726"/>
                  </a:lnTo>
                  <a:lnTo>
                    <a:pt x="978" y="719"/>
                  </a:lnTo>
                  <a:close/>
                  <a:moveTo>
                    <a:pt x="2415" y="682"/>
                  </a:moveTo>
                  <a:lnTo>
                    <a:pt x="2330" y="695"/>
                  </a:lnTo>
                  <a:lnTo>
                    <a:pt x="2243" y="706"/>
                  </a:lnTo>
                  <a:lnTo>
                    <a:pt x="2243" y="990"/>
                  </a:lnTo>
                  <a:lnTo>
                    <a:pt x="2331" y="977"/>
                  </a:lnTo>
                  <a:lnTo>
                    <a:pt x="2415" y="964"/>
                  </a:lnTo>
                  <a:lnTo>
                    <a:pt x="2415" y="682"/>
                  </a:lnTo>
                  <a:close/>
                  <a:moveTo>
                    <a:pt x="690" y="682"/>
                  </a:moveTo>
                  <a:lnTo>
                    <a:pt x="690" y="964"/>
                  </a:lnTo>
                  <a:lnTo>
                    <a:pt x="709" y="967"/>
                  </a:lnTo>
                  <a:lnTo>
                    <a:pt x="806" y="983"/>
                  </a:lnTo>
                  <a:lnTo>
                    <a:pt x="828" y="986"/>
                  </a:lnTo>
                  <a:lnTo>
                    <a:pt x="863" y="990"/>
                  </a:lnTo>
                  <a:lnTo>
                    <a:pt x="863" y="706"/>
                  </a:lnTo>
                  <a:lnTo>
                    <a:pt x="775" y="695"/>
                  </a:lnTo>
                  <a:lnTo>
                    <a:pt x="690" y="682"/>
                  </a:lnTo>
                  <a:close/>
                  <a:moveTo>
                    <a:pt x="2703" y="623"/>
                  </a:moveTo>
                  <a:lnTo>
                    <a:pt x="2619" y="643"/>
                  </a:lnTo>
                  <a:lnTo>
                    <a:pt x="2530" y="661"/>
                  </a:lnTo>
                  <a:lnTo>
                    <a:pt x="2530" y="941"/>
                  </a:lnTo>
                  <a:lnTo>
                    <a:pt x="2592" y="927"/>
                  </a:lnTo>
                  <a:lnTo>
                    <a:pt x="2649" y="914"/>
                  </a:lnTo>
                  <a:lnTo>
                    <a:pt x="2703" y="899"/>
                  </a:lnTo>
                  <a:lnTo>
                    <a:pt x="2703" y="623"/>
                  </a:lnTo>
                  <a:close/>
                  <a:moveTo>
                    <a:pt x="403" y="623"/>
                  </a:moveTo>
                  <a:lnTo>
                    <a:pt x="403" y="899"/>
                  </a:lnTo>
                  <a:lnTo>
                    <a:pt x="433" y="907"/>
                  </a:lnTo>
                  <a:lnTo>
                    <a:pt x="464" y="916"/>
                  </a:lnTo>
                  <a:lnTo>
                    <a:pt x="508" y="927"/>
                  </a:lnTo>
                  <a:lnTo>
                    <a:pt x="554" y="938"/>
                  </a:lnTo>
                  <a:lnTo>
                    <a:pt x="575" y="942"/>
                  </a:lnTo>
                  <a:lnTo>
                    <a:pt x="575" y="661"/>
                  </a:lnTo>
                  <a:lnTo>
                    <a:pt x="486" y="643"/>
                  </a:lnTo>
                  <a:lnTo>
                    <a:pt x="403" y="623"/>
                  </a:lnTo>
                  <a:close/>
                  <a:moveTo>
                    <a:pt x="2990" y="508"/>
                  </a:moveTo>
                  <a:lnTo>
                    <a:pt x="2953" y="530"/>
                  </a:lnTo>
                  <a:lnTo>
                    <a:pt x="2913" y="550"/>
                  </a:lnTo>
                  <a:lnTo>
                    <a:pt x="2867" y="569"/>
                  </a:lnTo>
                  <a:lnTo>
                    <a:pt x="2818" y="587"/>
                  </a:lnTo>
                  <a:lnTo>
                    <a:pt x="2818" y="861"/>
                  </a:lnTo>
                  <a:lnTo>
                    <a:pt x="2859" y="843"/>
                  </a:lnTo>
                  <a:lnTo>
                    <a:pt x="2897" y="825"/>
                  </a:lnTo>
                  <a:lnTo>
                    <a:pt x="2928" y="807"/>
                  </a:lnTo>
                  <a:lnTo>
                    <a:pt x="2954" y="790"/>
                  </a:lnTo>
                  <a:lnTo>
                    <a:pt x="2975" y="773"/>
                  </a:lnTo>
                  <a:lnTo>
                    <a:pt x="2976" y="774"/>
                  </a:lnTo>
                  <a:lnTo>
                    <a:pt x="2984" y="764"/>
                  </a:lnTo>
                  <a:lnTo>
                    <a:pt x="2989" y="754"/>
                  </a:lnTo>
                  <a:lnTo>
                    <a:pt x="2990" y="746"/>
                  </a:lnTo>
                  <a:lnTo>
                    <a:pt x="2990" y="508"/>
                  </a:lnTo>
                  <a:close/>
                  <a:moveTo>
                    <a:pt x="115" y="508"/>
                  </a:moveTo>
                  <a:lnTo>
                    <a:pt x="115" y="746"/>
                  </a:lnTo>
                  <a:lnTo>
                    <a:pt x="118" y="758"/>
                  </a:lnTo>
                  <a:lnTo>
                    <a:pt x="127" y="772"/>
                  </a:lnTo>
                  <a:lnTo>
                    <a:pt x="140" y="785"/>
                  </a:lnTo>
                  <a:lnTo>
                    <a:pt x="159" y="800"/>
                  </a:lnTo>
                  <a:lnTo>
                    <a:pt x="184" y="816"/>
                  </a:lnTo>
                  <a:lnTo>
                    <a:pt x="213" y="830"/>
                  </a:lnTo>
                  <a:lnTo>
                    <a:pt x="248" y="846"/>
                  </a:lnTo>
                  <a:lnTo>
                    <a:pt x="288" y="862"/>
                  </a:lnTo>
                  <a:lnTo>
                    <a:pt x="288" y="587"/>
                  </a:lnTo>
                  <a:lnTo>
                    <a:pt x="238" y="569"/>
                  </a:lnTo>
                  <a:lnTo>
                    <a:pt x="192" y="550"/>
                  </a:lnTo>
                  <a:lnTo>
                    <a:pt x="152" y="530"/>
                  </a:lnTo>
                  <a:lnTo>
                    <a:pt x="115" y="508"/>
                  </a:lnTo>
                  <a:close/>
                  <a:moveTo>
                    <a:pt x="1553" y="115"/>
                  </a:moveTo>
                  <a:lnTo>
                    <a:pt x="1426" y="116"/>
                  </a:lnTo>
                  <a:lnTo>
                    <a:pt x="1306" y="119"/>
                  </a:lnTo>
                  <a:lnTo>
                    <a:pt x="1191" y="123"/>
                  </a:lnTo>
                  <a:lnTo>
                    <a:pt x="1082" y="129"/>
                  </a:lnTo>
                  <a:lnTo>
                    <a:pt x="979" y="136"/>
                  </a:lnTo>
                  <a:lnTo>
                    <a:pt x="881" y="144"/>
                  </a:lnTo>
                  <a:lnTo>
                    <a:pt x="790" y="154"/>
                  </a:lnTo>
                  <a:lnTo>
                    <a:pt x="705" y="164"/>
                  </a:lnTo>
                  <a:lnTo>
                    <a:pt x="624" y="175"/>
                  </a:lnTo>
                  <a:lnTo>
                    <a:pt x="550" y="188"/>
                  </a:lnTo>
                  <a:lnTo>
                    <a:pt x="482" y="200"/>
                  </a:lnTo>
                  <a:lnTo>
                    <a:pt x="419" y="214"/>
                  </a:lnTo>
                  <a:lnTo>
                    <a:pt x="363" y="228"/>
                  </a:lnTo>
                  <a:lnTo>
                    <a:pt x="313" y="241"/>
                  </a:lnTo>
                  <a:lnTo>
                    <a:pt x="268" y="256"/>
                  </a:lnTo>
                  <a:lnTo>
                    <a:pt x="228" y="269"/>
                  </a:lnTo>
                  <a:lnTo>
                    <a:pt x="194" y="284"/>
                  </a:lnTo>
                  <a:lnTo>
                    <a:pt x="167" y="297"/>
                  </a:lnTo>
                  <a:lnTo>
                    <a:pt x="146" y="311"/>
                  </a:lnTo>
                  <a:lnTo>
                    <a:pt x="130" y="325"/>
                  </a:lnTo>
                  <a:lnTo>
                    <a:pt x="120" y="337"/>
                  </a:lnTo>
                  <a:lnTo>
                    <a:pt x="116" y="350"/>
                  </a:lnTo>
                  <a:lnTo>
                    <a:pt x="121" y="363"/>
                  </a:lnTo>
                  <a:lnTo>
                    <a:pt x="133" y="377"/>
                  </a:lnTo>
                  <a:lnTo>
                    <a:pt x="150" y="391"/>
                  </a:lnTo>
                  <a:lnTo>
                    <a:pt x="173" y="407"/>
                  </a:lnTo>
                  <a:lnTo>
                    <a:pt x="201" y="423"/>
                  </a:lnTo>
                  <a:lnTo>
                    <a:pt x="234" y="439"/>
                  </a:lnTo>
                  <a:lnTo>
                    <a:pt x="273" y="455"/>
                  </a:lnTo>
                  <a:lnTo>
                    <a:pt x="318" y="472"/>
                  </a:lnTo>
                  <a:lnTo>
                    <a:pt x="367" y="487"/>
                  </a:lnTo>
                  <a:lnTo>
                    <a:pt x="432" y="506"/>
                  </a:lnTo>
                  <a:lnTo>
                    <a:pt x="503" y="525"/>
                  </a:lnTo>
                  <a:lnTo>
                    <a:pt x="580" y="541"/>
                  </a:lnTo>
                  <a:lnTo>
                    <a:pt x="665" y="558"/>
                  </a:lnTo>
                  <a:lnTo>
                    <a:pt x="755" y="574"/>
                  </a:lnTo>
                  <a:lnTo>
                    <a:pt x="851" y="587"/>
                  </a:lnTo>
                  <a:lnTo>
                    <a:pt x="953" y="600"/>
                  </a:lnTo>
                  <a:lnTo>
                    <a:pt x="1061" y="610"/>
                  </a:lnTo>
                  <a:lnTo>
                    <a:pt x="1174" y="619"/>
                  </a:lnTo>
                  <a:lnTo>
                    <a:pt x="1292" y="626"/>
                  </a:lnTo>
                  <a:lnTo>
                    <a:pt x="1355" y="628"/>
                  </a:lnTo>
                  <a:lnTo>
                    <a:pt x="1407" y="629"/>
                  </a:lnTo>
                  <a:lnTo>
                    <a:pt x="1478" y="631"/>
                  </a:lnTo>
                  <a:lnTo>
                    <a:pt x="1553" y="631"/>
                  </a:lnTo>
                  <a:lnTo>
                    <a:pt x="1627" y="631"/>
                  </a:lnTo>
                  <a:lnTo>
                    <a:pt x="1698" y="629"/>
                  </a:lnTo>
                  <a:lnTo>
                    <a:pt x="1750" y="628"/>
                  </a:lnTo>
                  <a:lnTo>
                    <a:pt x="1813" y="626"/>
                  </a:lnTo>
                  <a:lnTo>
                    <a:pt x="1931" y="619"/>
                  </a:lnTo>
                  <a:lnTo>
                    <a:pt x="2044" y="610"/>
                  </a:lnTo>
                  <a:lnTo>
                    <a:pt x="2152" y="600"/>
                  </a:lnTo>
                  <a:lnTo>
                    <a:pt x="2254" y="587"/>
                  </a:lnTo>
                  <a:lnTo>
                    <a:pt x="2350" y="574"/>
                  </a:lnTo>
                  <a:lnTo>
                    <a:pt x="2440" y="558"/>
                  </a:lnTo>
                  <a:lnTo>
                    <a:pt x="2525" y="541"/>
                  </a:lnTo>
                  <a:lnTo>
                    <a:pt x="2602" y="525"/>
                  </a:lnTo>
                  <a:lnTo>
                    <a:pt x="2673" y="506"/>
                  </a:lnTo>
                  <a:lnTo>
                    <a:pt x="2738" y="487"/>
                  </a:lnTo>
                  <a:lnTo>
                    <a:pt x="2787" y="472"/>
                  </a:lnTo>
                  <a:lnTo>
                    <a:pt x="2831" y="455"/>
                  </a:lnTo>
                  <a:lnTo>
                    <a:pt x="2871" y="439"/>
                  </a:lnTo>
                  <a:lnTo>
                    <a:pt x="2904" y="423"/>
                  </a:lnTo>
                  <a:lnTo>
                    <a:pt x="2933" y="407"/>
                  </a:lnTo>
                  <a:lnTo>
                    <a:pt x="2956" y="391"/>
                  </a:lnTo>
                  <a:lnTo>
                    <a:pt x="2972" y="377"/>
                  </a:lnTo>
                  <a:lnTo>
                    <a:pt x="2984" y="363"/>
                  </a:lnTo>
                  <a:lnTo>
                    <a:pt x="2989" y="350"/>
                  </a:lnTo>
                  <a:lnTo>
                    <a:pt x="2985" y="337"/>
                  </a:lnTo>
                  <a:lnTo>
                    <a:pt x="2975" y="325"/>
                  </a:lnTo>
                  <a:lnTo>
                    <a:pt x="2960" y="311"/>
                  </a:lnTo>
                  <a:lnTo>
                    <a:pt x="2938" y="297"/>
                  </a:lnTo>
                  <a:lnTo>
                    <a:pt x="2911" y="284"/>
                  </a:lnTo>
                  <a:lnTo>
                    <a:pt x="2877" y="269"/>
                  </a:lnTo>
                  <a:lnTo>
                    <a:pt x="2837" y="256"/>
                  </a:lnTo>
                  <a:lnTo>
                    <a:pt x="2792" y="241"/>
                  </a:lnTo>
                  <a:lnTo>
                    <a:pt x="2742" y="228"/>
                  </a:lnTo>
                  <a:lnTo>
                    <a:pt x="2686" y="214"/>
                  </a:lnTo>
                  <a:lnTo>
                    <a:pt x="2623" y="200"/>
                  </a:lnTo>
                  <a:lnTo>
                    <a:pt x="2555" y="188"/>
                  </a:lnTo>
                  <a:lnTo>
                    <a:pt x="2481" y="175"/>
                  </a:lnTo>
                  <a:lnTo>
                    <a:pt x="2401" y="164"/>
                  </a:lnTo>
                  <a:lnTo>
                    <a:pt x="2316" y="154"/>
                  </a:lnTo>
                  <a:lnTo>
                    <a:pt x="2224" y="144"/>
                  </a:lnTo>
                  <a:lnTo>
                    <a:pt x="2126" y="136"/>
                  </a:lnTo>
                  <a:lnTo>
                    <a:pt x="2023" y="129"/>
                  </a:lnTo>
                  <a:lnTo>
                    <a:pt x="1914" y="123"/>
                  </a:lnTo>
                  <a:lnTo>
                    <a:pt x="1799" y="119"/>
                  </a:lnTo>
                  <a:lnTo>
                    <a:pt x="1679" y="116"/>
                  </a:lnTo>
                  <a:lnTo>
                    <a:pt x="1553" y="115"/>
                  </a:lnTo>
                  <a:close/>
                  <a:moveTo>
                    <a:pt x="1553" y="0"/>
                  </a:moveTo>
                  <a:lnTo>
                    <a:pt x="1569" y="0"/>
                  </a:lnTo>
                  <a:lnTo>
                    <a:pt x="1591" y="0"/>
                  </a:lnTo>
                  <a:lnTo>
                    <a:pt x="1618" y="1"/>
                  </a:lnTo>
                  <a:lnTo>
                    <a:pt x="1651" y="1"/>
                  </a:lnTo>
                  <a:lnTo>
                    <a:pt x="1687" y="2"/>
                  </a:lnTo>
                  <a:lnTo>
                    <a:pt x="1728" y="2"/>
                  </a:lnTo>
                  <a:lnTo>
                    <a:pt x="1772" y="4"/>
                  </a:lnTo>
                  <a:lnTo>
                    <a:pt x="1820" y="6"/>
                  </a:lnTo>
                  <a:lnTo>
                    <a:pt x="1871" y="8"/>
                  </a:lnTo>
                  <a:lnTo>
                    <a:pt x="1926" y="10"/>
                  </a:lnTo>
                  <a:lnTo>
                    <a:pt x="1981" y="13"/>
                  </a:lnTo>
                  <a:lnTo>
                    <a:pt x="2040" y="17"/>
                  </a:lnTo>
                  <a:lnTo>
                    <a:pt x="2099" y="20"/>
                  </a:lnTo>
                  <a:lnTo>
                    <a:pt x="2161" y="25"/>
                  </a:lnTo>
                  <a:lnTo>
                    <a:pt x="2223" y="31"/>
                  </a:lnTo>
                  <a:lnTo>
                    <a:pt x="2285" y="37"/>
                  </a:lnTo>
                  <a:lnTo>
                    <a:pt x="2348" y="43"/>
                  </a:lnTo>
                  <a:lnTo>
                    <a:pt x="2411" y="51"/>
                  </a:lnTo>
                  <a:lnTo>
                    <a:pt x="2474" y="60"/>
                  </a:lnTo>
                  <a:lnTo>
                    <a:pt x="2534" y="69"/>
                  </a:lnTo>
                  <a:lnTo>
                    <a:pt x="2595" y="79"/>
                  </a:lnTo>
                  <a:lnTo>
                    <a:pt x="2652" y="90"/>
                  </a:lnTo>
                  <a:lnTo>
                    <a:pt x="2709" y="102"/>
                  </a:lnTo>
                  <a:lnTo>
                    <a:pt x="2763" y="116"/>
                  </a:lnTo>
                  <a:lnTo>
                    <a:pt x="2815" y="131"/>
                  </a:lnTo>
                  <a:lnTo>
                    <a:pt x="2864" y="145"/>
                  </a:lnTo>
                  <a:lnTo>
                    <a:pt x="2908" y="162"/>
                  </a:lnTo>
                  <a:lnTo>
                    <a:pt x="2950" y="181"/>
                  </a:lnTo>
                  <a:lnTo>
                    <a:pt x="2987" y="199"/>
                  </a:lnTo>
                  <a:lnTo>
                    <a:pt x="3020" y="220"/>
                  </a:lnTo>
                  <a:lnTo>
                    <a:pt x="3048" y="242"/>
                  </a:lnTo>
                  <a:lnTo>
                    <a:pt x="3071" y="265"/>
                  </a:lnTo>
                  <a:lnTo>
                    <a:pt x="3088" y="290"/>
                  </a:lnTo>
                  <a:lnTo>
                    <a:pt x="3099" y="316"/>
                  </a:lnTo>
                  <a:lnTo>
                    <a:pt x="3104" y="344"/>
                  </a:lnTo>
                  <a:lnTo>
                    <a:pt x="3105" y="344"/>
                  </a:lnTo>
                  <a:lnTo>
                    <a:pt x="3105" y="746"/>
                  </a:lnTo>
                  <a:lnTo>
                    <a:pt x="3102" y="773"/>
                  </a:lnTo>
                  <a:lnTo>
                    <a:pt x="3092" y="799"/>
                  </a:lnTo>
                  <a:lnTo>
                    <a:pt x="3159" y="818"/>
                  </a:lnTo>
                  <a:lnTo>
                    <a:pt x="3219" y="837"/>
                  </a:lnTo>
                  <a:lnTo>
                    <a:pt x="3272" y="857"/>
                  </a:lnTo>
                  <a:lnTo>
                    <a:pt x="3317" y="878"/>
                  </a:lnTo>
                  <a:lnTo>
                    <a:pt x="3357" y="901"/>
                  </a:lnTo>
                  <a:lnTo>
                    <a:pt x="3388" y="925"/>
                  </a:lnTo>
                  <a:lnTo>
                    <a:pt x="3414" y="950"/>
                  </a:lnTo>
                  <a:lnTo>
                    <a:pt x="3432" y="976"/>
                  </a:lnTo>
                  <a:lnTo>
                    <a:pt x="3445" y="1003"/>
                  </a:lnTo>
                  <a:lnTo>
                    <a:pt x="3449" y="1033"/>
                  </a:lnTo>
                  <a:lnTo>
                    <a:pt x="3450" y="1033"/>
                  </a:lnTo>
                  <a:lnTo>
                    <a:pt x="3450" y="1434"/>
                  </a:lnTo>
                  <a:lnTo>
                    <a:pt x="3447" y="1463"/>
                  </a:lnTo>
                  <a:lnTo>
                    <a:pt x="3436" y="1490"/>
                  </a:lnTo>
                  <a:lnTo>
                    <a:pt x="3421" y="1517"/>
                  </a:lnTo>
                  <a:lnTo>
                    <a:pt x="3399" y="1542"/>
                  </a:lnTo>
                  <a:lnTo>
                    <a:pt x="3371" y="1566"/>
                  </a:lnTo>
                  <a:lnTo>
                    <a:pt x="3338" y="1590"/>
                  </a:lnTo>
                  <a:lnTo>
                    <a:pt x="3299" y="1612"/>
                  </a:lnTo>
                  <a:lnTo>
                    <a:pt x="3258" y="1633"/>
                  </a:lnTo>
                  <a:lnTo>
                    <a:pt x="3211" y="1653"/>
                  </a:lnTo>
                  <a:lnTo>
                    <a:pt x="3159" y="1672"/>
                  </a:lnTo>
                  <a:lnTo>
                    <a:pt x="3105" y="1689"/>
                  </a:lnTo>
                  <a:lnTo>
                    <a:pt x="3105" y="2065"/>
                  </a:lnTo>
                  <a:lnTo>
                    <a:pt x="3102" y="2091"/>
                  </a:lnTo>
                  <a:lnTo>
                    <a:pt x="3094" y="2116"/>
                  </a:lnTo>
                  <a:lnTo>
                    <a:pt x="3135" y="2135"/>
                  </a:lnTo>
                  <a:lnTo>
                    <a:pt x="3172" y="2154"/>
                  </a:lnTo>
                  <a:lnTo>
                    <a:pt x="3202" y="2175"/>
                  </a:lnTo>
                  <a:lnTo>
                    <a:pt x="3228" y="2197"/>
                  </a:lnTo>
                  <a:lnTo>
                    <a:pt x="3248" y="2220"/>
                  </a:lnTo>
                  <a:lnTo>
                    <a:pt x="3263" y="2244"/>
                  </a:lnTo>
                  <a:lnTo>
                    <a:pt x="3272" y="2268"/>
                  </a:lnTo>
                  <a:lnTo>
                    <a:pt x="3276" y="2294"/>
                  </a:lnTo>
                  <a:lnTo>
                    <a:pt x="3278" y="2294"/>
                  </a:lnTo>
                  <a:lnTo>
                    <a:pt x="3278" y="2696"/>
                  </a:lnTo>
                  <a:lnTo>
                    <a:pt x="3274" y="2725"/>
                  </a:lnTo>
                  <a:lnTo>
                    <a:pt x="3264" y="2753"/>
                  </a:lnTo>
                  <a:lnTo>
                    <a:pt x="3247" y="2780"/>
                  </a:lnTo>
                  <a:lnTo>
                    <a:pt x="3224" y="2806"/>
                  </a:lnTo>
                  <a:lnTo>
                    <a:pt x="3195" y="2831"/>
                  </a:lnTo>
                  <a:lnTo>
                    <a:pt x="3160" y="2855"/>
                  </a:lnTo>
                  <a:lnTo>
                    <a:pt x="3121" y="2877"/>
                  </a:lnTo>
                  <a:lnTo>
                    <a:pt x="3077" y="2899"/>
                  </a:lnTo>
                  <a:lnTo>
                    <a:pt x="3028" y="2919"/>
                  </a:lnTo>
                  <a:lnTo>
                    <a:pt x="2975" y="2938"/>
                  </a:lnTo>
                  <a:lnTo>
                    <a:pt x="2918" y="2956"/>
                  </a:lnTo>
                  <a:lnTo>
                    <a:pt x="2858" y="2973"/>
                  </a:lnTo>
                  <a:lnTo>
                    <a:pt x="2795" y="2989"/>
                  </a:lnTo>
                  <a:lnTo>
                    <a:pt x="2729" y="3003"/>
                  </a:lnTo>
                  <a:lnTo>
                    <a:pt x="2661" y="3017"/>
                  </a:lnTo>
                  <a:lnTo>
                    <a:pt x="2590" y="3029"/>
                  </a:lnTo>
                  <a:lnTo>
                    <a:pt x="2517" y="3041"/>
                  </a:lnTo>
                  <a:lnTo>
                    <a:pt x="2443" y="3051"/>
                  </a:lnTo>
                  <a:lnTo>
                    <a:pt x="2368" y="3061"/>
                  </a:lnTo>
                  <a:lnTo>
                    <a:pt x="2365" y="3061"/>
                  </a:lnTo>
                  <a:lnTo>
                    <a:pt x="2361" y="3062"/>
                  </a:lnTo>
                  <a:lnTo>
                    <a:pt x="2358" y="3063"/>
                  </a:lnTo>
                  <a:lnTo>
                    <a:pt x="2356" y="3062"/>
                  </a:lnTo>
                  <a:lnTo>
                    <a:pt x="2354" y="3062"/>
                  </a:lnTo>
                  <a:lnTo>
                    <a:pt x="2215" y="3075"/>
                  </a:lnTo>
                  <a:lnTo>
                    <a:pt x="2075" y="3086"/>
                  </a:lnTo>
                  <a:lnTo>
                    <a:pt x="2073" y="3087"/>
                  </a:lnTo>
                  <a:lnTo>
                    <a:pt x="2070" y="3087"/>
                  </a:lnTo>
                  <a:lnTo>
                    <a:pt x="2069" y="3087"/>
                  </a:lnTo>
                  <a:lnTo>
                    <a:pt x="2067" y="3087"/>
                  </a:lnTo>
                  <a:lnTo>
                    <a:pt x="1950" y="3092"/>
                  </a:lnTo>
                  <a:lnTo>
                    <a:pt x="1836" y="3096"/>
                  </a:lnTo>
                  <a:lnTo>
                    <a:pt x="1725" y="3097"/>
                  </a:lnTo>
                  <a:lnTo>
                    <a:pt x="1614" y="3096"/>
                  </a:lnTo>
                  <a:lnTo>
                    <a:pt x="1500" y="3092"/>
                  </a:lnTo>
                  <a:lnTo>
                    <a:pt x="1383" y="3087"/>
                  </a:lnTo>
                  <a:lnTo>
                    <a:pt x="1381" y="3087"/>
                  </a:lnTo>
                  <a:lnTo>
                    <a:pt x="1380" y="3087"/>
                  </a:lnTo>
                  <a:lnTo>
                    <a:pt x="1377" y="3087"/>
                  </a:lnTo>
                  <a:lnTo>
                    <a:pt x="1375" y="3086"/>
                  </a:lnTo>
                  <a:lnTo>
                    <a:pt x="1235" y="3075"/>
                  </a:lnTo>
                  <a:lnTo>
                    <a:pt x="1096" y="3062"/>
                  </a:lnTo>
                  <a:lnTo>
                    <a:pt x="1094" y="3062"/>
                  </a:lnTo>
                  <a:lnTo>
                    <a:pt x="1093" y="3063"/>
                  </a:lnTo>
                  <a:lnTo>
                    <a:pt x="1089" y="3062"/>
                  </a:lnTo>
                  <a:lnTo>
                    <a:pt x="1085" y="3062"/>
                  </a:lnTo>
                  <a:lnTo>
                    <a:pt x="1082" y="3061"/>
                  </a:lnTo>
                  <a:lnTo>
                    <a:pt x="1007" y="3051"/>
                  </a:lnTo>
                  <a:lnTo>
                    <a:pt x="933" y="3041"/>
                  </a:lnTo>
                  <a:lnTo>
                    <a:pt x="860" y="3029"/>
                  </a:lnTo>
                  <a:lnTo>
                    <a:pt x="789" y="3017"/>
                  </a:lnTo>
                  <a:lnTo>
                    <a:pt x="721" y="3003"/>
                  </a:lnTo>
                  <a:lnTo>
                    <a:pt x="656" y="2989"/>
                  </a:lnTo>
                  <a:lnTo>
                    <a:pt x="592" y="2973"/>
                  </a:lnTo>
                  <a:lnTo>
                    <a:pt x="532" y="2956"/>
                  </a:lnTo>
                  <a:lnTo>
                    <a:pt x="475" y="2939"/>
                  </a:lnTo>
                  <a:lnTo>
                    <a:pt x="422" y="2919"/>
                  </a:lnTo>
                  <a:lnTo>
                    <a:pt x="373" y="2899"/>
                  </a:lnTo>
                  <a:lnTo>
                    <a:pt x="329" y="2878"/>
                  </a:lnTo>
                  <a:lnTo>
                    <a:pt x="290" y="2855"/>
                  </a:lnTo>
                  <a:lnTo>
                    <a:pt x="255" y="2831"/>
                  </a:lnTo>
                  <a:lnTo>
                    <a:pt x="226" y="2807"/>
                  </a:lnTo>
                  <a:lnTo>
                    <a:pt x="203" y="2781"/>
                  </a:lnTo>
                  <a:lnTo>
                    <a:pt x="186" y="2754"/>
                  </a:lnTo>
                  <a:lnTo>
                    <a:pt x="176" y="2726"/>
                  </a:lnTo>
                  <a:lnTo>
                    <a:pt x="173" y="2696"/>
                  </a:lnTo>
                  <a:lnTo>
                    <a:pt x="173" y="2294"/>
                  </a:lnTo>
                  <a:lnTo>
                    <a:pt x="174" y="2294"/>
                  </a:lnTo>
                  <a:lnTo>
                    <a:pt x="176" y="2276"/>
                  </a:lnTo>
                  <a:lnTo>
                    <a:pt x="181" y="2259"/>
                  </a:lnTo>
                  <a:lnTo>
                    <a:pt x="141" y="2238"/>
                  </a:lnTo>
                  <a:lnTo>
                    <a:pt x="106" y="2216"/>
                  </a:lnTo>
                  <a:lnTo>
                    <a:pt x="74" y="2194"/>
                  </a:lnTo>
                  <a:lnTo>
                    <a:pt x="48" y="2170"/>
                  </a:lnTo>
                  <a:lnTo>
                    <a:pt x="28" y="2145"/>
                  </a:lnTo>
                  <a:lnTo>
                    <a:pt x="13" y="2120"/>
                  </a:lnTo>
                  <a:lnTo>
                    <a:pt x="3" y="2093"/>
                  </a:lnTo>
                  <a:lnTo>
                    <a:pt x="0" y="2065"/>
                  </a:lnTo>
                  <a:lnTo>
                    <a:pt x="0" y="1663"/>
                  </a:lnTo>
                  <a:lnTo>
                    <a:pt x="1" y="1663"/>
                  </a:lnTo>
                  <a:lnTo>
                    <a:pt x="5" y="1635"/>
                  </a:lnTo>
                  <a:lnTo>
                    <a:pt x="17" y="1608"/>
                  </a:lnTo>
                  <a:lnTo>
                    <a:pt x="35" y="1582"/>
                  </a:lnTo>
                  <a:lnTo>
                    <a:pt x="60" y="1558"/>
                  </a:lnTo>
                  <a:lnTo>
                    <a:pt x="90" y="1534"/>
                  </a:lnTo>
                  <a:lnTo>
                    <a:pt x="128" y="1512"/>
                  </a:lnTo>
                  <a:lnTo>
                    <a:pt x="173" y="1490"/>
                  </a:lnTo>
                  <a:lnTo>
                    <a:pt x="223" y="1470"/>
                  </a:lnTo>
                  <a:lnTo>
                    <a:pt x="280" y="1452"/>
                  </a:lnTo>
                  <a:lnTo>
                    <a:pt x="345" y="1433"/>
                  </a:lnTo>
                  <a:lnTo>
                    <a:pt x="345" y="1033"/>
                  </a:lnTo>
                  <a:lnTo>
                    <a:pt x="346" y="1033"/>
                  </a:lnTo>
                  <a:lnTo>
                    <a:pt x="351" y="1003"/>
                  </a:lnTo>
                  <a:lnTo>
                    <a:pt x="296" y="986"/>
                  </a:lnTo>
                  <a:lnTo>
                    <a:pt x="244" y="967"/>
                  </a:lnTo>
                  <a:lnTo>
                    <a:pt x="197" y="947"/>
                  </a:lnTo>
                  <a:lnTo>
                    <a:pt x="153" y="925"/>
                  </a:lnTo>
                  <a:lnTo>
                    <a:pt x="114" y="903"/>
                  </a:lnTo>
                  <a:lnTo>
                    <a:pt x="81" y="880"/>
                  </a:lnTo>
                  <a:lnTo>
                    <a:pt x="52" y="855"/>
                  </a:lnTo>
                  <a:lnTo>
                    <a:pt x="30" y="829"/>
                  </a:lnTo>
                  <a:lnTo>
                    <a:pt x="14" y="803"/>
                  </a:lnTo>
                  <a:lnTo>
                    <a:pt x="3" y="775"/>
                  </a:lnTo>
                  <a:lnTo>
                    <a:pt x="0" y="746"/>
                  </a:lnTo>
                  <a:lnTo>
                    <a:pt x="0" y="344"/>
                  </a:lnTo>
                  <a:lnTo>
                    <a:pt x="1" y="344"/>
                  </a:lnTo>
                  <a:lnTo>
                    <a:pt x="6" y="316"/>
                  </a:lnTo>
                  <a:lnTo>
                    <a:pt x="17" y="290"/>
                  </a:lnTo>
                  <a:lnTo>
                    <a:pt x="35" y="265"/>
                  </a:lnTo>
                  <a:lnTo>
                    <a:pt x="58" y="242"/>
                  </a:lnTo>
                  <a:lnTo>
                    <a:pt x="85" y="220"/>
                  </a:lnTo>
                  <a:lnTo>
                    <a:pt x="118" y="199"/>
                  </a:lnTo>
                  <a:lnTo>
                    <a:pt x="155" y="181"/>
                  </a:lnTo>
                  <a:lnTo>
                    <a:pt x="197" y="162"/>
                  </a:lnTo>
                  <a:lnTo>
                    <a:pt x="242" y="145"/>
                  </a:lnTo>
                  <a:lnTo>
                    <a:pt x="290" y="131"/>
                  </a:lnTo>
                  <a:lnTo>
                    <a:pt x="342" y="116"/>
                  </a:lnTo>
                  <a:lnTo>
                    <a:pt x="395" y="102"/>
                  </a:lnTo>
                  <a:lnTo>
                    <a:pt x="453" y="90"/>
                  </a:lnTo>
                  <a:lnTo>
                    <a:pt x="510" y="79"/>
                  </a:lnTo>
                  <a:lnTo>
                    <a:pt x="571" y="69"/>
                  </a:lnTo>
                  <a:lnTo>
                    <a:pt x="631" y="60"/>
                  </a:lnTo>
                  <a:lnTo>
                    <a:pt x="694" y="51"/>
                  </a:lnTo>
                  <a:lnTo>
                    <a:pt x="757" y="43"/>
                  </a:lnTo>
                  <a:lnTo>
                    <a:pt x="820" y="37"/>
                  </a:lnTo>
                  <a:lnTo>
                    <a:pt x="882" y="31"/>
                  </a:lnTo>
                  <a:lnTo>
                    <a:pt x="944" y="25"/>
                  </a:lnTo>
                  <a:lnTo>
                    <a:pt x="1006" y="20"/>
                  </a:lnTo>
                  <a:lnTo>
                    <a:pt x="1065" y="17"/>
                  </a:lnTo>
                  <a:lnTo>
                    <a:pt x="1124" y="13"/>
                  </a:lnTo>
                  <a:lnTo>
                    <a:pt x="1179" y="10"/>
                  </a:lnTo>
                  <a:lnTo>
                    <a:pt x="1234" y="8"/>
                  </a:lnTo>
                  <a:lnTo>
                    <a:pt x="1285" y="6"/>
                  </a:lnTo>
                  <a:lnTo>
                    <a:pt x="1333" y="4"/>
                  </a:lnTo>
                  <a:lnTo>
                    <a:pt x="1377" y="2"/>
                  </a:lnTo>
                  <a:lnTo>
                    <a:pt x="1418" y="2"/>
                  </a:lnTo>
                  <a:lnTo>
                    <a:pt x="1454" y="1"/>
                  </a:lnTo>
                  <a:lnTo>
                    <a:pt x="1487" y="1"/>
                  </a:lnTo>
                  <a:lnTo>
                    <a:pt x="1514" y="0"/>
                  </a:lnTo>
                  <a:lnTo>
                    <a:pt x="1536" y="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16"/>
            <p:cNvSpPr>
              <a:spLocks noEditPoints="1"/>
            </p:cNvSpPr>
            <p:nvPr/>
          </p:nvSpPr>
          <p:spPr bwMode="auto">
            <a:xfrm>
              <a:off x="4246685" y="2039816"/>
              <a:ext cx="606669" cy="427140"/>
            </a:xfrm>
            <a:custGeom>
              <a:avLst/>
              <a:gdLst>
                <a:gd name="T0" fmla="*/ 2736 w 4001"/>
                <a:gd name="T1" fmla="*/ 334 h 3777"/>
                <a:gd name="T2" fmla="*/ 2552 w 4001"/>
                <a:gd name="T3" fmla="*/ 515 h 3777"/>
                <a:gd name="T4" fmla="*/ 2397 w 4001"/>
                <a:gd name="T5" fmla="*/ 521 h 3777"/>
                <a:gd name="T6" fmla="*/ 2126 w 4001"/>
                <a:gd name="T7" fmla="*/ 469 h 3777"/>
                <a:gd name="T8" fmla="*/ 1652 w 4001"/>
                <a:gd name="T9" fmla="*/ 466 h 3777"/>
                <a:gd name="T10" fmla="*/ 952 w 4001"/>
                <a:gd name="T11" fmla="*/ 699 h 3777"/>
                <a:gd name="T12" fmla="*/ 449 w 4001"/>
                <a:gd name="T13" fmla="*/ 1165 h 3777"/>
                <a:gd name="T14" fmla="*/ 226 w 4001"/>
                <a:gd name="T15" fmla="*/ 1790 h 3777"/>
                <a:gd name="T16" fmla="*/ 259 w 4001"/>
                <a:gd name="T17" fmla="*/ 2187 h 3777"/>
                <a:gd name="T18" fmla="*/ 367 w 4001"/>
                <a:gd name="T19" fmla="*/ 2475 h 3777"/>
                <a:gd name="T20" fmla="*/ 689 w 4001"/>
                <a:gd name="T21" fmla="*/ 2947 h 3777"/>
                <a:gd name="T22" fmla="*/ 875 w 4001"/>
                <a:gd name="T23" fmla="*/ 3325 h 3777"/>
                <a:gd name="T24" fmla="*/ 1493 w 4001"/>
                <a:gd name="T25" fmla="*/ 3556 h 3777"/>
                <a:gd name="T26" fmla="*/ 1572 w 4001"/>
                <a:gd name="T27" fmla="*/ 3309 h 3777"/>
                <a:gd name="T28" fmla="*/ 2076 w 4001"/>
                <a:gd name="T29" fmla="*/ 3312 h 3777"/>
                <a:gd name="T30" fmla="*/ 2196 w 4001"/>
                <a:gd name="T31" fmla="*/ 3399 h 3777"/>
                <a:gd name="T32" fmla="*/ 2797 w 4001"/>
                <a:gd name="T33" fmla="*/ 3334 h 3777"/>
                <a:gd name="T34" fmla="*/ 2939 w 4001"/>
                <a:gd name="T35" fmla="*/ 3014 h 3777"/>
                <a:gd name="T36" fmla="*/ 3131 w 4001"/>
                <a:gd name="T37" fmla="*/ 2820 h 3777"/>
                <a:gd name="T38" fmla="*/ 3473 w 4001"/>
                <a:gd name="T39" fmla="*/ 2256 h 3777"/>
                <a:gd name="T40" fmla="*/ 3707 w 4001"/>
                <a:gd name="T41" fmla="*/ 2178 h 3777"/>
                <a:gd name="T42" fmla="*/ 3782 w 4001"/>
                <a:gd name="T43" fmla="*/ 2103 h 3777"/>
                <a:gd name="T44" fmla="*/ 3708 w 4001"/>
                <a:gd name="T45" fmla="*/ 1574 h 3777"/>
                <a:gd name="T46" fmla="*/ 3466 w 4001"/>
                <a:gd name="T47" fmla="*/ 1497 h 3777"/>
                <a:gd name="T48" fmla="*/ 3141 w 4001"/>
                <a:gd name="T49" fmla="*/ 967 h 3777"/>
                <a:gd name="T50" fmla="*/ 2946 w 4001"/>
                <a:gd name="T51" fmla="*/ 692 h 3777"/>
                <a:gd name="T52" fmla="*/ 3056 w 4001"/>
                <a:gd name="T53" fmla="*/ 224 h 3777"/>
                <a:gd name="T54" fmla="*/ 3091 w 4001"/>
                <a:gd name="T55" fmla="*/ 3 h 3777"/>
                <a:gd name="T56" fmla="*/ 3266 w 4001"/>
                <a:gd name="T57" fmla="*/ 151 h 3777"/>
                <a:gd name="T58" fmla="*/ 3189 w 4001"/>
                <a:gd name="T59" fmla="*/ 445 h 3777"/>
                <a:gd name="T60" fmla="*/ 3324 w 4001"/>
                <a:gd name="T61" fmla="*/ 838 h 3777"/>
                <a:gd name="T62" fmla="*/ 3707 w 4001"/>
                <a:gd name="T63" fmla="*/ 1350 h 3777"/>
                <a:gd name="T64" fmla="*/ 3955 w 4001"/>
                <a:gd name="T65" fmla="*/ 1485 h 3777"/>
                <a:gd name="T66" fmla="*/ 3989 w 4001"/>
                <a:gd name="T67" fmla="*/ 2188 h 3777"/>
                <a:gd name="T68" fmla="*/ 3791 w 4001"/>
                <a:gd name="T69" fmla="*/ 2387 h 3777"/>
                <a:gd name="T70" fmla="*/ 3476 w 4001"/>
                <a:gd name="T71" fmla="*/ 2748 h 3777"/>
                <a:gd name="T72" fmla="*/ 3202 w 4001"/>
                <a:gd name="T73" fmla="*/ 3057 h 3777"/>
                <a:gd name="T74" fmla="*/ 3030 w 4001"/>
                <a:gd name="T75" fmla="*/ 3304 h 3777"/>
                <a:gd name="T76" fmla="*/ 3006 w 4001"/>
                <a:gd name="T77" fmla="*/ 3603 h 3777"/>
                <a:gd name="T78" fmla="*/ 2837 w 4001"/>
                <a:gd name="T79" fmla="*/ 3774 h 3777"/>
                <a:gd name="T80" fmla="*/ 2026 w 4001"/>
                <a:gd name="T81" fmla="*/ 3702 h 3777"/>
                <a:gd name="T82" fmla="*/ 1801 w 4001"/>
                <a:gd name="T83" fmla="*/ 3542 h 3777"/>
                <a:gd name="T84" fmla="*/ 1638 w 4001"/>
                <a:gd name="T85" fmla="*/ 3727 h 3777"/>
                <a:gd name="T86" fmla="*/ 817 w 4001"/>
                <a:gd name="T87" fmla="*/ 3763 h 3777"/>
                <a:gd name="T88" fmla="*/ 681 w 4001"/>
                <a:gd name="T89" fmla="*/ 3572 h 3777"/>
                <a:gd name="T90" fmla="*/ 633 w 4001"/>
                <a:gd name="T91" fmla="*/ 3293 h 3777"/>
                <a:gd name="T92" fmla="*/ 366 w 4001"/>
                <a:gd name="T93" fmla="*/ 2912 h 3777"/>
                <a:gd name="T94" fmla="*/ 66 w 4001"/>
                <a:gd name="T95" fmla="*/ 2326 h 3777"/>
                <a:gd name="T96" fmla="*/ 10 w 4001"/>
                <a:gd name="T97" fmla="*/ 2059 h 3777"/>
                <a:gd name="T98" fmla="*/ 85 w 4001"/>
                <a:gd name="T99" fmla="*/ 1390 h 3777"/>
                <a:gd name="T100" fmla="*/ 475 w 4001"/>
                <a:gd name="T101" fmla="*/ 785 h 3777"/>
                <a:gd name="T102" fmla="*/ 1110 w 4001"/>
                <a:gd name="T103" fmla="*/ 375 h 3777"/>
                <a:gd name="T104" fmla="*/ 1875 w 4001"/>
                <a:gd name="T105" fmla="*/ 232 h 3777"/>
                <a:gd name="T106" fmla="*/ 2236 w 4001"/>
                <a:gd name="T107" fmla="*/ 257 h 3777"/>
                <a:gd name="T108" fmla="*/ 2499 w 4001"/>
                <a:gd name="T109" fmla="*/ 236 h 3777"/>
                <a:gd name="T110" fmla="*/ 2826 w 4001"/>
                <a:gd name="T111" fmla="*/ 47 h 3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01" h="3777">
                  <a:moveTo>
                    <a:pt x="3056" y="224"/>
                  </a:moveTo>
                  <a:lnTo>
                    <a:pt x="2990" y="234"/>
                  </a:lnTo>
                  <a:lnTo>
                    <a:pt x="2929" y="249"/>
                  </a:lnTo>
                  <a:lnTo>
                    <a:pt x="2875" y="266"/>
                  </a:lnTo>
                  <a:lnTo>
                    <a:pt x="2824" y="286"/>
                  </a:lnTo>
                  <a:lnTo>
                    <a:pt x="2777" y="308"/>
                  </a:lnTo>
                  <a:lnTo>
                    <a:pt x="2736" y="334"/>
                  </a:lnTo>
                  <a:lnTo>
                    <a:pt x="2698" y="359"/>
                  </a:lnTo>
                  <a:lnTo>
                    <a:pt x="2665" y="386"/>
                  </a:lnTo>
                  <a:lnTo>
                    <a:pt x="2636" y="414"/>
                  </a:lnTo>
                  <a:lnTo>
                    <a:pt x="2610" y="442"/>
                  </a:lnTo>
                  <a:lnTo>
                    <a:pt x="2588" y="470"/>
                  </a:lnTo>
                  <a:lnTo>
                    <a:pt x="2568" y="497"/>
                  </a:lnTo>
                  <a:lnTo>
                    <a:pt x="2552" y="515"/>
                  </a:lnTo>
                  <a:lnTo>
                    <a:pt x="2534" y="530"/>
                  </a:lnTo>
                  <a:lnTo>
                    <a:pt x="2514" y="539"/>
                  </a:lnTo>
                  <a:lnTo>
                    <a:pt x="2492" y="544"/>
                  </a:lnTo>
                  <a:lnTo>
                    <a:pt x="2469" y="546"/>
                  </a:lnTo>
                  <a:lnTo>
                    <a:pt x="2445" y="542"/>
                  </a:lnTo>
                  <a:lnTo>
                    <a:pt x="2424" y="532"/>
                  </a:lnTo>
                  <a:lnTo>
                    <a:pt x="2397" y="521"/>
                  </a:lnTo>
                  <a:lnTo>
                    <a:pt x="2365" y="510"/>
                  </a:lnTo>
                  <a:lnTo>
                    <a:pt x="2328" y="501"/>
                  </a:lnTo>
                  <a:lnTo>
                    <a:pt x="2287" y="492"/>
                  </a:lnTo>
                  <a:lnTo>
                    <a:pt x="2246" y="483"/>
                  </a:lnTo>
                  <a:lnTo>
                    <a:pt x="2204" y="477"/>
                  </a:lnTo>
                  <a:lnTo>
                    <a:pt x="2164" y="473"/>
                  </a:lnTo>
                  <a:lnTo>
                    <a:pt x="2126" y="469"/>
                  </a:lnTo>
                  <a:lnTo>
                    <a:pt x="2093" y="466"/>
                  </a:lnTo>
                  <a:lnTo>
                    <a:pt x="2091" y="465"/>
                  </a:lnTo>
                  <a:lnTo>
                    <a:pt x="2088" y="465"/>
                  </a:lnTo>
                  <a:lnTo>
                    <a:pt x="1982" y="457"/>
                  </a:lnTo>
                  <a:lnTo>
                    <a:pt x="1875" y="454"/>
                  </a:lnTo>
                  <a:lnTo>
                    <a:pt x="1762" y="457"/>
                  </a:lnTo>
                  <a:lnTo>
                    <a:pt x="1652" y="466"/>
                  </a:lnTo>
                  <a:lnTo>
                    <a:pt x="1544" y="483"/>
                  </a:lnTo>
                  <a:lnTo>
                    <a:pt x="1437" y="505"/>
                  </a:lnTo>
                  <a:lnTo>
                    <a:pt x="1333" y="533"/>
                  </a:lnTo>
                  <a:lnTo>
                    <a:pt x="1232" y="566"/>
                  </a:lnTo>
                  <a:lnTo>
                    <a:pt x="1135" y="605"/>
                  </a:lnTo>
                  <a:lnTo>
                    <a:pt x="1042" y="650"/>
                  </a:lnTo>
                  <a:lnTo>
                    <a:pt x="952" y="699"/>
                  </a:lnTo>
                  <a:lnTo>
                    <a:pt x="867" y="752"/>
                  </a:lnTo>
                  <a:lnTo>
                    <a:pt x="784" y="812"/>
                  </a:lnTo>
                  <a:lnTo>
                    <a:pt x="707" y="874"/>
                  </a:lnTo>
                  <a:lnTo>
                    <a:pt x="634" y="941"/>
                  </a:lnTo>
                  <a:lnTo>
                    <a:pt x="568" y="1012"/>
                  </a:lnTo>
                  <a:lnTo>
                    <a:pt x="506" y="1087"/>
                  </a:lnTo>
                  <a:lnTo>
                    <a:pt x="449" y="1165"/>
                  </a:lnTo>
                  <a:lnTo>
                    <a:pt x="397" y="1246"/>
                  </a:lnTo>
                  <a:lnTo>
                    <a:pt x="352" y="1330"/>
                  </a:lnTo>
                  <a:lnTo>
                    <a:pt x="314" y="1418"/>
                  </a:lnTo>
                  <a:lnTo>
                    <a:pt x="282" y="1507"/>
                  </a:lnTo>
                  <a:lnTo>
                    <a:pt x="256" y="1599"/>
                  </a:lnTo>
                  <a:lnTo>
                    <a:pt x="237" y="1694"/>
                  </a:lnTo>
                  <a:lnTo>
                    <a:pt x="226" y="1790"/>
                  </a:lnTo>
                  <a:lnTo>
                    <a:pt x="222" y="1888"/>
                  </a:lnTo>
                  <a:lnTo>
                    <a:pt x="226" y="1987"/>
                  </a:lnTo>
                  <a:lnTo>
                    <a:pt x="238" y="2086"/>
                  </a:lnTo>
                  <a:lnTo>
                    <a:pt x="258" y="2183"/>
                  </a:lnTo>
                  <a:lnTo>
                    <a:pt x="258" y="2185"/>
                  </a:lnTo>
                  <a:lnTo>
                    <a:pt x="258" y="2186"/>
                  </a:lnTo>
                  <a:lnTo>
                    <a:pt x="259" y="2187"/>
                  </a:lnTo>
                  <a:lnTo>
                    <a:pt x="278" y="2260"/>
                  </a:lnTo>
                  <a:lnTo>
                    <a:pt x="303" y="2332"/>
                  </a:lnTo>
                  <a:lnTo>
                    <a:pt x="332" y="2402"/>
                  </a:lnTo>
                  <a:lnTo>
                    <a:pt x="365" y="2472"/>
                  </a:lnTo>
                  <a:lnTo>
                    <a:pt x="366" y="2473"/>
                  </a:lnTo>
                  <a:lnTo>
                    <a:pt x="366" y="2474"/>
                  </a:lnTo>
                  <a:lnTo>
                    <a:pt x="367" y="2475"/>
                  </a:lnTo>
                  <a:lnTo>
                    <a:pt x="407" y="2558"/>
                  </a:lnTo>
                  <a:lnTo>
                    <a:pt x="450" y="2636"/>
                  </a:lnTo>
                  <a:lnTo>
                    <a:pt x="495" y="2709"/>
                  </a:lnTo>
                  <a:lnTo>
                    <a:pt x="542" y="2776"/>
                  </a:lnTo>
                  <a:lnTo>
                    <a:pt x="591" y="2838"/>
                  </a:lnTo>
                  <a:lnTo>
                    <a:pt x="642" y="2894"/>
                  </a:lnTo>
                  <a:lnTo>
                    <a:pt x="689" y="2947"/>
                  </a:lnTo>
                  <a:lnTo>
                    <a:pt x="730" y="3002"/>
                  </a:lnTo>
                  <a:lnTo>
                    <a:pt x="767" y="3057"/>
                  </a:lnTo>
                  <a:lnTo>
                    <a:pt x="797" y="3113"/>
                  </a:lnTo>
                  <a:lnTo>
                    <a:pt x="823" y="3168"/>
                  </a:lnTo>
                  <a:lnTo>
                    <a:pt x="845" y="3222"/>
                  </a:lnTo>
                  <a:lnTo>
                    <a:pt x="862" y="3275"/>
                  </a:lnTo>
                  <a:lnTo>
                    <a:pt x="875" y="3325"/>
                  </a:lnTo>
                  <a:lnTo>
                    <a:pt x="885" y="3371"/>
                  </a:lnTo>
                  <a:lnTo>
                    <a:pt x="892" y="3415"/>
                  </a:lnTo>
                  <a:lnTo>
                    <a:pt x="898" y="3454"/>
                  </a:lnTo>
                  <a:lnTo>
                    <a:pt x="901" y="3488"/>
                  </a:lnTo>
                  <a:lnTo>
                    <a:pt x="903" y="3516"/>
                  </a:lnTo>
                  <a:lnTo>
                    <a:pt x="903" y="3556"/>
                  </a:lnTo>
                  <a:lnTo>
                    <a:pt x="1493" y="3556"/>
                  </a:lnTo>
                  <a:lnTo>
                    <a:pt x="1493" y="3416"/>
                  </a:lnTo>
                  <a:lnTo>
                    <a:pt x="1495" y="3392"/>
                  </a:lnTo>
                  <a:lnTo>
                    <a:pt x="1502" y="3370"/>
                  </a:lnTo>
                  <a:lnTo>
                    <a:pt x="1514" y="3349"/>
                  </a:lnTo>
                  <a:lnTo>
                    <a:pt x="1530" y="3332"/>
                  </a:lnTo>
                  <a:lnTo>
                    <a:pt x="1550" y="3319"/>
                  </a:lnTo>
                  <a:lnTo>
                    <a:pt x="1572" y="3309"/>
                  </a:lnTo>
                  <a:lnTo>
                    <a:pt x="1595" y="3305"/>
                  </a:lnTo>
                  <a:lnTo>
                    <a:pt x="1618" y="3305"/>
                  </a:lnTo>
                  <a:lnTo>
                    <a:pt x="1703" y="3315"/>
                  </a:lnTo>
                  <a:lnTo>
                    <a:pt x="1789" y="3321"/>
                  </a:lnTo>
                  <a:lnTo>
                    <a:pt x="1875" y="3322"/>
                  </a:lnTo>
                  <a:lnTo>
                    <a:pt x="1975" y="3320"/>
                  </a:lnTo>
                  <a:lnTo>
                    <a:pt x="2076" y="3312"/>
                  </a:lnTo>
                  <a:lnTo>
                    <a:pt x="2099" y="3312"/>
                  </a:lnTo>
                  <a:lnTo>
                    <a:pt x="2122" y="3316"/>
                  </a:lnTo>
                  <a:lnTo>
                    <a:pt x="2143" y="3326"/>
                  </a:lnTo>
                  <a:lnTo>
                    <a:pt x="2161" y="3340"/>
                  </a:lnTo>
                  <a:lnTo>
                    <a:pt x="2177" y="3357"/>
                  </a:lnTo>
                  <a:lnTo>
                    <a:pt x="2189" y="3377"/>
                  </a:lnTo>
                  <a:lnTo>
                    <a:pt x="2196" y="3399"/>
                  </a:lnTo>
                  <a:lnTo>
                    <a:pt x="2199" y="3422"/>
                  </a:lnTo>
                  <a:lnTo>
                    <a:pt x="2199" y="3556"/>
                  </a:lnTo>
                  <a:lnTo>
                    <a:pt x="2789" y="3556"/>
                  </a:lnTo>
                  <a:lnTo>
                    <a:pt x="2789" y="3413"/>
                  </a:lnTo>
                  <a:lnTo>
                    <a:pt x="2791" y="3393"/>
                  </a:lnTo>
                  <a:lnTo>
                    <a:pt x="2793" y="3366"/>
                  </a:lnTo>
                  <a:lnTo>
                    <a:pt x="2797" y="3334"/>
                  </a:lnTo>
                  <a:lnTo>
                    <a:pt x="2804" y="3298"/>
                  </a:lnTo>
                  <a:lnTo>
                    <a:pt x="2815" y="3256"/>
                  </a:lnTo>
                  <a:lnTo>
                    <a:pt x="2830" y="3213"/>
                  </a:lnTo>
                  <a:lnTo>
                    <a:pt x="2848" y="3165"/>
                  </a:lnTo>
                  <a:lnTo>
                    <a:pt x="2872" y="3115"/>
                  </a:lnTo>
                  <a:lnTo>
                    <a:pt x="2903" y="3065"/>
                  </a:lnTo>
                  <a:lnTo>
                    <a:pt x="2939" y="3014"/>
                  </a:lnTo>
                  <a:lnTo>
                    <a:pt x="2982" y="2963"/>
                  </a:lnTo>
                  <a:lnTo>
                    <a:pt x="3033" y="2912"/>
                  </a:lnTo>
                  <a:lnTo>
                    <a:pt x="3035" y="2910"/>
                  </a:lnTo>
                  <a:lnTo>
                    <a:pt x="3057" y="2890"/>
                  </a:lnTo>
                  <a:lnTo>
                    <a:pt x="3058" y="2890"/>
                  </a:lnTo>
                  <a:lnTo>
                    <a:pt x="3059" y="2888"/>
                  </a:lnTo>
                  <a:lnTo>
                    <a:pt x="3131" y="2820"/>
                  </a:lnTo>
                  <a:lnTo>
                    <a:pt x="3198" y="2748"/>
                  </a:lnTo>
                  <a:lnTo>
                    <a:pt x="3259" y="2672"/>
                  </a:lnTo>
                  <a:lnTo>
                    <a:pt x="3313" y="2595"/>
                  </a:lnTo>
                  <a:lnTo>
                    <a:pt x="3363" y="2513"/>
                  </a:lnTo>
                  <a:lnTo>
                    <a:pt x="3406" y="2430"/>
                  </a:lnTo>
                  <a:lnTo>
                    <a:pt x="3442" y="2344"/>
                  </a:lnTo>
                  <a:lnTo>
                    <a:pt x="3473" y="2256"/>
                  </a:lnTo>
                  <a:lnTo>
                    <a:pt x="3482" y="2234"/>
                  </a:lnTo>
                  <a:lnTo>
                    <a:pt x="3496" y="2215"/>
                  </a:lnTo>
                  <a:lnTo>
                    <a:pt x="3513" y="2200"/>
                  </a:lnTo>
                  <a:lnTo>
                    <a:pt x="3533" y="2188"/>
                  </a:lnTo>
                  <a:lnTo>
                    <a:pt x="3555" y="2181"/>
                  </a:lnTo>
                  <a:lnTo>
                    <a:pt x="3580" y="2178"/>
                  </a:lnTo>
                  <a:lnTo>
                    <a:pt x="3707" y="2178"/>
                  </a:lnTo>
                  <a:lnTo>
                    <a:pt x="3727" y="2176"/>
                  </a:lnTo>
                  <a:lnTo>
                    <a:pt x="3745" y="2167"/>
                  </a:lnTo>
                  <a:lnTo>
                    <a:pt x="3759" y="2157"/>
                  </a:lnTo>
                  <a:lnTo>
                    <a:pt x="3772" y="2141"/>
                  </a:lnTo>
                  <a:lnTo>
                    <a:pt x="3779" y="2124"/>
                  </a:lnTo>
                  <a:lnTo>
                    <a:pt x="3781" y="2103"/>
                  </a:lnTo>
                  <a:lnTo>
                    <a:pt x="3782" y="2103"/>
                  </a:lnTo>
                  <a:lnTo>
                    <a:pt x="3782" y="1648"/>
                  </a:lnTo>
                  <a:lnTo>
                    <a:pt x="3780" y="1628"/>
                  </a:lnTo>
                  <a:lnTo>
                    <a:pt x="3773" y="1610"/>
                  </a:lnTo>
                  <a:lnTo>
                    <a:pt x="3761" y="1596"/>
                  </a:lnTo>
                  <a:lnTo>
                    <a:pt x="3745" y="1583"/>
                  </a:lnTo>
                  <a:lnTo>
                    <a:pt x="3728" y="1576"/>
                  </a:lnTo>
                  <a:lnTo>
                    <a:pt x="3708" y="1574"/>
                  </a:lnTo>
                  <a:lnTo>
                    <a:pt x="3571" y="1574"/>
                  </a:lnTo>
                  <a:lnTo>
                    <a:pt x="3548" y="1571"/>
                  </a:lnTo>
                  <a:lnTo>
                    <a:pt x="3526" y="1564"/>
                  </a:lnTo>
                  <a:lnTo>
                    <a:pt x="3507" y="1552"/>
                  </a:lnTo>
                  <a:lnTo>
                    <a:pt x="3490" y="1537"/>
                  </a:lnTo>
                  <a:lnTo>
                    <a:pt x="3476" y="1519"/>
                  </a:lnTo>
                  <a:lnTo>
                    <a:pt x="3466" y="1497"/>
                  </a:lnTo>
                  <a:lnTo>
                    <a:pt x="3436" y="1414"/>
                  </a:lnTo>
                  <a:lnTo>
                    <a:pt x="3401" y="1334"/>
                  </a:lnTo>
                  <a:lnTo>
                    <a:pt x="3358" y="1255"/>
                  </a:lnTo>
                  <a:lnTo>
                    <a:pt x="3312" y="1179"/>
                  </a:lnTo>
                  <a:lnTo>
                    <a:pt x="3260" y="1105"/>
                  </a:lnTo>
                  <a:lnTo>
                    <a:pt x="3203" y="1035"/>
                  </a:lnTo>
                  <a:lnTo>
                    <a:pt x="3141" y="967"/>
                  </a:lnTo>
                  <a:lnTo>
                    <a:pt x="3074" y="901"/>
                  </a:lnTo>
                  <a:lnTo>
                    <a:pt x="3002" y="840"/>
                  </a:lnTo>
                  <a:lnTo>
                    <a:pt x="2985" y="823"/>
                  </a:lnTo>
                  <a:lnTo>
                    <a:pt x="2973" y="802"/>
                  </a:lnTo>
                  <a:lnTo>
                    <a:pt x="2964" y="780"/>
                  </a:lnTo>
                  <a:lnTo>
                    <a:pt x="2961" y="757"/>
                  </a:lnTo>
                  <a:lnTo>
                    <a:pt x="2946" y="692"/>
                  </a:lnTo>
                  <a:lnTo>
                    <a:pt x="2940" y="626"/>
                  </a:lnTo>
                  <a:lnTo>
                    <a:pt x="2940" y="560"/>
                  </a:lnTo>
                  <a:lnTo>
                    <a:pt x="2949" y="492"/>
                  </a:lnTo>
                  <a:lnTo>
                    <a:pt x="2964" y="425"/>
                  </a:lnTo>
                  <a:lnTo>
                    <a:pt x="2988" y="358"/>
                  </a:lnTo>
                  <a:lnTo>
                    <a:pt x="3018" y="290"/>
                  </a:lnTo>
                  <a:lnTo>
                    <a:pt x="3056" y="224"/>
                  </a:lnTo>
                  <a:close/>
                  <a:moveTo>
                    <a:pt x="3042" y="111"/>
                  </a:moveTo>
                  <a:lnTo>
                    <a:pt x="3056" y="221"/>
                  </a:lnTo>
                  <a:lnTo>
                    <a:pt x="3056" y="221"/>
                  </a:lnTo>
                  <a:lnTo>
                    <a:pt x="3057" y="221"/>
                  </a:lnTo>
                  <a:lnTo>
                    <a:pt x="3042" y="111"/>
                  </a:lnTo>
                  <a:close/>
                  <a:moveTo>
                    <a:pt x="3057" y="0"/>
                  </a:moveTo>
                  <a:lnTo>
                    <a:pt x="3091" y="3"/>
                  </a:lnTo>
                  <a:lnTo>
                    <a:pt x="3124" y="10"/>
                  </a:lnTo>
                  <a:lnTo>
                    <a:pt x="3154" y="24"/>
                  </a:lnTo>
                  <a:lnTo>
                    <a:pt x="3182" y="39"/>
                  </a:lnTo>
                  <a:lnTo>
                    <a:pt x="3209" y="61"/>
                  </a:lnTo>
                  <a:lnTo>
                    <a:pt x="3231" y="86"/>
                  </a:lnTo>
                  <a:lnTo>
                    <a:pt x="3250" y="115"/>
                  </a:lnTo>
                  <a:lnTo>
                    <a:pt x="3266" y="151"/>
                  </a:lnTo>
                  <a:lnTo>
                    <a:pt x="3276" y="189"/>
                  </a:lnTo>
                  <a:lnTo>
                    <a:pt x="3278" y="228"/>
                  </a:lnTo>
                  <a:lnTo>
                    <a:pt x="3273" y="266"/>
                  </a:lnTo>
                  <a:lnTo>
                    <a:pt x="3261" y="303"/>
                  </a:lnTo>
                  <a:lnTo>
                    <a:pt x="3243" y="340"/>
                  </a:lnTo>
                  <a:lnTo>
                    <a:pt x="3214" y="392"/>
                  </a:lnTo>
                  <a:lnTo>
                    <a:pt x="3189" y="445"/>
                  </a:lnTo>
                  <a:lnTo>
                    <a:pt x="3174" y="496"/>
                  </a:lnTo>
                  <a:lnTo>
                    <a:pt x="3163" y="546"/>
                  </a:lnTo>
                  <a:lnTo>
                    <a:pt x="3160" y="595"/>
                  </a:lnTo>
                  <a:lnTo>
                    <a:pt x="3163" y="644"/>
                  </a:lnTo>
                  <a:lnTo>
                    <a:pt x="3172" y="692"/>
                  </a:lnTo>
                  <a:lnTo>
                    <a:pt x="3251" y="762"/>
                  </a:lnTo>
                  <a:lnTo>
                    <a:pt x="3324" y="838"/>
                  </a:lnTo>
                  <a:lnTo>
                    <a:pt x="3394" y="915"/>
                  </a:lnTo>
                  <a:lnTo>
                    <a:pt x="3456" y="997"/>
                  </a:lnTo>
                  <a:lnTo>
                    <a:pt x="3513" y="1081"/>
                  </a:lnTo>
                  <a:lnTo>
                    <a:pt x="3564" y="1169"/>
                  </a:lnTo>
                  <a:lnTo>
                    <a:pt x="3610" y="1257"/>
                  </a:lnTo>
                  <a:lnTo>
                    <a:pt x="3649" y="1350"/>
                  </a:lnTo>
                  <a:lnTo>
                    <a:pt x="3707" y="1350"/>
                  </a:lnTo>
                  <a:lnTo>
                    <a:pt x="3751" y="1353"/>
                  </a:lnTo>
                  <a:lnTo>
                    <a:pt x="3792" y="1362"/>
                  </a:lnTo>
                  <a:lnTo>
                    <a:pt x="3831" y="1378"/>
                  </a:lnTo>
                  <a:lnTo>
                    <a:pt x="3868" y="1397"/>
                  </a:lnTo>
                  <a:lnTo>
                    <a:pt x="3902" y="1423"/>
                  </a:lnTo>
                  <a:lnTo>
                    <a:pt x="3930" y="1452"/>
                  </a:lnTo>
                  <a:lnTo>
                    <a:pt x="3955" y="1485"/>
                  </a:lnTo>
                  <a:lnTo>
                    <a:pt x="3975" y="1520"/>
                  </a:lnTo>
                  <a:lnTo>
                    <a:pt x="3989" y="1560"/>
                  </a:lnTo>
                  <a:lnTo>
                    <a:pt x="3999" y="1602"/>
                  </a:lnTo>
                  <a:lnTo>
                    <a:pt x="4001" y="1645"/>
                  </a:lnTo>
                  <a:lnTo>
                    <a:pt x="4001" y="2103"/>
                  </a:lnTo>
                  <a:lnTo>
                    <a:pt x="3999" y="2147"/>
                  </a:lnTo>
                  <a:lnTo>
                    <a:pt x="3989" y="2188"/>
                  </a:lnTo>
                  <a:lnTo>
                    <a:pt x="3975" y="2227"/>
                  </a:lnTo>
                  <a:lnTo>
                    <a:pt x="3954" y="2264"/>
                  </a:lnTo>
                  <a:lnTo>
                    <a:pt x="3928" y="2298"/>
                  </a:lnTo>
                  <a:lnTo>
                    <a:pt x="3899" y="2327"/>
                  </a:lnTo>
                  <a:lnTo>
                    <a:pt x="3866" y="2351"/>
                  </a:lnTo>
                  <a:lnTo>
                    <a:pt x="3830" y="2372"/>
                  </a:lnTo>
                  <a:lnTo>
                    <a:pt x="3791" y="2387"/>
                  </a:lnTo>
                  <a:lnTo>
                    <a:pt x="3748" y="2396"/>
                  </a:lnTo>
                  <a:lnTo>
                    <a:pt x="3705" y="2399"/>
                  </a:lnTo>
                  <a:lnTo>
                    <a:pt x="3657" y="2399"/>
                  </a:lnTo>
                  <a:lnTo>
                    <a:pt x="3621" y="2490"/>
                  </a:lnTo>
                  <a:lnTo>
                    <a:pt x="3578" y="2578"/>
                  </a:lnTo>
                  <a:lnTo>
                    <a:pt x="3530" y="2664"/>
                  </a:lnTo>
                  <a:lnTo>
                    <a:pt x="3476" y="2748"/>
                  </a:lnTo>
                  <a:lnTo>
                    <a:pt x="3417" y="2828"/>
                  </a:lnTo>
                  <a:lnTo>
                    <a:pt x="3352" y="2905"/>
                  </a:lnTo>
                  <a:lnTo>
                    <a:pt x="3283" y="2979"/>
                  </a:lnTo>
                  <a:lnTo>
                    <a:pt x="3209" y="3050"/>
                  </a:lnTo>
                  <a:lnTo>
                    <a:pt x="3206" y="3053"/>
                  </a:lnTo>
                  <a:lnTo>
                    <a:pt x="3203" y="3056"/>
                  </a:lnTo>
                  <a:lnTo>
                    <a:pt x="3202" y="3057"/>
                  </a:lnTo>
                  <a:lnTo>
                    <a:pt x="3178" y="3076"/>
                  </a:lnTo>
                  <a:lnTo>
                    <a:pt x="3140" y="3117"/>
                  </a:lnTo>
                  <a:lnTo>
                    <a:pt x="3107" y="3156"/>
                  </a:lnTo>
                  <a:lnTo>
                    <a:pt x="3081" y="3194"/>
                  </a:lnTo>
                  <a:lnTo>
                    <a:pt x="3059" y="3232"/>
                  </a:lnTo>
                  <a:lnTo>
                    <a:pt x="3042" y="3269"/>
                  </a:lnTo>
                  <a:lnTo>
                    <a:pt x="3030" y="3304"/>
                  </a:lnTo>
                  <a:lnTo>
                    <a:pt x="3022" y="3334"/>
                  </a:lnTo>
                  <a:lnTo>
                    <a:pt x="3016" y="3362"/>
                  </a:lnTo>
                  <a:lnTo>
                    <a:pt x="3012" y="3385"/>
                  </a:lnTo>
                  <a:lnTo>
                    <a:pt x="3009" y="3404"/>
                  </a:lnTo>
                  <a:lnTo>
                    <a:pt x="3009" y="3416"/>
                  </a:lnTo>
                  <a:lnTo>
                    <a:pt x="3009" y="3566"/>
                  </a:lnTo>
                  <a:lnTo>
                    <a:pt x="3006" y="3603"/>
                  </a:lnTo>
                  <a:lnTo>
                    <a:pt x="2996" y="3640"/>
                  </a:lnTo>
                  <a:lnTo>
                    <a:pt x="2980" y="3673"/>
                  </a:lnTo>
                  <a:lnTo>
                    <a:pt x="2960" y="3702"/>
                  </a:lnTo>
                  <a:lnTo>
                    <a:pt x="2934" y="3727"/>
                  </a:lnTo>
                  <a:lnTo>
                    <a:pt x="2905" y="3748"/>
                  </a:lnTo>
                  <a:lnTo>
                    <a:pt x="2872" y="3764"/>
                  </a:lnTo>
                  <a:lnTo>
                    <a:pt x="2837" y="3774"/>
                  </a:lnTo>
                  <a:lnTo>
                    <a:pt x="2798" y="3777"/>
                  </a:lnTo>
                  <a:lnTo>
                    <a:pt x="2187" y="3777"/>
                  </a:lnTo>
                  <a:lnTo>
                    <a:pt x="2149" y="3774"/>
                  </a:lnTo>
                  <a:lnTo>
                    <a:pt x="2114" y="3764"/>
                  </a:lnTo>
                  <a:lnTo>
                    <a:pt x="2081" y="3748"/>
                  </a:lnTo>
                  <a:lnTo>
                    <a:pt x="2052" y="3727"/>
                  </a:lnTo>
                  <a:lnTo>
                    <a:pt x="2026" y="3702"/>
                  </a:lnTo>
                  <a:lnTo>
                    <a:pt x="2004" y="3673"/>
                  </a:lnTo>
                  <a:lnTo>
                    <a:pt x="1990" y="3640"/>
                  </a:lnTo>
                  <a:lnTo>
                    <a:pt x="1980" y="3603"/>
                  </a:lnTo>
                  <a:lnTo>
                    <a:pt x="1976" y="3566"/>
                  </a:lnTo>
                  <a:lnTo>
                    <a:pt x="1976" y="3541"/>
                  </a:lnTo>
                  <a:lnTo>
                    <a:pt x="1889" y="3544"/>
                  </a:lnTo>
                  <a:lnTo>
                    <a:pt x="1801" y="3542"/>
                  </a:lnTo>
                  <a:lnTo>
                    <a:pt x="1714" y="3538"/>
                  </a:lnTo>
                  <a:lnTo>
                    <a:pt x="1714" y="3566"/>
                  </a:lnTo>
                  <a:lnTo>
                    <a:pt x="1710" y="3603"/>
                  </a:lnTo>
                  <a:lnTo>
                    <a:pt x="1700" y="3640"/>
                  </a:lnTo>
                  <a:lnTo>
                    <a:pt x="1685" y="3673"/>
                  </a:lnTo>
                  <a:lnTo>
                    <a:pt x="1664" y="3702"/>
                  </a:lnTo>
                  <a:lnTo>
                    <a:pt x="1638" y="3727"/>
                  </a:lnTo>
                  <a:lnTo>
                    <a:pt x="1609" y="3748"/>
                  </a:lnTo>
                  <a:lnTo>
                    <a:pt x="1576" y="3764"/>
                  </a:lnTo>
                  <a:lnTo>
                    <a:pt x="1540" y="3774"/>
                  </a:lnTo>
                  <a:lnTo>
                    <a:pt x="1502" y="3777"/>
                  </a:lnTo>
                  <a:lnTo>
                    <a:pt x="891" y="3777"/>
                  </a:lnTo>
                  <a:lnTo>
                    <a:pt x="853" y="3774"/>
                  </a:lnTo>
                  <a:lnTo>
                    <a:pt x="817" y="3763"/>
                  </a:lnTo>
                  <a:lnTo>
                    <a:pt x="783" y="3747"/>
                  </a:lnTo>
                  <a:lnTo>
                    <a:pt x="754" y="3725"/>
                  </a:lnTo>
                  <a:lnTo>
                    <a:pt x="728" y="3698"/>
                  </a:lnTo>
                  <a:lnTo>
                    <a:pt x="707" y="3668"/>
                  </a:lnTo>
                  <a:lnTo>
                    <a:pt x="692" y="3634"/>
                  </a:lnTo>
                  <a:lnTo>
                    <a:pt x="683" y="3597"/>
                  </a:lnTo>
                  <a:lnTo>
                    <a:pt x="681" y="3572"/>
                  </a:lnTo>
                  <a:lnTo>
                    <a:pt x="681" y="3523"/>
                  </a:lnTo>
                  <a:lnTo>
                    <a:pt x="678" y="3496"/>
                  </a:lnTo>
                  <a:lnTo>
                    <a:pt x="675" y="3463"/>
                  </a:lnTo>
                  <a:lnTo>
                    <a:pt x="670" y="3427"/>
                  </a:lnTo>
                  <a:lnTo>
                    <a:pt x="661" y="3385"/>
                  </a:lnTo>
                  <a:lnTo>
                    <a:pt x="649" y="3340"/>
                  </a:lnTo>
                  <a:lnTo>
                    <a:pt x="633" y="3293"/>
                  </a:lnTo>
                  <a:lnTo>
                    <a:pt x="614" y="3244"/>
                  </a:lnTo>
                  <a:lnTo>
                    <a:pt x="589" y="3194"/>
                  </a:lnTo>
                  <a:lnTo>
                    <a:pt x="559" y="3145"/>
                  </a:lnTo>
                  <a:lnTo>
                    <a:pt x="524" y="3096"/>
                  </a:lnTo>
                  <a:lnTo>
                    <a:pt x="481" y="3048"/>
                  </a:lnTo>
                  <a:lnTo>
                    <a:pt x="423" y="2983"/>
                  </a:lnTo>
                  <a:lnTo>
                    <a:pt x="366" y="2912"/>
                  </a:lnTo>
                  <a:lnTo>
                    <a:pt x="312" y="2835"/>
                  </a:lnTo>
                  <a:lnTo>
                    <a:pt x="261" y="2753"/>
                  </a:lnTo>
                  <a:lnTo>
                    <a:pt x="211" y="2664"/>
                  </a:lnTo>
                  <a:lnTo>
                    <a:pt x="165" y="2571"/>
                  </a:lnTo>
                  <a:lnTo>
                    <a:pt x="128" y="2490"/>
                  </a:lnTo>
                  <a:lnTo>
                    <a:pt x="95" y="2408"/>
                  </a:lnTo>
                  <a:lnTo>
                    <a:pt x="66" y="2326"/>
                  </a:lnTo>
                  <a:lnTo>
                    <a:pt x="43" y="2240"/>
                  </a:lnTo>
                  <a:lnTo>
                    <a:pt x="41" y="2237"/>
                  </a:lnTo>
                  <a:lnTo>
                    <a:pt x="41" y="2234"/>
                  </a:lnTo>
                  <a:lnTo>
                    <a:pt x="41" y="2232"/>
                  </a:lnTo>
                  <a:lnTo>
                    <a:pt x="40" y="2230"/>
                  </a:lnTo>
                  <a:lnTo>
                    <a:pt x="23" y="2146"/>
                  </a:lnTo>
                  <a:lnTo>
                    <a:pt x="10" y="2059"/>
                  </a:lnTo>
                  <a:lnTo>
                    <a:pt x="2" y="1974"/>
                  </a:lnTo>
                  <a:lnTo>
                    <a:pt x="0" y="1888"/>
                  </a:lnTo>
                  <a:lnTo>
                    <a:pt x="4" y="1785"/>
                  </a:lnTo>
                  <a:lnTo>
                    <a:pt x="13" y="1684"/>
                  </a:lnTo>
                  <a:lnTo>
                    <a:pt x="32" y="1585"/>
                  </a:lnTo>
                  <a:lnTo>
                    <a:pt x="55" y="1486"/>
                  </a:lnTo>
                  <a:lnTo>
                    <a:pt x="85" y="1390"/>
                  </a:lnTo>
                  <a:lnTo>
                    <a:pt x="123" y="1296"/>
                  </a:lnTo>
                  <a:lnTo>
                    <a:pt x="165" y="1204"/>
                  </a:lnTo>
                  <a:lnTo>
                    <a:pt x="215" y="1114"/>
                  </a:lnTo>
                  <a:lnTo>
                    <a:pt x="271" y="1027"/>
                  </a:lnTo>
                  <a:lnTo>
                    <a:pt x="333" y="943"/>
                  </a:lnTo>
                  <a:lnTo>
                    <a:pt x="401" y="863"/>
                  </a:lnTo>
                  <a:lnTo>
                    <a:pt x="475" y="785"/>
                  </a:lnTo>
                  <a:lnTo>
                    <a:pt x="554" y="711"/>
                  </a:lnTo>
                  <a:lnTo>
                    <a:pt x="638" y="642"/>
                  </a:lnTo>
                  <a:lnTo>
                    <a:pt x="726" y="578"/>
                  </a:lnTo>
                  <a:lnTo>
                    <a:pt x="817" y="520"/>
                  </a:lnTo>
                  <a:lnTo>
                    <a:pt x="912" y="466"/>
                  </a:lnTo>
                  <a:lnTo>
                    <a:pt x="1009" y="418"/>
                  </a:lnTo>
                  <a:lnTo>
                    <a:pt x="1110" y="375"/>
                  </a:lnTo>
                  <a:lnTo>
                    <a:pt x="1213" y="337"/>
                  </a:lnTo>
                  <a:lnTo>
                    <a:pt x="1319" y="305"/>
                  </a:lnTo>
                  <a:lnTo>
                    <a:pt x="1426" y="279"/>
                  </a:lnTo>
                  <a:lnTo>
                    <a:pt x="1536" y="258"/>
                  </a:lnTo>
                  <a:lnTo>
                    <a:pt x="1648" y="243"/>
                  </a:lnTo>
                  <a:lnTo>
                    <a:pt x="1761" y="234"/>
                  </a:lnTo>
                  <a:lnTo>
                    <a:pt x="1875" y="232"/>
                  </a:lnTo>
                  <a:lnTo>
                    <a:pt x="1992" y="234"/>
                  </a:lnTo>
                  <a:lnTo>
                    <a:pt x="2109" y="244"/>
                  </a:lnTo>
                  <a:lnTo>
                    <a:pt x="2122" y="245"/>
                  </a:lnTo>
                  <a:lnTo>
                    <a:pt x="2143" y="247"/>
                  </a:lnTo>
                  <a:lnTo>
                    <a:pt x="2170" y="250"/>
                  </a:lnTo>
                  <a:lnTo>
                    <a:pt x="2201" y="254"/>
                  </a:lnTo>
                  <a:lnTo>
                    <a:pt x="2236" y="257"/>
                  </a:lnTo>
                  <a:lnTo>
                    <a:pt x="2274" y="263"/>
                  </a:lnTo>
                  <a:lnTo>
                    <a:pt x="2315" y="271"/>
                  </a:lnTo>
                  <a:lnTo>
                    <a:pt x="2357" y="279"/>
                  </a:lnTo>
                  <a:lnTo>
                    <a:pt x="2398" y="289"/>
                  </a:lnTo>
                  <a:lnTo>
                    <a:pt x="2438" y="300"/>
                  </a:lnTo>
                  <a:lnTo>
                    <a:pt x="2467" y="268"/>
                  </a:lnTo>
                  <a:lnTo>
                    <a:pt x="2499" y="236"/>
                  </a:lnTo>
                  <a:lnTo>
                    <a:pt x="2534" y="205"/>
                  </a:lnTo>
                  <a:lnTo>
                    <a:pt x="2573" y="174"/>
                  </a:lnTo>
                  <a:lnTo>
                    <a:pt x="2616" y="145"/>
                  </a:lnTo>
                  <a:lnTo>
                    <a:pt x="2662" y="117"/>
                  </a:lnTo>
                  <a:lnTo>
                    <a:pt x="2713" y="92"/>
                  </a:lnTo>
                  <a:lnTo>
                    <a:pt x="2768" y="67"/>
                  </a:lnTo>
                  <a:lnTo>
                    <a:pt x="2826" y="47"/>
                  </a:lnTo>
                  <a:lnTo>
                    <a:pt x="2889" y="28"/>
                  </a:lnTo>
                  <a:lnTo>
                    <a:pt x="2957" y="13"/>
                  </a:lnTo>
                  <a:lnTo>
                    <a:pt x="3029" y="2"/>
                  </a:lnTo>
                  <a:lnTo>
                    <a:pt x="3043" y="0"/>
                  </a:lnTo>
                  <a:lnTo>
                    <a:pt x="30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1492"/>
            <p:cNvGrpSpPr>
              <a:grpSpLocks noChangeAspect="1"/>
            </p:cNvGrpSpPr>
            <p:nvPr/>
          </p:nvGrpSpPr>
          <p:grpSpPr bwMode="auto">
            <a:xfrm>
              <a:off x="7385539" y="1875658"/>
              <a:ext cx="494335" cy="492215"/>
              <a:chOff x="4848" y="3600"/>
              <a:chExt cx="233" cy="232"/>
            </a:xfrm>
            <a:solidFill>
              <a:schemeClr val="bg1"/>
            </a:solidFill>
          </p:grpSpPr>
          <p:sp>
            <p:nvSpPr>
              <p:cNvPr id="127" name="Freeform 1494"/>
              <p:cNvSpPr>
                <a:spLocks noEditPoints="1"/>
              </p:cNvSpPr>
              <p:nvPr/>
            </p:nvSpPr>
            <p:spPr bwMode="auto">
              <a:xfrm>
                <a:off x="4848" y="3708"/>
                <a:ext cx="67" cy="124"/>
              </a:xfrm>
              <a:custGeom>
                <a:avLst/>
                <a:gdLst>
                  <a:gd name="T0" fmla="*/ 147 w 932"/>
                  <a:gd name="T1" fmla="*/ 1515 h 1737"/>
                  <a:gd name="T2" fmla="*/ 313 w 932"/>
                  <a:gd name="T3" fmla="*/ 1603 h 1737"/>
                  <a:gd name="T4" fmla="*/ 571 w 932"/>
                  <a:gd name="T5" fmla="*/ 1613 h 1737"/>
                  <a:gd name="T6" fmla="*/ 762 w 932"/>
                  <a:gd name="T7" fmla="*/ 1536 h 1737"/>
                  <a:gd name="T8" fmla="*/ 815 w 932"/>
                  <a:gd name="T9" fmla="*/ 1352 h 1737"/>
                  <a:gd name="T10" fmla="*/ 582 w 932"/>
                  <a:gd name="T11" fmla="*/ 1439 h 1737"/>
                  <a:gd name="T12" fmla="*/ 296 w 932"/>
                  <a:gd name="T13" fmla="*/ 1428 h 1737"/>
                  <a:gd name="T14" fmla="*/ 117 w 932"/>
                  <a:gd name="T15" fmla="*/ 1062 h 1737"/>
                  <a:gd name="T16" fmla="*/ 169 w 932"/>
                  <a:gd name="T17" fmla="*/ 1247 h 1737"/>
                  <a:gd name="T18" fmla="*/ 360 w 932"/>
                  <a:gd name="T19" fmla="*/ 1323 h 1737"/>
                  <a:gd name="T20" fmla="*/ 619 w 932"/>
                  <a:gd name="T21" fmla="*/ 1313 h 1737"/>
                  <a:gd name="T22" fmla="*/ 784 w 932"/>
                  <a:gd name="T23" fmla="*/ 1225 h 1737"/>
                  <a:gd name="T24" fmla="*/ 776 w 932"/>
                  <a:gd name="T25" fmla="*/ 1086 h 1737"/>
                  <a:gd name="T26" fmla="*/ 525 w 932"/>
                  <a:gd name="T27" fmla="*/ 1156 h 1737"/>
                  <a:gd name="T28" fmla="*/ 246 w 932"/>
                  <a:gd name="T29" fmla="*/ 1124 h 1737"/>
                  <a:gd name="T30" fmla="*/ 117 w 932"/>
                  <a:gd name="T31" fmla="*/ 868 h 1737"/>
                  <a:gd name="T32" fmla="*/ 198 w 932"/>
                  <a:gd name="T33" fmla="*/ 977 h 1737"/>
                  <a:gd name="T34" fmla="*/ 411 w 932"/>
                  <a:gd name="T35" fmla="*/ 1040 h 1737"/>
                  <a:gd name="T36" fmla="*/ 662 w 932"/>
                  <a:gd name="T37" fmla="*/ 1010 h 1737"/>
                  <a:gd name="T38" fmla="*/ 802 w 932"/>
                  <a:gd name="T39" fmla="*/ 913 h 1737"/>
                  <a:gd name="T40" fmla="*/ 734 w 932"/>
                  <a:gd name="T41" fmla="*/ 817 h 1737"/>
                  <a:gd name="T42" fmla="*/ 466 w 932"/>
                  <a:gd name="T43" fmla="*/ 868 h 1737"/>
                  <a:gd name="T44" fmla="*/ 198 w 932"/>
                  <a:gd name="T45" fmla="*/ 817 h 1737"/>
                  <a:gd name="T46" fmla="*/ 120 w 932"/>
                  <a:gd name="T47" fmla="*/ 601 h 1737"/>
                  <a:gd name="T48" fmla="*/ 231 w 932"/>
                  <a:gd name="T49" fmla="*/ 705 h 1737"/>
                  <a:gd name="T50" fmla="*/ 466 w 932"/>
                  <a:gd name="T51" fmla="*/ 753 h 1737"/>
                  <a:gd name="T52" fmla="*/ 700 w 932"/>
                  <a:gd name="T53" fmla="*/ 705 h 1737"/>
                  <a:gd name="T54" fmla="*/ 812 w 932"/>
                  <a:gd name="T55" fmla="*/ 601 h 1737"/>
                  <a:gd name="T56" fmla="*/ 686 w 932"/>
                  <a:gd name="T57" fmla="*/ 545 h 1737"/>
                  <a:gd name="T58" fmla="*/ 407 w 932"/>
                  <a:gd name="T59" fmla="*/ 576 h 1737"/>
                  <a:gd name="T60" fmla="*/ 155 w 932"/>
                  <a:gd name="T61" fmla="*/ 506 h 1737"/>
                  <a:gd name="T62" fmla="*/ 313 w 932"/>
                  <a:gd name="T63" fmla="*/ 134 h 1737"/>
                  <a:gd name="T64" fmla="*/ 147 w 932"/>
                  <a:gd name="T65" fmla="*/ 222 h 1737"/>
                  <a:gd name="T66" fmla="*/ 130 w 932"/>
                  <a:gd name="T67" fmla="*/ 334 h 1737"/>
                  <a:gd name="T68" fmla="*/ 270 w 932"/>
                  <a:gd name="T69" fmla="*/ 431 h 1737"/>
                  <a:gd name="T70" fmla="*/ 521 w 932"/>
                  <a:gd name="T71" fmla="*/ 460 h 1737"/>
                  <a:gd name="T72" fmla="*/ 734 w 932"/>
                  <a:gd name="T73" fmla="*/ 397 h 1737"/>
                  <a:gd name="T74" fmla="*/ 815 w 932"/>
                  <a:gd name="T75" fmla="*/ 288 h 1737"/>
                  <a:gd name="T76" fmla="*/ 734 w 932"/>
                  <a:gd name="T77" fmla="*/ 180 h 1737"/>
                  <a:gd name="T78" fmla="*/ 521 w 932"/>
                  <a:gd name="T79" fmla="*/ 118 h 1737"/>
                  <a:gd name="T80" fmla="*/ 624 w 932"/>
                  <a:gd name="T81" fmla="*/ 16 h 1737"/>
                  <a:gd name="T82" fmla="*/ 831 w 932"/>
                  <a:gd name="T83" fmla="*/ 107 h 1737"/>
                  <a:gd name="T84" fmla="*/ 929 w 932"/>
                  <a:gd name="T85" fmla="*/ 255 h 1737"/>
                  <a:gd name="T86" fmla="*/ 905 w 932"/>
                  <a:gd name="T87" fmla="*/ 1546 h 1737"/>
                  <a:gd name="T88" fmla="*/ 759 w 932"/>
                  <a:gd name="T89" fmla="*/ 1675 h 1737"/>
                  <a:gd name="T90" fmla="*/ 521 w 932"/>
                  <a:gd name="T91" fmla="*/ 1735 h 1737"/>
                  <a:gd name="T92" fmla="*/ 259 w 932"/>
                  <a:gd name="T93" fmla="*/ 1709 h 1737"/>
                  <a:gd name="T94" fmla="*/ 71 w 932"/>
                  <a:gd name="T95" fmla="*/ 1604 h 1737"/>
                  <a:gd name="T96" fmla="*/ 0 w 932"/>
                  <a:gd name="T97" fmla="*/ 1448 h 1737"/>
                  <a:gd name="T98" fmla="*/ 47 w 932"/>
                  <a:gd name="T99" fmla="*/ 160 h 1737"/>
                  <a:gd name="T100" fmla="*/ 214 w 932"/>
                  <a:gd name="T101" fmla="*/ 44 h 1737"/>
                  <a:gd name="T102" fmla="*/ 466 w 932"/>
                  <a:gd name="T103" fmla="*/ 0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2" h="1737">
                    <a:moveTo>
                      <a:pt x="117" y="1352"/>
                    </a:moveTo>
                    <a:lnTo>
                      <a:pt x="117" y="1448"/>
                    </a:lnTo>
                    <a:lnTo>
                      <a:pt x="120" y="1471"/>
                    </a:lnTo>
                    <a:lnTo>
                      <a:pt x="130" y="1493"/>
                    </a:lnTo>
                    <a:lnTo>
                      <a:pt x="147" y="1515"/>
                    </a:lnTo>
                    <a:lnTo>
                      <a:pt x="169" y="1536"/>
                    </a:lnTo>
                    <a:lnTo>
                      <a:pt x="198" y="1557"/>
                    </a:lnTo>
                    <a:lnTo>
                      <a:pt x="231" y="1575"/>
                    </a:lnTo>
                    <a:lnTo>
                      <a:pt x="270" y="1590"/>
                    </a:lnTo>
                    <a:lnTo>
                      <a:pt x="313" y="1603"/>
                    </a:lnTo>
                    <a:lnTo>
                      <a:pt x="360" y="1613"/>
                    </a:lnTo>
                    <a:lnTo>
                      <a:pt x="411" y="1619"/>
                    </a:lnTo>
                    <a:lnTo>
                      <a:pt x="466" y="1621"/>
                    </a:lnTo>
                    <a:lnTo>
                      <a:pt x="521" y="1619"/>
                    </a:lnTo>
                    <a:lnTo>
                      <a:pt x="571" y="1613"/>
                    </a:lnTo>
                    <a:lnTo>
                      <a:pt x="619" y="1603"/>
                    </a:lnTo>
                    <a:lnTo>
                      <a:pt x="662" y="1590"/>
                    </a:lnTo>
                    <a:lnTo>
                      <a:pt x="700" y="1575"/>
                    </a:lnTo>
                    <a:lnTo>
                      <a:pt x="734" y="1557"/>
                    </a:lnTo>
                    <a:lnTo>
                      <a:pt x="762" y="1536"/>
                    </a:lnTo>
                    <a:lnTo>
                      <a:pt x="784" y="1515"/>
                    </a:lnTo>
                    <a:lnTo>
                      <a:pt x="802" y="1493"/>
                    </a:lnTo>
                    <a:lnTo>
                      <a:pt x="812" y="1471"/>
                    </a:lnTo>
                    <a:lnTo>
                      <a:pt x="815" y="1448"/>
                    </a:lnTo>
                    <a:lnTo>
                      <a:pt x="815" y="1352"/>
                    </a:lnTo>
                    <a:lnTo>
                      <a:pt x="776" y="1376"/>
                    </a:lnTo>
                    <a:lnTo>
                      <a:pt x="734" y="1396"/>
                    </a:lnTo>
                    <a:lnTo>
                      <a:pt x="686" y="1414"/>
                    </a:lnTo>
                    <a:lnTo>
                      <a:pt x="635" y="1428"/>
                    </a:lnTo>
                    <a:lnTo>
                      <a:pt x="582" y="1439"/>
                    </a:lnTo>
                    <a:lnTo>
                      <a:pt x="525" y="1445"/>
                    </a:lnTo>
                    <a:lnTo>
                      <a:pt x="466" y="1448"/>
                    </a:lnTo>
                    <a:lnTo>
                      <a:pt x="407" y="1445"/>
                    </a:lnTo>
                    <a:lnTo>
                      <a:pt x="350" y="1439"/>
                    </a:lnTo>
                    <a:lnTo>
                      <a:pt x="296" y="1428"/>
                    </a:lnTo>
                    <a:lnTo>
                      <a:pt x="246" y="1414"/>
                    </a:lnTo>
                    <a:lnTo>
                      <a:pt x="198" y="1396"/>
                    </a:lnTo>
                    <a:lnTo>
                      <a:pt x="155" y="1376"/>
                    </a:lnTo>
                    <a:lnTo>
                      <a:pt x="117" y="1352"/>
                    </a:lnTo>
                    <a:close/>
                    <a:moveTo>
                      <a:pt x="117" y="1062"/>
                    </a:moveTo>
                    <a:lnTo>
                      <a:pt x="117" y="1158"/>
                    </a:lnTo>
                    <a:lnTo>
                      <a:pt x="120" y="1181"/>
                    </a:lnTo>
                    <a:lnTo>
                      <a:pt x="130" y="1203"/>
                    </a:lnTo>
                    <a:lnTo>
                      <a:pt x="147" y="1225"/>
                    </a:lnTo>
                    <a:lnTo>
                      <a:pt x="169" y="1247"/>
                    </a:lnTo>
                    <a:lnTo>
                      <a:pt x="198" y="1267"/>
                    </a:lnTo>
                    <a:lnTo>
                      <a:pt x="231" y="1285"/>
                    </a:lnTo>
                    <a:lnTo>
                      <a:pt x="270" y="1300"/>
                    </a:lnTo>
                    <a:lnTo>
                      <a:pt x="313" y="1313"/>
                    </a:lnTo>
                    <a:lnTo>
                      <a:pt x="360" y="1323"/>
                    </a:lnTo>
                    <a:lnTo>
                      <a:pt x="411" y="1329"/>
                    </a:lnTo>
                    <a:lnTo>
                      <a:pt x="466" y="1331"/>
                    </a:lnTo>
                    <a:lnTo>
                      <a:pt x="521" y="1329"/>
                    </a:lnTo>
                    <a:lnTo>
                      <a:pt x="571" y="1323"/>
                    </a:lnTo>
                    <a:lnTo>
                      <a:pt x="619" y="1313"/>
                    </a:lnTo>
                    <a:lnTo>
                      <a:pt x="662" y="1300"/>
                    </a:lnTo>
                    <a:lnTo>
                      <a:pt x="700" y="1285"/>
                    </a:lnTo>
                    <a:lnTo>
                      <a:pt x="734" y="1267"/>
                    </a:lnTo>
                    <a:lnTo>
                      <a:pt x="762" y="1247"/>
                    </a:lnTo>
                    <a:lnTo>
                      <a:pt x="784" y="1225"/>
                    </a:lnTo>
                    <a:lnTo>
                      <a:pt x="802" y="1203"/>
                    </a:lnTo>
                    <a:lnTo>
                      <a:pt x="812" y="1181"/>
                    </a:lnTo>
                    <a:lnTo>
                      <a:pt x="815" y="1158"/>
                    </a:lnTo>
                    <a:lnTo>
                      <a:pt x="815" y="1062"/>
                    </a:lnTo>
                    <a:lnTo>
                      <a:pt x="776" y="1086"/>
                    </a:lnTo>
                    <a:lnTo>
                      <a:pt x="734" y="1106"/>
                    </a:lnTo>
                    <a:lnTo>
                      <a:pt x="686" y="1124"/>
                    </a:lnTo>
                    <a:lnTo>
                      <a:pt x="635" y="1139"/>
                    </a:lnTo>
                    <a:lnTo>
                      <a:pt x="582" y="1150"/>
                    </a:lnTo>
                    <a:lnTo>
                      <a:pt x="525" y="1156"/>
                    </a:lnTo>
                    <a:lnTo>
                      <a:pt x="466" y="1158"/>
                    </a:lnTo>
                    <a:lnTo>
                      <a:pt x="407" y="1156"/>
                    </a:lnTo>
                    <a:lnTo>
                      <a:pt x="350" y="1150"/>
                    </a:lnTo>
                    <a:lnTo>
                      <a:pt x="296" y="1139"/>
                    </a:lnTo>
                    <a:lnTo>
                      <a:pt x="246" y="1124"/>
                    </a:lnTo>
                    <a:lnTo>
                      <a:pt x="198" y="1106"/>
                    </a:lnTo>
                    <a:lnTo>
                      <a:pt x="155" y="1086"/>
                    </a:lnTo>
                    <a:lnTo>
                      <a:pt x="117" y="1062"/>
                    </a:lnTo>
                    <a:close/>
                    <a:moveTo>
                      <a:pt x="117" y="772"/>
                    </a:moveTo>
                    <a:lnTo>
                      <a:pt x="117" y="868"/>
                    </a:lnTo>
                    <a:lnTo>
                      <a:pt x="120" y="891"/>
                    </a:lnTo>
                    <a:lnTo>
                      <a:pt x="130" y="913"/>
                    </a:lnTo>
                    <a:lnTo>
                      <a:pt x="147" y="936"/>
                    </a:lnTo>
                    <a:lnTo>
                      <a:pt x="169" y="957"/>
                    </a:lnTo>
                    <a:lnTo>
                      <a:pt x="198" y="977"/>
                    </a:lnTo>
                    <a:lnTo>
                      <a:pt x="231" y="995"/>
                    </a:lnTo>
                    <a:lnTo>
                      <a:pt x="270" y="1010"/>
                    </a:lnTo>
                    <a:lnTo>
                      <a:pt x="313" y="1023"/>
                    </a:lnTo>
                    <a:lnTo>
                      <a:pt x="360" y="1034"/>
                    </a:lnTo>
                    <a:lnTo>
                      <a:pt x="411" y="1040"/>
                    </a:lnTo>
                    <a:lnTo>
                      <a:pt x="466" y="1042"/>
                    </a:lnTo>
                    <a:lnTo>
                      <a:pt x="521" y="1040"/>
                    </a:lnTo>
                    <a:lnTo>
                      <a:pt x="571" y="1034"/>
                    </a:lnTo>
                    <a:lnTo>
                      <a:pt x="619" y="1023"/>
                    </a:lnTo>
                    <a:lnTo>
                      <a:pt x="662" y="1010"/>
                    </a:lnTo>
                    <a:lnTo>
                      <a:pt x="700" y="995"/>
                    </a:lnTo>
                    <a:lnTo>
                      <a:pt x="734" y="977"/>
                    </a:lnTo>
                    <a:lnTo>
                      <a:pt x="762" y="957"/>
                    </a:lnTo>
                    <a:lnTo>
                      <a:pt x="784" y="936"/>
                    </a:lnTo>
                    <a:lnTo>
                      <a:pt x="802" y="913"/>
                    </a:lnTo>
                    <a:lnTo>
                      <a:pt x="812" y="891"/>
                    </a:lnTo>
                    <a:lnTo>
                      <a:pt x="815" y="868"/>
                    </a:lnTo>
                    <a:lnTo>
                      <a:pt x="815" y="772"/>
                    </a:lnTo>
                    <a:lnTo>
                      <a:pt x="776" y="796"/>
                    </a:lnTo>
                    <a:lnTo>
                      <a:pt x="734" y="817"/>
                    </a:lnTo>
                    <a:lnTo>
                      <a:pt x="686" y="835"/>
                    </a:lnTo>
                    <a:lnTo>
                      <a:pt x="635" y="849"/>
                    </a:lnTo>
                    <a:lnTo>
                      <a:pt x="582" y="860"/>
                    </a:lnTo>
                    <a:lnTo>
                      <a:pt x="525" y="866"/>
                    </a:lnTo>
                    <a:lnTo>
                      <a:pt x="466" y="868"/>
                    </a:lnTo>
                    <a:lnTo>
                      <a:pt x="407" y="866"/>
                    </a:lnTo>
                    <a:lnTo>
                      <a:pt x="350" y="860"/>
                    </a:lnTo>
                    <a:lnTo>
                      <a:pt x="296" y="849"/>
                    </a:lnTo>
                    <a:lnTo>
                      <a:pt x="246" y="835"/>
                    </a:lnTo>
                    <a:lnTo>
                      <a:pt x="198" y="817"/>
                    </a:lnTo>
                    <a:lnTo>
                      <a:pt x="155" y="796"/>
                    </a:lnTo>
                    <a:lnTo>
                      <a:pt x="117" y="772"/>
                    </a:lnTo>
                    <a:close/>
                    <a:moveTo>
                      <a:pt x="117" y="482"/>
                    </a:moveTo>
                    <a:lnTo>
                      <a:pt x="117" y="578"/>
                    </a:lnTo>
                    <a:lnTo>
                      <a:pt x="120" y="601"/>
                    </a:lnTo>
                    <a:lnTo>
                      <a:pt x="130" y="624"/>
                    </a:lnTo>
                    <a:lnTo>
                      <a:pt x="147" y="646"/>
                    </a:lnTo>
                    <a:lnTo>
                      <a:pt x="169" y="667"/>
                    </a:lnTo>
                    <a:lnTo>
                      <a:pt x="198" y="687"/>
                    </a:lnTo>
                    <a:lnTo>
                      <a:pt x="231" y="705"/>
                    </a:lnTo>
                    <a:lnTo>
                      <a:pt x="270" y="721"/>
                    </a:lnTo>
                    <a:lnTo>
                      <a:pt x="313" y="734"/>
                    </a:lnTo>
                    <a:lnTo>
                      <a:pt x="360" y="744"/>
                    </a:lnTo>
                    <a:lnTo>
                      <a:pt x="411" y="750"/>
                    </a:lnTo>
                    <a:lnTo>
                      <a:pt x="466" y="753"/>
                    </a:lnTo>
                    <a:lnTo>
                      <a:pt x="521" y="750"/>
                    </a:lnTo>
                    <a:lnTo>
                      <a:pt x="571" y="744"/>
                    </a:lnTo>
                    <a:lnTo>
                      <a:pt x="619" y="734"/>
                    </a:lnTo>
                    <a:lnTo>
                      <a:pt x="662" y="721"/>
                    </a:lnTo>
                    <a:lnTo>
                      <a:pt x="700" y="705"/>
                    </a:lnTo>
                    <a:lnTo>
                      <a:pt x="734" y="687"/>
                    </a:lnTo>
                    <a:lnTo>
                      <a:pt x="762" y="667"/>
                    </a:lnTo>
                    <a:lnTo>
                      <a:pt x="784" y="646"/>
                    </a:lnTo>
                    <a:lnTo>
                      <a:pt x="802" y="624"/>
                    </a:lnTo>
                    <a:lnTo>
                      <a:pt x="812" y="601"/>
                    </a:lnTo>
                    <a:lnTo>
                      <a:pt x="815" y="578"/>
                    </a:lnTo>
                    <a:lnTo>
                      <a:pt x="815" y="482"/>
                    </a:lnTo>
                    <a:lnTo>
                      <a:pt x="776" y="506"/>
                    </a:lnTo>
                    <a:lnTo>
                      <a:pt x="734" y="528"/>
                    </a:lnTo>
                    <a:lnTo>
                      <a:pt x="686" y="545"/>
                    </a:lnTo>
                    <a:lnTo>
                      <a:pt x="635" y="559"/>
                    </a:lnTo>
                    <a:lnTo>
                      <a:pt x="582" y="570"/>
                    </a:lnTo>
                    <a:lnTo>
                      <a:pt x="525" y="576"/>
                    </a:lnTo>
                    <a:lnTo>
                      <a:pt x="466" y="578"/>
                    </a:lnTo>
                    <a:lnTo>
                      <a:pt x="407" y="576"/>
                    </a:lnTo>
                    <a:lnTo>
                      <a:pt x="350" y="570"/>
                    </a:lnTo>
                    <a:lnTo>
                      <a:pt x="296" y="559"/>
                    </a:lnTo>
                    <a:lnTo>
                      <a:pt x="246" y="545"/>
                    </a:lnTo>
                    <a:lnTo>
                      <a:pt x="198" y="528"/>
                    </a:lnTo>
                    <a:lnTo>
                      <a:pt x="155" y="506"/>
                    </a:lnTo>
                    <a:lnTo>
                      <a:pt x="117" y="482"/>
                    </a:lnTo>
                    <a:close/>
                    <a:moveTo>
                      <a:pt x="466" y="115"/>
                    </a:moveTo>
                    <a:lnTo>
                      <a:pt x="411" y="118"/>
                    </a:lnTo>
                    <a:lnTo>
                      <a:pt x="360" y="124"/>
                    </a:lnTo>
                    <a:lnTo>
                      <a:pt x="313" y="134"/>
                    </a:lnTo>
                    <a:lnTo>
                      <a:pt x="270" y="147"/>
                    </a:lnTo>
                    <a:lnTo>
                      <a:pt x="231" y="162"/>
                    </a:lnTo>
                    <a:lnTo>
                      <a:pt x="198" y="180"/>
                    </a:lnTo>
                    <a:lnTo>
                      <a:pt x="169" y="201"/>
                    </a:lnTo>
                    <a:lnTo>
                      <a:pt x="147" y="222"/>
                    </a:lnTo>
                    <a:lnTo>
                      <a:pt x="130" y="244"/>
                    </a:lnTo>
                    <a:lnTo>
                      <a:pt x="120" y="266"/>
                    </a:lnTo>
                    <a:lnTo>
                      <a:pt x="117" y="288"/>
                    </a:lnTo>
                    <a:lnTo>
                      <a:pt x="120" y="312"/>
                    </a:lnTo>
                    <a:lnTo>
                      <a:pt x="130" y="334"/>
                    </a:lnTo>
                    <a:lnTo>
                      <a:pt x="147" y="356"/>
                    </a:lnTo>
                    <a:lnTo>
                      <a:pt x="169" y="377"/>
                    </a:lnTo>
                    <a:lnTo>
                      <a:pt x="198" y="397"/>
                    </a:lnTo>
                    <a:lnTo>
                      <a:pt x="231" y="416"/>
                    </a:lnTo>
                    <a:lnTo>
                      <a:pt x="270" y="431"/>
                    </a:lnTo>
                    <a:lnTo>
                      <a:pt x="313" y="444"/>
                    </a:lnTo>
                    <a:lnTo>
                      <a:pt x="360" y="454"/>
                    </a:lnTo>
                    <a:lnTo>
                      <a:pt x="411" y="460"/>
                    </a:lnTo>
                    <a:lnTo>
                      <a:pt x="466" y="463"/>
                    </a:lnTo>
                    <a:lnTo>
                      <a:pt x="521" y="460"/>
                    </a:lnTo>
                    <a:lnTo>
                      <a:pt x="571" y="454"/>
                    </a:lnTo>
                    <a:lnTo>
                      <a:pt x="619" y="444"/>
                    </a:lnTo>
                    <a:lnTo>
                      <a:pt x="662" y="431"/>
                    </a:lnTo>
                    <a:lnTo>
                      <a:pt x="700" y="416"/>
                    </a:lnTo>
                    <a:lnTo>
                      <a:pt x="734" y="397"/>
                    </a:lnTo>
                    <a:lnTo>
                      <a:pt x="762" y="377"/>
                    </a:lnTo>
                    <a:lnTo>
                      <a:pt x="784" y="356"/>
                    </a:lnTo>
                    <a:lnTo>
                      <a:pt x="802" y="334"/>
                    </a:lnTo>
                    <a:lnTo>
                      <a:pt x="812" y="312"/>
                    </a:lnTo>
                    <a:lnTo>
                      <a:pt x="815" y="288"/>
                    </a:lnTo>
                    <a:lnTo>
                      <a:pt x="812" y="266"/>
                    </a:lnTo>
                    <a:lnTo>
                      <a:pt x="802" y="244"/>
                    </a:lnTo>
                    <a:lnTo>
                      <a:pt x="784" y="222"/>
                    </a:lnTo>
                    <a:lnTo>
                      <a:pt x="762" y="201"/>
                    </a:lnTo>
                    <a:lnTo>
                      <a:pt x="734" y="180"/>
                    </a:lnTo>
                    <a:lnTo>
                      <a:pt x="700" y="162"/>
                    </a:lnTo>
                    <a:lnTo>
                      <a:pt x="662" y="147"/>
                    </a:lnTo>
                    <a:lnTo>
                      <a:pt x="619" y="134"/>
                    </a:lnTo>
                    <a:lnTo>
                      <a:pt x="571" y="124"/>
                    </a:lnTo>
                    <a:lnTo>
                      <a:pt x="521" y="118"/>
                    </a:lnTo>
                    <a:lnTo>
                      <a:pt x="466" y="115"/>
                    </a:lnTo>
                    <a:close/>
                    <a:moveTo>
                      <a:pt x="466" y="0"/>
                    </a:moveTo>
                    <a:lnTo>
                      <a:pt x="521" y="1"/>
                    </a:lnTo>
                    <a:lnTo>
                      <a:pt x="573" y="7"/>
                    </a:lnTo>
                    <a:lnTo>
                      <a:pt x="624" y="16"/>
                    </a:lnTo>
                    <a:lnTo>
                      <a:pt x="673" y="28"/>
                    </a:lnTo>
                    <a:lnTo>
                      <a:pt x="718" y="44"/>
                    </a:lnTo>
                    <a:lnTo>
                      <a:pt x="759" y="62"/>
                    </a:lnTo>
                    <a:lnTo>
                      <a:pt x="797" y="83"/>
                    </a:lnTo>
                    <a:lnTo>
                      <a:pt x="831" y="107"/>
                    </a:lnTo>
                    <a:lnTo>
                      <a:pt x="861" y="133"/>
                    </a:lnTo>
                    <a:lnTo>
                      <a:pt x="885" y="160"/>
                    </a:lnTo>
                    <a:lnTo>
                      <a:pt x="905" y="190"/>
                    </a:lnTo>
                    <a:lnTo>
                      <a:pt x="919" y="222"/>
                    </a:lnTo>
                    <a:lnTo>
                      <a:pt x="929" y="255"/>
                    </a:lnTo>
                    <a:lnTo>
                      <a:pt x="932" y="288"/>
                    </a:lnTo>
                    <a:lnTo>
                      <a:pt x="932" y="1448"/>
                    </a:lnTo>
                    <a:lnTo>
                      <a:pt x="929" y="1482"/>
                    </a:lnTo>
                    <a:lnTo>
                      <a:pt x="919" y="1515"/>
                    </a:lnTo>
                    <a:lnTo>
                      <a:pt x="905" y="1546"/>
                    </a:lnTo>
                    <a:lnTo>
                      <a:pt x="885" y="1577"/>
                    </a:lnTo>
                    <a:lnTo>
                      <a:pt x="861" y="1604"/>
                    </a:lnTo>
                    <a:lnTo>
                      <a:pt x="831" y="1630"/>
                    </a:lnTo>
                    <a:lnTo>
                      <a:pt x="797" y="1653"/>
                    </a:lnTo>
                    <a:lnTo>
                      <a:pt x="759" y="1675"/>
                    </a:lnTo>
                    <a:lnTo>
                      <a:pt x="718" y="1693"/>
                    </a:lnTo>
                    <a:lnTo>
                      <a:pt x="673" y="1709"/>
                    </a:lnTo>
                    <a:lnTo>
                      <a:pt x="624" y="1721"/>
                    </a:lnTo>
                    <a:lnTo>
                      <a:pt x="573" y="1730"/>
                    </a:lnTo>
                    <a:lnTo>
                      <a:pt x="521" y="1735"/>
                    </a:lnTo>
                    <a:lnTo>
                      <a:pt x="466" y="1737"/>
                    </a:lnTo>
                    <a:lnTo>
                      <a:pt x="411" y="1735"/>
                    </a:lnTo>
                    <a:lnTo>
                      <a:pt x="357" y="1730"/>
                    </a:lnTo>
                    <a:lnTo>
                      <a:pt x="308" y="1721"/>
                    </a:lnTo>
                    <a:lnTo>
                      <a:pt x="259" y="1709"/>
                    </a:lnTo>
                    <a:lnTo>
                      <a:pt x="214" y="1693"/>
                    </a:lnTo>
                    <a:lnTo>
                      <a:pt x="173" y="1675"/>
                    </a:lnTo>
                    <a:lnTo>
                      <a:pt x="135" y="1653"/>
                    </a:lnTo>
                    <a:lnTo>
                      <a:pt x="101" y="1630"/>
                    </a:lnTo>
                    <a:lnTo>
                      <a:pt x="71" y="1604"/>
                    </a:lnTo>
                    <a:lnTo>
                      <a:pt x="47" y="1577"/>
                    </a:lnTo>
                    <a:lnTo>
                      <a:pt x="26" y="1546"/>
                    </a:lnTo>
                    <a:lnTo>
                      <a:pt x="12" y="1515"/>
                    </a:lnTo>
                    <a:lnTo>
                      <a:pt x="3" y="1482"/>
                    </a:lnTo>
                    <a:lnTo>
                      <a:pt x="0" y="1448"/>
                    </a:lnTo>
                    <a:lnTo>
                      <a:pt x="0" y="288"/>
                    </a:lnTo>
                    <a:lnTo>
                      <a:pt x="3" y="255"/>
                    </a:lnTo>
                    <a:lnTo>
                      <a:pt x="12" y="222"/>
                    </a:lnTo>
                    <a:lnTo>
                      <a:pt x="26" y="190"/>
                    </a:lnTo>
                    <a:lnTo>
                      <a:pt x="47" y="160"/>
                    </a:lnTo>
                    <a:lnTo>
                      <a:pt x="71" y="133"/>
                    </a:lnTo>
                    <a:lnTo>
                      <a:pt x="101" y="107"/>
                    </a:lnTo>
                    <a:lnTo>
                      <a:pt x="135" y="83"/>
                    </a:lnTo>
                    <a:lnTo>
                      <a:pt x="173" y="62"/>
                    </a:lnTo>
                    <a:lnTo>
                      <a:pt x="214" y="44"/>
                    </a:lnTo>
                    <a:lnTo>
                      <a:pt x="259" y="28"/>
                    </a:lnTo>
                    <a:lnTo>
                      <a:pt x="308" y="16"/>
                    </a:lnTo>
                    <a:lnTo>
                      <a:pt x="357" y="7"/>
                    </a:lnTo>
                    <a:lnTo>
                      <a:pt x="411" y="1"/>
                    </a:lnTo>
                    <a:lnTo>
                      <a:pt x="4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495"/>
              <p:cNvSpPr>
                <a:spLocks noEditPoints="1"/>
              </p:cNvSpPr>
              <p:nvPr/>
            </p:nvSpPr>
            <p:spPr bwMode="auto">
              <a:xfrm>
                <a:off x="5014" y="3604"/>
                <a:ext cx="67" cy="228"/>
              </a:xfrm>
              <a:custGeom>
                <a:avLst/>
                <a:gdLst>
                  <a:gd name="T0" fmla="*/ 232 w 932"/>
                  <a:gd name="T1" fmla="*/ 3024 h 3186"/>
                  <a:gd name="T2" fmla="*/ 618 w 932"/>
                  <a:gd name="T3" fmla="*/ 3052 h 3186"/>
                  <a:gd name="T4" fmla="*/ 815 w 932"/>
                  <a:gd name="T5" fmla="*/ 2897 h 3186"/>
                  <a:gd name="T6" fmla="*/ 466 w 932"/>
                  <a:gd name="T7" fmla="*/ 2897 h 3186"/>
                  <a:gd name="T8" fmla="*/ 116 w 932"/>
                  <a:gd name="T9" fmla="*/ 2511 h 3186"/>
                  <a:gd name="T10" fmla="*/ 269 w 932"/>
                  <a:gd name="T11" fmla="*/ 2749 h 3186"/>
                  <a:gd name="T12" fmla="*/ 662 w 932"/>
                  <a:gd name="T13" fmla="*/ 2749 h 3186"/>
                  <a:gd name="T14" fmla="*/ 815 w 932"/>
                  <a:gd name="T15" fmla="*/ 2511 h 3186"/>
                  <a:gd name="T16" fmla="*/ 406 w 932"/>
                  <a:gd name="T17" fmla="*/ 2605 h 3186"/>
                  <a:gd name="T18" fmla="*/ 116 w 932"/>
                  <a:gd name="T19" fmla="*/ 2317 h 3186"/>
                  <a:gd name="T20" fmla="*/ 313 w 932"/>
                  <a:gd name="T21" fmla="*/ 2472 h 3186"/>
                  <a:gd name="T22" fmla="*/ 700 w 932"/>
                  <a:gd name="T23" fmla="*/ 2444 h 3186"/>
                  <a:gd name="T24" fmla="*/ 777 w 932"/>
                  <a:gd name="T25" fmla="*/ 2245 h 3186"/>
                  <a:gd name="T26" fmla="*/ 349 w 932"/>
                  <a:gd name="T27" fmla="*/ 2309 h 3186"/>
                  <a:gd name="T28" fmla="*/ 120 w 932"/>
                  <a:gd name="T29" fmla="*/ 2050 h 3186"/>
                  <a:gd name="T30" fmla="*/ 359 w 932"/>
                  <a:gd name="T31" fmla="*/ 2193 h 3186"/>
                  <a:gd name="T32" fmla="*/ 734 w 932"/>
                  <a:gd name="T33" fmla="*/ 2136 h 3186"/>
                  <a:gd name="T34" fmla="*/ 733 w 932"/>
                  <a:gd name="T35" fmla="*/ 1977 h 3186"/>
                  <a:gd name="T36" fmla="*/ 295 w 932"/>
                  <a:gd name="T37" fmla="*/ 2008 h 3186"/>
                  <a:gd name="T38" fmla="*/ 130 w 932"/>
                  <a:gd name="T39" fmla="*/ 1783 h 3186"/>
                  <a:gd name="T40" fmla="*/ 411 w 932"/>
                  <a:gd name="T41" fmla="*/ 1909 h 3186"/>
                  <a:gd name="T42" fmla="*/ 762 w 932"/>
                  <a:gd name="T43" fmla="*/ 1826 h 3186"/>
                  <a:gd name="T44" fmla="*/ 686 w 932"/>
                  <a:gd name="T45" fmla="*/ 1704 h 3186"/>
                  <a:gd name="T46" fmla="*/ 245 w 932"/>
                  <a:gd name="T47" fmla="*/ 1704 h 3186"/>
                  <a:gd name="T48" fmla="*/ 146 w 932"/>
                  <a:gd name="T49" fmla="*/ 1515 h 3186"/>
                  <a:gd name="T50" fmla="*/ 466 w 932"/>
                  <a:gd name="T51" fmla="*/ 1622 h 3186"/>
                  <a:gd name="T52" fmla="*/ 785 w 932"/>
                  <a:gd name="T53" fmla="*/ 1515 h 3186"/>
                  <a:gd name="T54" fmla="*/ 635 w 932"/>
                  <a:gd name="T55" fmla="*/ 1428 h 3186"/>
                  <a:gd name="T56" fmla="*/ 198 w 932"/>
                  <a:gd name="T57" fmla="*/ 1397 h 3186"/>
                  <a:gd name="T58" fmla="*/ 170 w 932"/>
                  <a:gd name="T59" fmla="*/ 1247 h 3186"/>
                  <a:gd name="T60" fmla="*/ 520 w 932"/>
                  <a:gd name="T61" fmla="*/ 1329 h 3186"/>
                  <a:gd name="T62" fmla="*/ 801 w 932"/>
                  <a:gd name="T63" fmla="*/ 1203 h 3186"/>
                  <a:gd name="T64" fmla="*/ 582 w 932"/>
                  <a:gd name="T65" fmla="*/ 1150 h 3186"/>
                  <a:gd name="T66" fmla="*/ 155 w 932"/>
                  <a:gd name="T67" fmla="*/ 1086 h 3186"/>
                  <a:gd name="T68" fmla="*/ 197 w 932"/>
                  <a:gd name="T69" fmla="*/ 977 h 3186"/>
                  <a:gd name="T70" fmla="*/ 572 w 932"/>
                  <a:gd name="T71" fmla="*/ 1034 h 3186"/>
                  <a:gd name="T72" fmla="*/ 811 w 932"/>
                  <a:gd name="T73" fmla="*/ 891 h 3186"/>
                  <a:gd name="T74" fmla="*/ 525 w 932"/>
                  <a:gd name="T75" fmla="*/ 866 h 3186"/>
                  <a:gd name="T76" fmla="*/ 116 w 932"/>
                  <a:gd name="T77" fmla="*/ 772 h 3186"/>
                  <a:gd name="T78" fmla="*/ 232 w 932"/>
                  <a:gd name="T79" fmla="*/ 705 h 3186"/>
                  <a:gd name="T80" fmla="*/ 618 w 932"/>
                  <a:gd name="T81" fmla="*/ 735 h 3186"/>
                  <a:gd name="T82" fmla="*/ 815 w 932"/>
                  <a:gd name="T83" fmla="*/ 579 h 3186"/>
                  <a:gd name="T84" fmla="*/ 466 w 932"/>
                  <a:gd name="T85" fmla="*/ 579 h 3186"/>
                  <a:gd name="T86" fmla="*/ 466 w 932"/>
                  <a:gd name="T87" fmla="*/ 116 h 3186"/>
                  <a:gd name="T88" fmla="*/ 146 w 932"/>
                  <a:gd name="T89" fmla="*/ 222 h 3186"/>
                  <a:gd name="T90" fmla="*/ 197 w 932"/>
                  <a:gd name="T91" fmla="*/ 398 h 3186"/>
                  <a:gd name="T92" fmla="*/ 572 w 932"/>
                  <a:gd name="T93" fmla="*/ 454 h 3186"/>
                  <a:gd name="T94" fmla="*/ 811 w 932"/>
                  <a:gd name="T95" fmla="*/ 312 h 3186"/>
                  <a:gd name="T96" fmla="*/ 662 w 932"/>
                  <a:gd name="T97" fmla="*/ 147 h 3186"/>
                  <a:gd name="T98" fmla="*/ 624 w 932"/>
                  <a:gd name="T99" fmla="*/ 16 h 3186"/>
                  <a:gd name="T100" fmla="*/ 904 w 932"/>
                  <a:gd name="T101" fmla="*/ 191 h 3186"/>
                  <a:gd name="T102" fmla="*/ 885 w 932"/>
                  <a:gd name="T103" fmla="*/ 3026 h 3186"/>
                  <a:gd name="T104" fmla="*/ 574 w 932"/>
                  <a:gd name="T105" fmla="*/ 3179 h 3186"/>
                  <a:gd name="T106" fmla="*/ 173 w 932"/>
                  <a:gd name="T107" fmla="*/ 3124 h 3186"/>
                  <a:gd name="T108" fmla="*/ 0 w 932"/>
                  <a:gd name="T109" fmla="*/ 2897 h 3186"/>
                  <a:gd name="T110" fmla="*/ 135 w 932"/>
                  <a:gd name="T111" fmla="*/ 83 h 3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2" h="3186">
                    <a:moveTo>
                      <a:pt x="116" y="2801"/>
                    </a:moveTo>
                    <a:lnTo>
                      <a:pt x="116" y="2897"/>
                    </a:lnTo>
                    <a:lnTo>
                      <a:pt x="120" y="2920"/>
                    </a:lnTo>
                    <a:lnTo>
                      <a:pt x="130" y="2942"/>
                    </a:lnTo>
                    <a:lnTo>
                      <a:pt x="146" y="2964"/>
                    </a:lnTo>
                    <a:lnTo>
                      <a:pt x="170" y="2985"/>
                    </a:lnTo>
                    <a:lnTo>
                      <a:pt x="197" y="3006"/>
                    </a:lnTo>
                    <a:lnTo>
                      <a:pt x="232" y="3024"/>
                    </a:lnTo>
                    <a:lnTo>
                      <a:pt x="269" y="3039"/>
                    </a:lnTo>
                    <a:lnTo>
                      <a:pt x="313" y="3052"/>
                    </a:lnTo>
                    <a:lnTo>
                      <a:pt x="359" y="3062"/>
                    </a:lnTo>
                    <a:lnTo>
                      <a:pt x="411" y="3068"/>
                    </a:lnTo>
                    <a:lnTo>
                      <a:pt x="466" y="3070"/>
                    </a:lnTo>
                    <a:lnTo>
                      <a:pt x="520" y="3068"/>
                    </a:lnTo>
                    <a:lnTo>
                      <a:pt x="572" y="3062"/>
                    </a:lnTo>
                    <a:lnTo>
                      <a:pt x="618" y="3052"/>
                    </a:lnTo>
                    <a:lnTo>
                      <a:pt x="662" y="3039"/>
                    </a:lnTo>
                    <a:lnTo>
                      <a:pt x="700" y="3024"/>
                    </a:lnTo>
                    <a:lnTo>
                      <a:pt x="734" y="3006"/>
                    </a:lnTo>
                    <a:lnTo>
                      <a:pt x="762" y="2985"/>
                    </a:lnTo>
                    <a:lnTo>
                      <a:pt x="785" y="2964"/>
                    </a:lnTo>
                    <a:lnTo>
                      <a:pt x="801" y="2942"/>
                    </a:lnTo>
                    <a:lnTo>
                      <a:pt x="811" y="2920"/>
                    </a:lnTo>
                    <a:lnTo>
                      <a:pt x="815" y="2897"/>
                    </a:lnTo>
                    <a:lnTo>
                      <a:pt x="815" y="2801"/>
                    </a:lnTo>
                    <a:lnTo>
                      <a:pt x="777" y="2825"/>
                    </a:lnTo>
                    <a:lnTo>
                      <a:pt x="733" y="2845"/>
                    </a:lnTo>
                    <a:lnTo>
                      <a:pt x="686" y="2863"/>
                    </a:lnTo>
                    <a:lnTo>
                      <a:pt x="635" y="2877"/>
                    </a:lnTo>
                    <a:lnTo>
                      <a:pt x="582" y="2888"/>
                    </a:lnTo>
                    <a:lnTo>
                      <a:pt x="525" y="2894"/>
                    </a:lnTo>
                    <a:lnTo>
                      <a:pt x="466" y="2897"/>
                    </a:lnTo>
                    <a:lnTo>
                      <a:pt x="406" y="2894"/>
                    </a:lnTo>
                    <a:lnTo>
                      <a:pt x="349" y="2888"/>
                    </a:lnTo>
                    <a:lnTo>
                      <a:pt x="295" y="2877"/>
                    </a:lnTo>
                    <a:lnTo>
                      <a:pt x="245" y="2863"/>
                    </a:lnTo>
                    <a:lnTo>
                      <a:pt x="198" y="2845"/>
                    </a:lnTo>
                    <a:lnTo>
                      <a:pt x="155" y="2825"/>
                    </a:lnTo>
                    <a:lnTo>
                      <a:pt x="116" y="2801"/>
                    </a:lnTo>
                    <a:close/>
                    <a:moveTo>
                      <a:pt x="116" y="2511"/>
                    </a:moveTo>
                    <a:lnTo>
                      <a:pt x="116" y="2607"/>
                    </a:lnTo>
                    <a:lnTo>
                      <a:pt x="120" y="2630"/>
                    </a:lnTo>
                    <a:lnTo>
                      <a:pt x="130" y="2652"/>
                    </a:lnTo>
                    <a:lnTo>
                      <a:pt x="146" y="2674"/>
                    </a:lnTo>
                    <a:lnTo>
                      <a:pt x="170" y="2696"/>
                    </a:lnTo>
                    <a:lnTo>
                      <a:pt x="197" y="2716"/>
                    </a:lnTo>
                    <a:lnTo>
                      <a:pt x="232" y="2734"/>
                    </a:lnTo>
                    <a:lnTo>
                      <a:pt x="269" y="2749"/>
                    </a:lnTo>
                    <a:lnTo>
                      <a:pt x="313" y="2762"/>
                    </a:lnTo>
                    <a:lnTo>
                      <a:pt x="359" y="2772"/>
                    </a:lnTo>
                    <a:lnTo>
                      <a:pt x="411" y="2778"/>
                    </a:lnTo>
                    <a:lnTo>
                      <a:pt x="466" y="2780"/>
                    </a:lnTo>
                    <a:lnTo>
                      <a:pt x="520" y="2778"/>
                    </a:lnTo>
                    <a:lnTo>
                      <a:pt x="572" y="2772"/>
                    </a:lnTo>
                    <a:lnTo>
                      <a:pt x="618" y="2762"/>
                    </a:lnTo>
                    <a:lnTo>
                      <a:pt x="662" y="2749"/>
                    </a:lnTo>
                    <a:lnTo>
                      <a:pt x="700" y="2734"/>
                    </a:lnTo>
                    <a:lnTo>
                      <a:pt x="734" y="2716"/>
                    </a:lnTo>
                    <a:lnTo>
                      <a:pt x="762" y="2696"/>
                    </a:lnTo>
                    <a:lnTo>
                      <a:pt x="785" y="2674"/>
                    </a:lnTo>
                    <a:lnTo>
                      <a:pt x="801" y="2652"/>
                    </a:lnTo>
                    <a:lnTo>
                      <a:pt x="811" y="2630"/>
                    </a:lnTo>
                    <a:lnTo>
                      <a:pt x="815" y="2607"/>
                    </a:lnTo>
                    <a:lnTo>
                      <a:pt x="815" y="2511"/>
                    </a:lnTo>
                    <a:lnTo>
                      <a:pt x="777" y="2535"/>
                    </a:lnTo>
                    <a:lnTo>
                      <a:pt x="733" y="2555"/>
                    </a:lnTo>
                    <a:lnTo>
                      <a:pt x="686" y="2573"/>
                    </a:lnTo>
                    <a:lnTo>
                      <a:pt x="635" y="2588"/>
                    </a:lnTo>
                    <a:lnTo>
                      <a:pt x="582" y="2599"/>
                    </a:lnTo>
                    <a:lnTo>
                      <a:pt x="525" y="2605"/>
                    </a:lnTo>
                    <a:lnTo>
                      <a:pt x="466" y="2607"/>
                    </a:lnTo>
                    <a:lnTo>
                      <a:pt x="406" y="2605"/>
                    </a:lnTo>
                    <a:lnTo>
                      <a:pt x="349" y="2599"/>
                    </a:lnTo>
                    <a:lnTo>
                      <a:pt x="295" y="2588"/>
                    </a:lnTo>
                    <a:lnTo>
                      <a:pt x="245" y="2573"/>
                    </a:lnTo>
                    <a:lnTo>
                      <a:pt x="198" y="2555"/>
                    </a:lnTo>
                    <a:lnTo>
                      <a:pt x="155" y="2535"/>
                    </a:lnTo>
                    <a:lnTo>
                      <a:pt x="116" y="2511"/>
                    </a:lnTo>
                    <a:close/>
                    <a:moveTo>
                      <a:pt x="116" y="2221"/>
                    </a:moveTo>
                    <a:lnTo>
                      <a:pt x="116" y="2317"/>
                    </a:lnTo>
                    <a:lnTo>
                      <a:pt x="120" y="2340"/>
                    </a:lnTo>
                    <a:lnTo>
                      <a:pt x="130" y="2362"/>
                    </a:lnTo>
                    <a:lnTo>
                      <a:pt x="146" y="2385"/>
                    </a:lnTo>
                    <a:lnTo>
                      <a:pt x="170" y="2406"/>
                    </a:lnTo>
                    <a:lnTo>
                      <a:pt x="197" y="2426"/>
                    </a:lnTo>
                    <a:lnTo>
                      <a:pt x="232" y="2444"/>
                    </a:lnTo>
                    <a:lnTo>
                      <a:pt x="269" y="2459"/>
                    </a:lnTo>
                    <a:lnTo>
                      <a:pt x="313" y="2472"/>
                    </a:lnTo>
                    <a:lnTo>
                      <a:pt x="359" y="2483"/>
                    </a:lnTo>
                    <a:lnTo>
                      <a:pt x="411" y="2489"/>
                    </a:lnTo>
                    <a:lnTo>
                      <a:pt x="466" y="2491"/>
                    </a:lnTo>
                    <a:lnTo>
                      <a:pt x="520" y="2489"/>
                    </a:lnTo>
                    <a:lnTo>
                      <a:pt x="572" y="2483"/>
                    </a:lnTo>
                    <a:lnTo>
                      <a:pt x="618" y="2472"/>
                    </a:lnTo>
                    <a:lnTo>
                      <a:pt x="662" y="2459"/>
                    </a:lnTo>
                    <a:lnTo>
                      <a:pt x="700" y="2444"/>
                    </a:lnTo>
                    <a:lnTo>
                      <a:pt x="734" y="2426"/>
                    </a:lnTo>
                    <a:lnTo>
                      <a:pt x="762" y="2406"/>
                    </a:lnTo>
                    <a:lnTo>
                      <a:pt x="785" y="2385"/>
                    </a:lnTo>
                    <a:lnTo>
                      <a:pt x="801" y="2362"/>
                    </a:lnTo>
                    <a:lnTo>
                      <a:pt x="811" y="2340"/>
                    </a:lnTo>
                    <a:lnTo>
                      <a:pt x="815" y="2317"/>
                    </a:lnTo>
                    <a:lnTo>
                      <a:pt x="815" y="2221"/>
                    </a:lnTo>
                    <a:lnTo>
                      <a:pt x="777" y="2245"/>
                    </a:lnTo>
                    <a:lnTo>
                      <a:pt x="733" y="2266"/>
                    </a:lnTo>
                    <a:lnTo>
                      <a:pt x="686" y="2284"/>
                    </a:lnTo>
                    <a:lnTo>
                      <a:pt x="635" y="2298"/>
                    </a:lnTo>
                    <a:lnTo>
                      <a:pt x="582" y="2309"/>
                    </a:lnTo>
                    <a:lnTo>
                      <a:pt x="525" y="2315"/>
                    </a:lnTo>
                    <a:lnTo>
                      <a:pt x="466" y="2317"/>
                    </a:lnTo>
                    <a:lnTo>
                      <a:pt x="406" y="2315"/>
                    </a:lnTo>
                    <a:lnTo>
                      <a:pt x="349" y="2309"/>
                    </a:lnTo>
                    <a:lnTo>
                      <a:pt x="295" y="2298"/>
                    </a:lnTo>
                    <a:lnTo>
                      <a:pt x="245" y="2284"/>
                    </a:lnTo>
                    <a:lnTo>
                      <a:pt x="198" y="2266"/>
                    </a:lnTo>
                    <a:lnTo>
                      <a:pt x="155" y="2245"/>
                    </a:lnTo>
                    <a:lnTo>
                      <a:pt x="116" y="2221"/>
                    </a:lnTo>
                    <a:close/>
                    <a:moveTo>
                      <a:pt x="116" y="1931"/>
                    </a:moveTo>
                    <a:lnTo>
                      <a:pt x="116" y="2027"/>
                    </a:lnTo>
                    <a:lnTo>
                      <a:pt x="120" y="2050"/>
                    </a:lnTo>
                    <a:lnTo>
                      <a:pt x="130" y="2073"/>
                    </a:lnTo>
                    <a:lnTo>
                      <a:pt x="146" y="2095"/>
                    </a:lnTo>
                    <a:lnTo>
                      <a:pt x="170" y="2116"/>
                    </a:lnTo>
                    <a:lnTo>
                      <a:pt x="197" y="2136"/>
                    </a:lnTo>
                    <a:lnTo>
                      <a:pt x="232" y="2154"/>
                    </a:lnTo>
                    <a:lnTo>
                      <a:pt x="269" y="2170"/>
                    </a:lnTo>
                    <a:lnTo>
                      <a:pt x="313" y="2183"/>
                    </a:lnTo>
                    <a:lnTo>
                      <a:pt x="359" y="2193"/>
                    </a:lnTo>
                    <a:lnTo>
                      <a:pt x="411" y="2199"/>
                    </a:lnTo>
                    <a:lnTo>
                      <a:pt x="466" y="2202"/>
                    </a:lnTo>
                    <a:lnTo>
                      <a:pt x="520" y="2199"/>
                    </a:lnTo>
                    <a:lnTo>
                      <a:pt x="572" y="2193"/>
                    </a:lnTo>
                    <a:lnTo>
                      <a:pt x="618" y="2183"/>
                    </a:lnTo>
                    <a:lnTo>
                      <a:pt x="662" y="2170"/>
                    </a:lnTo>
                    <a:lnTo>
                      <a:pt x="700" y="2154"/>
                    </a:lnTo>
                    <a:lnTo>
                      <a:pt x="734" y="2136"/>
                    </a:lnTo>
                    <a:lnTo>
                      <a:pt x="762" y="2116"/>
                    </a:lnTo>
                    <a:lnTo>
                      <a:pt x="785" y="2095"/>
                    </a:lnTo>
                    <a:lnTo>
                      <a:pt x="801" y="2073"/>
                    </a:lnTo>
                    <a:lnTo>
                      <a:pt x="811" y="2050"/>
                    </a:lnTo>
                    <a:lnTo>
                      <a:pt x="815" y="2027"/>
                    </a:lnTo>
                    <a:lnTo>
                      <a:pt x="815" y="1931"/>
                    </a:lnTo>
                    <a:lnTo>
                      <a:pt x="777" y="1955"/>
                    </a:lnTo>
                    <a:lnTo>
                      <a:pt x="733" y="1977"/>
                    </a:lnTo>
                    <a:lnTo>
                      <a:pt x="686" y="1994"/>
                    </a:lnTo>
                    <a:lnTo>
                      <a:pt x="635" y="2008"/>
                    </a:lnTo>
                    <a:lnTo>
                      <a:pt x="582" y="2019"/>
                    </a:lnTo>
                    <a:lnTo>
                      <a:pt x="525" y="2025"/>
                    </a:lnTo>
                    <a:lnTo>
                      <a:pt x="466" y="2027"/>
                    </a:lnTo>
                    <a:lnTo>
                      <a:pt x="406" y="2025"/>
                    </a:lnTo>
                    <a:lnTo>
                      <a:pt x="349" y="2019"/>
                    </a:lnTo>
                    <a:lnTo>
                      <a:pt x="295" y="2008"/>
                    </a:lnTo>
                    <a:lnTo>
                      <a:pt x="245" y="1994"/>
                    </a:lnTo>
                    <a:lnTo>
                      <a:pt x="198" y="1977"/>
                    </a:lnTo>
                    <a:lnTo>
                      <a:pt x="155" y="1955"/>
                    </a:lnTo>
                    <a:lnTo>
                      <a:pt x="116" y="1931"/>
                    </a:lnTo>
                    <a:close/>
                    <a:moveTo>
                      <a:pt x="116" y="1641"/>
                    </a:moveTo>
                    <a:lnTo>
                      <a:pt x="116" y="1737"/>
                    </a:lnTo>
                    <a:lnTo>
                      <a:pt x="120" y="1761"/>
                    </a:lnTo>
                    <a:lnTo>
                      <a:pt x="130" y="1783"/>
                    </a:lnTo>
                    <a:lnTo>
                      <a:pt x="146" y="1805"/>
                    </a:lnTo>
                    <a:lnTo>
                      <a:pt x="170" y="1826"/>
                    </a:lnTo>
                    <a:lnTo>
                      <a:pt x="197" y="1846"/>
                    </a:lnTo>
                    <a:lnTo>
                      <a:pt x="232" y="1865"/>
                    </a:lnTo>
                    <a:lnTo>
                      <a:pt x="269" y="1880"/>
                    </a:lnTo>
                    <a:lnTo>
                      <a:pt x="313" y="1893"/>
                    </a:lnTo>
                    <a:lnTo>
                      <a:pt x="359" y="1903"/>
                    </a:lnTo>
                    <a:lnTo>
                      <a:pt x="411" y="1909"/>
                    </a:lnTo>
                    <a:lnTo>
                      <a:pt x="466" y="1912"/>
                    </a:lnTo>
                    <a:lnTo>
                      <a:pt x="520" y="1909"/>
                    </a:lnTo>
                    <a:lnTo>
                      <a:pt x="572" y="1903"/>
                    </a:lnTo>
                    <a:lnTo>
                      <a:pt x="618" y="1893"/>
                    </a:lnTo>
                    <a:lnTo>
                      <a:pt x="662" y="1880"/>
                    </a:lnTo>
                    <a:lnTo>
                      <a:pt x="700" y="1865"/>
                    </a:lnTo>
                    <a:lnTo>
                      <a:pt x="734" y="1846"/>
                    </a:lnTo>
                    <a:lnTo>
                      <a:pt x="762" y="1826"/>
                    </a:lnTo>
                    <a:lnTo>
                      <a:pt x="785" y="1805"/>
                    </a:lnTo>
                    <a:lnTo>
                      <a:pt x="801" y="1783"/>
                    </a:lnTo>
                    <a:lnTo>
                      <a:pt x="811" y="1761"/>
                    </a:lnTo>
                    <a:lnTo>
                      <a:pt x="815" y="1737"/>
                    </a:lnTo>
                    <a:lnTo>
                      <a:pt x="815" y="1641"/>
                    </a:lnTo>
                    <a:lnTo>
                      <a:pt x="777" y="1666"/>
                    </a:lnTo>
                    <a:lnTo>
                      <a:pt x="733" y="1687"/>
                    </a:lnTo>
                    <a:lnTo>
                      <a:pt x="686" y="1704"/>
                    </a:lnTo>
                    <a:lnTo>
                      <a:pt x="635" y="1718"/>
                    </a:lnTo>
                    <a:lnTo>
                      <a:pt x="582" y="1729"/>
                    </a:lnTo>
                    <a:lnTo>
                      <a:pt x="525" y="1735"/>
                    </a:lnTo>
                    <a:lnTo>
                      <a:pt x="466" y="1737"/>
                    </a:lnTo>
                    <a:lnTo>
                      <a:pt x="406" y="1735"/>
                    </a:lnTo>
                    <a:lnTo>
                      <a:pt x="349" y="1729"/>
                    </a:lnTo>
                    <a:lnTo>
                      <a:pt x="295" y="1718"/>
                    </a:lnTo>
                    <a:lnTo>
                      <a:pt x="245" y="1704"/>
                    </a:lnTo>
                    <a:lnTo>
                      <a:pt x="198" y="1687"/>
                    </a:lnTo>
                    <a:lnTo>
                      <a:pt x="155" y="1666"/>
                    </a:lnTo>
                    <a:lnTo>
                      <a:pt x="116" y="1641"/>
                    </a:lnTo>
                    <a:close/>
                    <a:moveTo>
                      <a:pt x="116" y="1352"/>
                    </a:moveTo>
                    <a:lnTo>
                      <a:pt x="116" y="1449"/>
                    </a:lnTo>
                    <a:lnTo>
                      <a:pt x="120" y="1471"/>
                    </a:lnTo>
                    <a:lnTo>
                      <a:pt x="130" y="1493"/>
                    </a:lnTo>
                    <a:lnTo>
                      <a:pt x="146" y="1515"/>
                    </a:lnTo>
                    <a:lnTo>
                      <a:pt x="170" y="1536"/>
                    </a:lnTo>
                    <a:lnTo>
                      <a:pt x="197" y="1557"/>
                    </a:lnTo>
                    <a:lnTo>
                      <a:pt x="232" y="1575"/>
                    </a:lnTo>
                    <a:lnTo>
                      <a:pt x="269" y="1590"/>
                    </a:lnTo>
                    <a:lnTo>
                      <a:pt x="313" y="1603"/>
                    </a:lnTo>
                    <a:lnTo>
                      <a:pt x="359" y="1613"/>
                    </a:lnTo>
                    <a:lnTo>
                      <a:pt x="411" y="1619"/>
                    </a:lnTo>
                    <a:lnTo>
                      <a:pt x="466" y="1622"/>
                    </a:lnTo>
                    <a:lnTo>
                      <a:pt x="520" y="1619"/>
                    </a:lnTo>
                    <a:lnTo>
                      <a:pt x="572" y="1613"/>
                    </a:lnTo>
                    <a:lnTo>
                      <a:pt x="618" y="1603"/>
                    </a:lnTo>
                    <a:lnTo>
                      <a:pt x="662" y="1590"/>
                    </a:lnTo>
                    <a:lnTo>
                      <a:pt x="700" y="1575"/>
                    </a:lnTo>
                    <a:lnTo>
                      <a:pt x="734" y="1557"/>
                    </a:lnTo>
                    <a:lnTo>
                      <a:pt x="762" y="1536"/>
                    </a:lnTo>
                    <a:lnTo>
                      <a:pt x="785" y="1515"/>
                    </a:lnTo>
                    <a:lnTo>
                      <a:pt x="801" y="1493"/>
                    </a:lnTo>
                    <a:lnTo>
                      <a:pt x="811" y="1471"/>
                    </a:lnTo>
                    <a:lnTo>
                      <a:pt x="815" y="1449"/>
                    </a:lnTo>
                    <a:lnTo>
                      <a:pt x="815" y="1352"/>
                    </a:lnTo>
                    <a:lnTo>
                      <a:pt x="777" y="1376"/>
                    </a:lnTo>
                    <a:lnTo>
                      <a:pt x="733" y="1397"/>
                    </a:lnTo>
                    <a:lnTo>
                      <a:pt x="686" y="1414"/>
                    </a:lnTo>
                    <a:lnTo>
                      <a:pt x="635" y="1428"/>
                    </a:lnTo>
                    <a:lnTo>
                      <a:pt x="582" y="1440"/>
                    </a:lnTo>
                    <a:lnTo>
                      <a:pt x="525" y="1446"/>
                    </a:lnTo>
                    <a:lnTo>
                      <a:pt x="466" y="1449"/>
                    </a:lnTo>
                    <a:lnTo>
                      <a:pt x="406" y="1446"/>
                    </a:lnTo>
                    <a:lnTo>
                      <a:pt x="349" y="1440"/>
                    </a:lnTo>
                    <a:lnTo>
                      <a:pt x="295" y="1428"/>
                    </a:lnTo>
                    <a:lnTo>
                      <a:pt x="245" y="1414"/>
                    </a:lnTo>
                    <a:lnTo>
                      <a:pt x="198" y="1397"/>
                    </a:lnTo>
                    <a:lnTo>
                      <a:pt x="155" y="1376"/>
                    </a:lnTo>
                    <a:lnTo>
                      <a:pt x="116" y="1352"/>
                    </a:lnTo>
                    <a:close/>
                    <a:moveTo>
                      <a:pt x="116" y="1062"/>
                    </a:moveTo>
                    <a:lnTo>
                      <a:pt x="116" y="1159"/>
                    </a:lnTo>
                    <a:lnTo>
                      <a:pt x="120" y="1181"/>
                    </a:lnTo>
                    <a:lnTo>
                      <a:pt x="130" y="1203"/>
                    </a:lnTo>
                    <a:lnTo>
                      <a:pt x="146" y="1225"/>
                    </a:lnTo>
                    <a:lnTo>
                      <a:pt x="170" y="1247"/>
                    </a:lnTo>
                    <a:lnTo>
                      <a:pt x="197" y="1267"/>
                    </a:lnTo>
                    <a:lnTo>
                      <a:pt x="232" y="1285"/>
                    </a:lnTo>
                    <a:lnTo>
                      <a:pt x="269" y="1301"/>
                    </a:lnTo>
                    <a:lnTo>
                      <a:pt x="313" y="1313"/>
                    </a:lnTo>
                    <a:lnTo>
                      <a:pt x="359" y="1323"/>
                    </a:lnTo>
                    <a:lnTo>
                      <a:pt x="411" y="1329"/>
                    </a:lnTo>
                    <a:lnTo>
                      <a:pt x="466" y="1332"/>
                    </a:lnTo>
                    <a:lnTo>
                      <a:pt x="520" y="1329"/>
                    </a:lnTo>
                    <a:lnTo>
                      <a:pt x="572" y="1323"/>
                    </a:lnTo>
                    <a:lnTo>
                      <a:pt x="618" y="1313"/>
                    </a:lnTo>
                    <a:lnTo>
                      <a:pt x="662" y="1301"/>
                    </a:lnTo>
                    <a:lnTo>
                      <a:pt x="700" y="1285"/>
                    </a:lnTo>
                    <a:lnTo>
                      <a:pt x="734" y="1267"/>
                    </a:lnTo>
                    <a:lnTo>
                      <a:pt x="762" y="1247"/>
                    </a:lnTo>
                    <a:lnTo>
                      <a:pt x="785" y="1225"/>
                    </a:lnTo>
                    <a:lnTo>
                      <a:pt x="801" y="1203"/>
                    </a:lnTo>
                    <a:lnTo>
                      <a:pt x="811" y="1181"/>
                    </a:lnTo>
                    <a:lnTo>
                      <a:pt x="815" y="1159"/>
                    </a:lnTo>
                    <a:lnTo>
                      <a:pt x="815" y="1062"/>
                    </a:lnTo>
                    <a:lnTo>
                      <a:pt x="777" y="1086"/>
                    </a:lnTo>
                    <a:lnTo>
                      <a:pt x="733" y="1107"/>
                    </a:lnTo>
                    <a:lnTo>
                      <a:pt x="686" y="1124"/>
                    </a:lnTo>
                    <a:lnTo>
                      <a:pt x="635" y="1139"/>
                    </a:lnTo>
                    <a:lnTo>
                      <a:pt x="582" y="1150"/>
                    </a:lnTo>
                    <a:lnTo>
                      <a:pt x="525" y="1156"/>
                    </a:lnTo>
                    <a:lnTo>
                      <a:pt x="466" y="1159"/>
                    </a:lnTo>
                    <a:lnTo>
                      <a:pt x="406" y="1156"/>
                    </a:lnTo>
                    <a:lnTo>
                      <a:pt x="349" y="1150"/>
                    </a:lnTo>
                    <a:lnTo>
                      <a:pt x="295" y="1139"/>
                    </a:lnTo>
                    <a:lnTo>
                      <a:pt x="245" y="1124"/>
                    </a:lnTo>
                    <a:lnTo>
                      <a:pt x="198" y="1107"/>
                    </a:lnTo>
                    <a:lnTo>
                      <a:pt x="155" y="1086"/>
                    </a:lnTo>
                    <a:lnTo>
                      <a:pt x="116" y="1062"/>
                    </a:lnTo>
                    <a:close/>
                    <a:moveTo>
                      <a:pt x="116" y="772"/>
                    </a:moveTo>
                    <a:lnTo>
                      <a:pt x="116" y="869"/>
                    </a:lnTo>
                    <a:lnTo>
                      <a:pt x="120" y="891"/>
                    </a:lnTo>
                    <a:lnTo>
                      <a:pt x="130" y="913"/>
                    </a:lnTo>
                    <a:lnTo>
                      <a:pt x="146" y="936"/>
                    </a:lnTo>
                    <a:lnTo>
                      <a:pt x="170" y="957"/>
                    </a:lnTo>
                    <a:lnTo>
                      <a:pt x="197" y="977"/>
                    </a:lnTo>
                    <a:lnTo>
                      <a:pt x="232" y="995"/>
                    </a:lnTo>
                    <a:lnTo>
                      <a:pt x="269" y="1011"/>
                    </a:lnTo>
                    <a:lnTo>
                      <a:pt x="313" y="1025"/>
                    </a:lnTo>
                    <a:lnTo>
                      <a:pt x="359" y="1034"/>
                    </a:lnTo>
                    <a:lnTo>
                      <a:pt x="411" y="1041"/>
                    </a:lnTo>
                    <a:lnTo>
                      <a:pt x="466" y="1043"/>
                    </a:lnTo>
                    <a:lnTo>
                      <a:pt x="520" y="1041"/>
                    </a:lnTo>
                    <a:lnTo>
                      <a:pt x="572" y="1034"/>
                    </a:lnTo>
                    <a:lnTo>
                      <a:pt x="618" y="1025"/>
                    </a:lnTo>
                    <a:lnTo>
                      <a:pt x="662" y="1011"/>
                    </a:lnTo>
                    <a:lnTo>
                      <a:pt x="700" y="995"/>
                    </a:lnTo>
                    <a:lnTo>
                      <a:pt x="734" y="977"/>
                    </a:lnTo>
                    <a:lnTo>
                      <a:pt x="762" y="957"/>
                    </a:lnTo>
                    <a:lnTo>
                      <a:pt x="785" y="936"/>
                    </a:lnTo>
                    <a:lnTo>
                      <a:pt x="801" y="913"/>
                    </a:lnTo>
                    <a:lnTo>
                      <a:pt x="811" y="891"/>
                    </a:lnTo>
                    <a:lnTo>
                      <a:pt x="815" y="869"/>
                    </a:lnTo>
                    <a:lnTo>
                      <a:pt x="815" y="772"/>
                    </a:lnTo>
                    <a:lnTo>
                      <a:pt x="777" y="796"/>
                    </a:lnTo>
                    <a:lnTo>
                      <a:pt x="733" y="818"/>
                    </a:lnTo>
                    <a:lnTo>
                      <a:pt x="686" y="835"/>
                    </a:lnTo>
                    <a:lnTo>
                      <a:pt x="635" y="850"/>
                    </a:lnTo>
                    <a:lnTo>
                      <a:pt x="582" y="860"/>
                    </a:lnTo>
                    <a:lnTo>
                      <a:pt x="525" y="866"/>
                    </a:lnTo>
                    <a:lnTo>
                      <a:pt x="466" y="869"/>
                    </a:lnTo>
                    <a:lnTo>
                      <a:pt x="406" y="866"/>
                    </a:lnTo>
                    <a:lnTo>
                      <a:pt x="349" y="860"/>
                    </a:lnTo>
                    <a:lnTo>
                      <a:pt x="295" y="850"/>
                    </a:lnTo>
                    <a:lnTo>
                      <a:pt x="245" y="835"/>
                    </a:lnTo>
                    <a:lnTo>
                      <a:pt x="198" y="818"/>
                    </a:lnTo>
                    <a:lnTo>
                      <a:pt x="155" y="796"/>
                    </a:lnTo>
                    <a:lnTo>
                      <a:pt x="116" y="772"/>
                    </a:lnTo>
                    <a:close/>
                    <a:moveTo>
                      <a:pt x="116" y="482"/>
                    </a:moveTo>
                    <a:lnTo>
                      <a:pt x="116" y="579"/>
                    </a:lnTo>
                    <a:lnTo>
                      <a:pt x="120" y="601"/>
                    </a:lnTo>
                    <a:lnTo>
                      <a:pt x="130" y="624"/>
                    </a:lnTo>
                    <a:lnTo>
                      <a:pt x="146" y="646"/>
                    </a:lnTo>
                    <a:lnTo>
                      <a:pt x="170" y="667"/>
                    </a:lnTo>
                    <a:lnTo>
                      <a:pt x="197" y="687"/>
                    </a:lnTo>
                    <a:lnTo>
                      <a:pt x="232" y="705"/>
                    </a:lnTo>
                    <a:lnTo>
                      <a:pt x="269" y="722"/>
                    </a:lnTo>
                    <a:lnTo>
                      <a:pt x="313" y="735"/>
                    </a:lnTo>
                    <a:lnTo>
                      <a:pt x="359" y="744"/>
                    </a:lnTo>
                    <a:lnTo>
                      <a:pt x="411" y="751"/>
                    </a:lnTo>
                    <a:lnTo>
                      <a:pt x="466" y="753"/>
                    </a:lnTo>
                    <a:lnTo>
                      <a:pt x="520" y="751"/>
                    </a:lnTo>
                    <a:lnTo>
                      <a:pt x="572" y="744"/>
                    </a:lnTo>
                    <a:lnTo>
                      <a:pt x="618" y="735"/>
                    </a:lnTo>
                    <a:lnTo>
                      <a:pt x="662" y="722"/>
                    </a:lnTo>
                    <a:lnTo>
                      <a:pt x="700" y="705"/>
                    </a:lnTo>
                    <a:lnTo>
                      <a:pt x="734" y="687"/>
                    </a:lnTo>
                    <a:lnTo>
                      <a:pt x="762" y="667"/>
                    </a:lnTo>
                    <a:lnTo>
                      <a:pt x="785" y="646"/>
                    </a:lnTo>
                    <a:lnTo>
                      <a:pt x="801" y="624"/>
                    </a:lnTo>
                    <a:lnTo>
                      <a:pt x="811" y="601"/>
                    </a:lnTo>
                    <a:lnTo>
                      <a:pt x="815" y="579"/>
                    </a:lnTo>
                    <a:lnTo>
                      <a:pt x="815" y="482"/>
                    </a:lnTo>
                    <a:lnTo>
                      <a:pt x="777" y="507"/>
                    </a:lnTo>
                    <a:lnTo>
                      <a:pt x="733" y="528"/>
                    </a:lnTo>
                    <a:lnTo>
                      <a:pt x="686" y="545"/>
                    </a:lnTo>
                    <a:lnTo>
                      <a:pt x="635" y="559"/>
                    </a:lnTo>
                    <a:lnTo>
                      <a:pt x="582" y="570"/>
                    </a:lnTo>
                    <a:lnTo>
                      <a:pt x="525" y="576"/>
                    </a:lnTo>
                    <a:lnTo>
                      <a:pt x="466" y="579"/>
                    </a:lnTo>
                    <a:lnTo>
                      <a:pt x="406" y="576"/>
                    </a:lnTo>
                    <a:lnTo>
                      <a:pt x="349" y="570"/>
                    </a:lnTo>
                    <a:lnTo>
                      <a:pt x="295" y="559"/>
                    </a:lnTo>
                    <a:lnTo>
                      <a:pt x="245" y="545"/>
                    </a:lnTo>
                    <a:lnTo>
                      <a:pt x="198" y="528"/>
                    </a:lnTo>
                    <a:lnTo>
                      <a:pt x="155" y="507"/>
                    </a:lnTo>
                    <a:lnTo>
                      <a:pt x="116" y="482"/>
                    </a:lnTo>
                    <a:close/>
                    <a:moveTo>
                      <a:pt x="466" y="116"/>
                    </a:moveTo>
                    <a:lnTo>
                      <a:pt x="411" y="118"/>
                    </a:lnTo>
                    <a:lnTo>
                      <a:pt x="359" y="124"/>
                    </a:lnTo>
                    <a:lnTo>
                      <a:pt x="313" y="134"/>
                    </a:lnTo>
                    <a:lnTo>
                      <a:pt x="269" y="147"/>
                    </a:lnTo>
                    <a:lnTo>
                      <a:pt x="232" y="162"/>
                    </a:lnTo>
                    <a:lnTo>
                      <a:pt x="197" y="180"/>
                    </a:lnTo>
                    <a:lnTo>
                      <a:pt x="170" y="201"/>
                    </a:lnTo>
                    <a:lnTo>
                      <a:pt x="146" y="222"/>
                    </a:lnTo>
                    <a:lnTo>
                      <a:pt x="130" y="244"/>
                    </a:lnTo>
                    <a:lnTo>
                      <a:pt x="120" y="266"/>
                    </a:lnTo>
                    <a:lnTo>
                      <a:pt x="116" y="289"/>
                    </a:lnTo>
                    <a:lnTo>
                      <a:pt x="120" y="312"/>
                    </a:lnTo>
                    <a:lnTo>
                      <a:pt x="130" y="334"/>
                    </a:lnTo>
                    <a:lnTo>
                      <a:pt x="146" y="356"/>
                    </a:lnTo>
                    <a:lnTo>
                      <a:pt x="170" y="377"/>
                    </a:lnTo>
                    <a:lnTo>
                      <a:pt x="197" y="398"/>
                    </a:lnTo>
                    <a:lnTo>
                      <a:pt x="232" y="416"/>
                    </a:lnTo>
                    <a:lnTo>
                      <a:pt x="269" y="432"/>
                    </a:lnTo>
                    <a:lnTo>
                      <a:pt x="313" y="445"/>
                    </a:lnTo>
                    <a:lnTo>
                      <a:pt x="359" y="454"/>
                    </a:lnTo>
                    <a:lnTo>
                      <a:pt x="411" y="461"/>
                    </a:lnTo>
                    <a:lnTo>
                      <a:pt x="466" y="463"/>
                    </a:lnTo>
                    <a:lnTo>
                      <a:pt x="520" y="461"/>
                    </a:lnTo>
                    <a:lnTo>
                      <a:pt x="572" y="454"/>
                    </a:lnTo>
                    <a:lnTo>
                      <a:pt x="618" y="445"/>
                    </a:lnTo>
                    <a:lnTo>
                      <a:pt x="662" y="432"/>
                    </a:lnTo>
                    <a:lnTo>
                      <a:pt x="700" y="416"/>
                    </a:lnTo>
                    <a:lnTo>
                      <a:pt x="734" y="398"/>
                    </a:lnTo>
                    <a:lnTo>
                      <a:pt x="762" y="377"/>
                    </a:lnTo>
                    <a:lnTo>
                      <a:pt x="785" y="356"/>
                    </a:lnTo>
                    <a:lnTo>
                      <a:pt x="801" y="334"/>
                    </a:lnTo>
                    <a:lnTo>
                      <a:pt x="811" y="312"/>
                    </a:lnTo>
                    <a:lnTo>
                      <a:pt x="815" y="289"/>
                    </a:lnTo>
                    <a:lnTo>
                      <a:pt x="811" y="266"/>
                    </a:lnTo>
                    <a:lnTo>
                      <a:pt x="801" y="244"/>
                    </a:lnTo>
                    <a:lnTo>
                      <a:pt x="785" y="222"/>
                    </a:lnTo>
                    <a:lnTo>
                      <a:pt x="762" y="201"/>
                    </a:lnTo>
                    <a:lnTo>
                      <a:pt x="734" y="180"/>
                    </a:lnTo>
                    <a:lnTo>
                      <a:pt x="700" y="162"/>
                    </a:lnTo>
                    <a:lnTo>
                      <a:pt x="662" y="147"/>
                    </a:lnTo>
                    <a:lnTo>
                      <a:pt x="618" y="134"/>
                    </a:lnTo>
                    <a:lnTo>
                      <a:pt x="572" y="124"/>
                    </a:lnTo>
                    <a:lnTo>
                      <a:pt x="520" y="118"/>
                    </a:lnTo>
                    <a:lnTo>
                      <a:pt x="466" y="116"/>
                    </a:lnTo>
                    <a:close/>
                    <a:moveTo>
                      <a:pt x="466" y="0"/>
                    </a:moveTo>
                    <a:lnTo>
                      <a:pt x="521" y="2"/>
                    </a:lnTo>
                    <a:lnTo>
                      <a:pt x="574" y="7"/>
                    </a:lnTo>
                    <a:lnTo>
                      <a:pt x="624" y="16"/>
                    </a:lnTo>
                    <a:lnTo>
                      <a:pt x="672" y="28"/>
                    </a:lnTo>
                    <a:lnTo>
                      <a:pt x="717" y="44"/>
                    </a:lnTo>
                    <a:lnTo>
                      <a:pt x="758" y="62"/>
                    </a:lnTo>
                    <a:lnTo>
                      <a:pt x="797" y="83"/>
                    </a:lnTo>
                    <a:lnTo>
                      <a:pt x="830" y="107"/>
                    </a:lnTo>
                    <a:lnTo>
                      <a:pt x="860" y="133"/>
                    </a:lnTo>
                    <a:lnTo>
                      <a:pt x="885" y="160"/>
                    </a:lnTo>
                    <a:lnTo>
                      <a:pt x="904" y="191"/>
                    </a:lnTo>
                    <a:lnTo>
                      <a:pt x="920" y="222"/>
                    </a:lnTo>
                    <a:lnTo>
                      <a:pt x="929" y="255"/>
                    </a:lnTo>
                    <a:lnTo>
                      <a:pt x="932" y="289"/>
                    </a:lnTo>
                    <a:lnTo>
                      <a:pt x="932" y="2897"/>
                    </a:lnTo>
                    <a:lnTo>
                      <a:pt x="929" y="2931"/>
                    </a:lnTo>
                    <a:lnTo>
                      <a:pt x="920" y="2964"/>
                    </a:lnTo>
                    <a:lnTo>
                      <a:pt x="904" y="2995"/>
                    </a:lnTo>
                    <a:lnTo>
                      <a:pt x="885" y="3026"/>
                    </a:lnTo>
                    <a:lnTo>
                      <a:pt x="860" y="3053"/>
                    </a:lnTo>
                    <a:lnTo>
                      <a:pt x="830" y="3079"/>
                    </a:lnTo>
                    <a:lnTo>
                      <a:pt x="797" y="3102"/>
                    </a:lnTo>
                    <a:lnTo>
                      <a:pt x="758" y="3124"/>
                    </a:lnTo>
                    <a:lnTo>
                      <a:pt x="717" y="3142"/>
                    </a:lnTo>
                    <a:lnTo>
                      <a:pt x="672" y="3158"/>
                    </a:lnTo>
                    <a:lnTo>
                      <a:pt x="624" y="3170"/>
                    </a:lnTo>
                    <a:lnTo>
                      <a:pt x="574" y="3179"/>
                    </a:lnTo>
                    <a:lnTo>
                      <a:pt x="521" y="3184"/>
                    </a:lnTo>
                    <a:lnTo>
                      <a:pt x="466" y="3186"/>
                    </a:lnTo>
                    <a:lnTo>
                      <a:pt x="410" y="3184"/>
                    </a:lnTo>
                    <a:lnTo>
                      <a:pt x="357" y="3179"/>
                    </a:lnTo>
                    <a:lnTo>
                      <a:pt x="307" y="3170"/>
                    </a:lnTo>
                    <a:lnTo>
                      <a:pt x="259" y="3158"/>
                    </a:lnTo>
                    <a:lnTo>
                      <a:pt x="214" y="3142"/>
                    </a:lnTo>
                    <a:lnTo>
                      <a:pt x="173" y="3124"/>
                    </a:lnTo>
                    <a:lnTo>
                      <a:pt x="135" y="3102"/>
                    </a:lnTo>
                    <a:lnTo>
                      <a:pt x="101" y="3079"/>
                    </a:lnTo>
                    <a:lnTo>
                      <a:pt x="71" y="3053"/>
                    </a:lnTo>
                    <a:lnTo>
                      <a:pt x="47" y="3026"/>
                    </a:lnTo>
                    <a:lnTo>
                      <a:pt x="27" y="2995"/>
                    </a:lnTo>
                    <a:lnTo>
                      <a:pt x="11" y="2964"/>
                    </a:lnTo>
                    <a:lnTo>
                      <a:pt x="3" y="2931"/>
                    </a:lnTo>
                    <a:lnTo>
                      <a:pt x="0" y="2897"/>
                    </a:lnTo>
                    <a:lnTo>
                      <a:pt x="0" y="289"/>
                    </a:lnTo>
                    <a:lnTo>
                      <a:pt x="3" y="255"/>
                    </a:lnTo>
                    <a:lnTo>
                      <a:pt x="11" y="222"/>
                    </a:lnTo>
                    <a:lnTo>
                      <a:pt x="27" y="191"/>
                    </a:lnTo>
                    <a:lnTo>
                      <a:pt x="47" y="160"/>
                    </a:lnTo>
                    <a:lnTo>
                      <a:pt x="71" y="133"/>
                    </a:lnTo>
                    <a:lnTo>
                      <a:pt x="101" y="107"/>
                    </a:lnTo>
                    <a:lnTo>
                      <a:pt x="135" y="83"/>
                    </a:lnTo>
                    <a:lnTo>
                      <a:pt x="173" y="62"/>
                    </a:lnTo>
                    <a:lnTo>
                      <a:pt x="214" y="44"/>
                    </a:lnTo>
                    <a:lnTo>
                      <a:pt x="259" y="28"/>
                    </a:lnTo>
                    <a:lnTo>
                      <a:pt x="307" y="16"/>
                    </a:lnTo>
                    <a:lnTo>
                      <a:pt x="357" y="7"/>
                    </a:lnTo>
                    <a:lnTo>
                      <a:pt x="410" y="2"/>
                    </a:lnTo>
                    <a:lnTo>
                      <a:pt x="4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496"/>
              <p:cNvSpPr>
                <a:spLocks noEditPoints="1"/>
              </p:cNvSpPr>
              <p:nvPr/>
            </p:nvSpPr>
            <p:spPr bwMode="auto">
              <a:xfrm>
                <a:off x="4906" y="3600"/>
                <a:ext cx="100" cy="232"/>
              </a:xfrm>
              <a:custGeom>
                <a:avLst/>
                <a:gdLst>
                  <a:gd name="T0" fmla="*/ 620 w 1398"/>
                  <a:gd name="T1" fmla="*/ 3098 h 3245"/>
                  <a:gd name="T2" fmla="*/ 1050 w 1398"/>
                  <a:gd name="T3" fmla="*/ 3083 h 3245"/>
                  <a:gd name="T4" fmla="*/ 1084 w 1398"/>
                  <a:gd name="T5" fmla="*/ 2904 h 3245"/>
                  <a:gd name="T6" fmla="*/ 595 w 1398"/>
                  <a:gd name="T7" fmla="*/ 2922 h 3245"/>
                  <a:gd name="T8" fmla="*/ 520 w 1398"/>
                  <a:gd name="T9" fmla="*/ 2755 h 3245"/>
                  <a:gd name="T10" fmla="*/ 921 w 1398"/>
                  <a:gd name="T11" fmla="*/ 2831 h 3245"/>
                  <a:gd name="T12" fmla="*/ 1165 w 1398"/>
                  <a:gd name="T13" fmla="*/ 2666 h 3245"/>
                  <a:gd name="T14" fmla="*/ 756 w 1398"/>
                  <a:gd name="T15" fmla="*/ 2664 h 3245"/>
                  <a:gd name="T16" fmla="*/ 470 w 1398"/>
                  <a:gd name="T17" fmla="*/ 2399 h 3245"/>
                  <a:gd name="T18" fmla="*/ 761 w 1398"/>
                  <a:gd name="T19" fmla="*/ 2548 h 3245"/>
                  <a:gd name="T20" fmla="*/ 1135 w 1398"/>
                  <a:gd name="T21" fmla="*/ 2444 h 3245"/>
                  <a:gd name="T22" fmla="*/ 932 w 1398"/>
                  <a:gd name="T23" fmla="*/ 2368 h 3245"/>
                  <a:gd name="T24" fmla="*/ 467 w 1398"/>
                  <a:gd name="T25" fmla="*/ 2280 h 3245"/>
                  <a:gd name="T26" fmla="*/ 620 w 1398"/>
                  <a:gd name="T27" fmla="*/ 2229 h 3245"/>
                  <a:gd name="T28" fmla="*/ 1050 w 1398"/>
                  <a:gd name="T29" fmla="*/ 2213 h 3245"/>
                  <a:gd name="T30" fmla="*/ 1084 w 1398"/>
                  <a:gd name="T31" fmla="*/ 2036 h 3245"/>
                  <a:gd name="T32" fmla="*/ 595 w 1398"/>
                  <a:gd name="T33" fmla="*/ 2053 h 3245"/>
                  <a:gd name="T34" fmla="*/ 520 w 1398"/>
                  <a:gd name="T35" fmla="*/ 1885 h 3245"/>
                  <a:gd name="T36" fmla="*/ 921 w 1398"/>
                  <a:gd name="T37" fmla="*/ 1962 h 3245"/>
                  <a:gd name="T38" fmla="*/ 1165 w 1398"/>
                  <a:gd name="T39" fmla="*/ 1796 h 3245"/>
                  <a:gd name="T40" fmla="*/ 756 w 1398"/>
                  <a:gd name="T41" fmla="*/ 1794 h 3245"/>
                  <a:gd name="T42" fmla="*/ 470 w 1398"/>
                  <a:gd name="T43" fmla="*/ 1530 h 3245"/>
                  <a:gd name="T44" fmla="*/ 761 w 1398"/>
                  <a:gd name="T45" fmla="*/ 1678 h 3245"/>
                  <a:gd name="T46" fmla="*/ 1135 w 1398"/>
                  <a:gd name="T47" fmla="*/ 1574 h 3245"/>
                  <a:gd name="T48" fmla="*/ 932 w 1398"/>
                  <a:gd name="T49" fmla="*/ 1499 h 3245"/>
                  <a:gd name="T50" fmla="*/ 467 w 1398"/>
                  <a:gd name="T51" fmla="*/ 1411 h 3245"/>
                  <a:gd name="T52" fmla="*/ 480 w 1398"/>
                  <a:gd name="T53" fmla="*/ 1172 h 3245"/>
                  <a:gd name="T54" fmla="*/ 620 w 1398"/>
                  <a:gd name="T55" fmla="*/ 1360 h 3245"/>
                  <a:gd name="T56" fmla="*/ 1050 w 1398"/>
                  <a:gd name="T57" fmla="*/ 1344 h 3245"/>
                  <a:gd name="T58" fmla="*/ 1136 w 1398"/>
                  <a:gd name="T59" fmla="*/ 1150 h 3245"/>
                  <a:gd name="T60" fmla="*/ 758 w 1398"/>
                  <a:gd name="T61" fmla="*/ 1218 h 3245"/>
                  <a:gd name="T62" fmla="*/ 1103 w 1398"/>
                  <a:gd name="T63" fmla="*/ 382 h 3245"/>
                  <a:gd name="T64" fmla="*/ 991 w 1398"/>
                  <a:gd name="T65" fmla="*/ 593 h 3245"/>
                  <a:gd name="T66" fmla="*/ 1169 w 1398"/>
                  <a:gd name="T67" fmla="*/ 604 h 3245"/>
                  <a:gd name="T68" fmla="*/ 1281 w 1398"/>
                  <a:gd name="T69" fmla="*/ 394 h 3245"/>
                  <a:gd name="T70" fmla="*/ 128 w 1398"/>
                  <a:gd name="T71" fmla="*/ 250 h 3245"/>
                  <a:gd name="T72" fmla="*/ 303 w 1398"/>
                  <a:gd name="T73" fmla="*/ 445 h 3245"/>
                  <a:gd name="T74" fmla="*/ 464 w 1398"/>
                  <a:gd name="T75" fmla="*/ 390 h 3245"/>
                  <a:gd name="T76" fmla="*/ 338 w 1398"/>
                  <a:gd name="T77" fmla="*/ 159 h 3245"/>
                  <a:gd name="T78" fmla="*/ 163 w 1398"/>
                  <a:gd name="T79" fmla="*/ 1 h 3245"/>
                  <a:gd name="T80" fmla="*/ 470 w 1398"/>
                  <a:gd name="T81" fmla="*/ 113 h 3245"/>
                  <a:gd name="T82" fmla="*/ 581 w 1398"/>
                  <a:gd name="T83" fmla="*/ 410 h 3245"/>
                  <a:gd name="T84" fmla="*/ 774 w 1398"/>
                  <a:gd name="T85" fmla="*/ 771 h 3245"/>
                  <a:gd name="T86" fmla="*/ 902 w 1398"/>
                  <a:gd name="T87" fmla="*/ 451 h 3245"/>
                  <a:gd name="T88" fmla="*/ 1138 w 1398"/>
                  <a:gd name="T89" fmla="*/ 248 h 3245"/>
                  <a:gd name="T90" fmla="*/ 1345 w 1398"/>
                  <a:gd name="T91" fmla="*/ 236 h 3245"/>
                  <a:gd name="T92" fmla="*/ 1398 w 1398"/>
                  <a:gd name="T93" fmla="*/ 340 h 3245"/>
                  <a:gd name="T94" fmla="*/ 1322 w 1398"/>
                  <a:gd name="T95" fmla="*/ 624 h 3245"/>
                  <a:gd name="T96" fmla="*/ 1054 w 1398"/>
                  <a:gd name="T97" fmla="*/ 751 h 3245"/>
                  <a:gd name="T98" fmla="*/ 1024 w 1398"/>
                  <a:gd name="T99" fmla="*/ 957 h 3245"/>
                  <a:gd name="T100" fmla="*/ 1279 w 1398"/>
                  <a:gd name="T101" fmla="*/ 1183 h 3245"/>
                  <a:gd name="T102" fmla="*/ 1147 w 1398"/>
                  <a:gd name="T103" fmla="*/ 3161 h 3245"/>
                  <a:gd name="T104" fmla="*/ 707 w 1398"/>
                  <a:gd name="T105" fmla="*/ 3238 h 3245"/>
                  <a:gd name="T106" fmla="*/ 376 w 1398"/>
                  <a:gd name="T107" fmla="*/ 3054 h 3245"/>
                  <a:gd name="T108" fmla="*/ 417 w 1398"/>
                  <a:gd name="T109" fmla="*/ 1065 h 3245"/>
                  <a:gd name="T110" fmla="*/ 474 w 1398"/>
                  <a:gd name="T111" fmla="*/ 725 h 3245"/>
                  <a:gd name="T112" fmla="*/ 317 w 1398"/>
                  <a:gd name="T113" fmla="*/ 568 h 3245"/>
                  <a:gd name="T114" fmla="*/ 46 w 1398"/>
                  <a:gd name="T115" fmla="*/ 371 h 3245"/>
                  <a:gd name="T116" fmla="*/ 2 w 1398"/>
                  <a:gd name="T117" fmla="*/ 88 h 3245"/>
                  <a:gd name="T118" fmla="*/ 60 w 1398"/>
                  <a:gd name="T119" fmla="*/ 5 h 3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8" h="3245">
                    <a:moveTo>
                      <a:pt x="467" y="2860"/>
                    </a:moveTo>
                    <a:lnTo>
                      <a:pt x="467" y="2956"/>
                    </a:lnTo>
                    <a:lnTo>
                      <a:pt x="470" y="2979"/>
                    </a:lnTo>
                    <a:lnTo>
                      <a:pt x="480" y="3001"/>
                    </a:lnTo>
                    <a:lnTo>
                      <a:pt x="497" y="3023"/>
                    </a:lnTo>
                    <a:lnTo>
                      <a:pt x="520" y="3044"/>
                    </a:lnTo>
                    <a:lnTo>
                      <a:pt x="548" y="3065"/>
                    </a:lnTo>
                    <a:lnTo>
                      <a:pt x="581" y="3083"/>
                    </a:lnTo>
                    <a:lnTo>
                      <a:pt x="620" y="3098"/>
                    </a:lnTo>
                    <a:lnTo>
                      <a:pt x="663" y="3111"/>
                    </a:lnTo>
                    <a:lnTo>
                      <a:pt x="710" y="3121"/>
                    </a:lnTo>
                    <a:lnTo>
                      <a:pt x="761" y="3127"/>
                    </a:lnTo>
                    <a:lnTo>
                      <a:pt x="816" y="3129"/>
                    </a:lnTo>
                    <a:lnTo>
                      <a:pt x="870" y="3127"/>
                    </a:lnTo>
                    <a:lnTo>
                      <a:pt x="921" y="3121"/>
                    </a:lnTo>
                    <a:lnTo>
                      <a:pt x="968" y="3111"/>
                    </a:lnTo>
                    <a:lnTo>
                      <a:pt x="1012" y="3098"/>
                    </a:lnTo>
                    <a:lnTo>
                      <a:pt x="1050" y="3083"/>
                    </a:lnTo>
                    <a:lnTo>
                      <a:pt x="1084" y="3065"/>
                    </a:lnTo>
                    <a:lnTo>
                      <a:pt x="1112" y="3044"/>
                    </a:lnTo>
                    <a:lnTo>
                      <a:pt x="1135" y="3023"/>
                    </a:lnTo>
                    <a:lnTo>
                      <a:pt x="1152" y="3001"/>
                    </a:lnTo>
                    <a:lnTo>
                      <a:pt x="1162" y="2979"/>
                    </a:lnTo>
                    <a:lnTo>
                      <a:pt x="1165" y="2956"/>
                    </a:lnTo>
                    <a:lnTo>
                      <a:pt x="1165" y="2860"/>
                    </a:lnTo>
                    <a:lnTo>
                      <a:pt x="1126" y="2884"/>
                    </a:lnTo>
                    <a:lnTo>
                      <a:pt x="1084" y="2904"/>
                    </a:lnTo>
                    <a:lnTo>
                      <a:pt x="1036" y="2922"/>
                    </a:lnTo>
                    <a:lnTo>
                      <a:pt x="985" y="2936"/>
                    </a:lnTo>
                    <a:lnTo>
                      <a:pt x="932" y="2947"/>
                    </a:lnTo>
                    <a:lnTo>
                      <a:pt x="875" y="2953"/>
                    </a:lnTo>
                    <a:lnTo>
                      <a:pt x="816" y="2956"/>
                    </a:lnTo>
                    <a:lnTo>
                      <a:pt x="756" y="2953"/>
                    </a:lnTo>
                    <a:lnTo>
                      <a:pt x="699" y="2947"/>
                    </a:lnTo>
                    <a:lnTo>
                      <a:pt x="645" y="2936"/>
                    </a:lnTo>
                    <a:lnTo>
                      <a:pt x="595" y="2922"/>
                    </a:lnTo>
                    <a:lnTo>
                      <a:pt x="548" y="2904"/>
                    </a:lnTo>
                    <a:lnTo>
                      <a:pt x="505" y="2884"/>
                    </a:lnTo>
                    <a:lnTo>
                      <a:pt x="467" y="2860"/>
                    </a:lnTo>
                    <a:close/>
                    <a:moveTo>
                      <a:pt x="467" y="2570"/>
                    </a:moveTo>
                    <a:lnTo>
                      <a:pt x="467" y="2666"/>
                    </a:lnTo>
                    <a:lnTo>
                      <a:pt x="470" y="2689"/>
                    </a:lnTo>
                    <a:lnTo>
                      <a:pt x="480" y="2711"/>
                    </a:lnTo>
                    <a:lnTo>
                      <a:pt x="497" y="2733"/>
                    </a:lnTo>
                    <a:lnTo>
                      <a:pt x="520" y="2755"/>
                    </a:lnTo>
                    <a:lnTo>
                      <a:pt x="548" y="2775"/>
                    </a:lnTo>
                    <a:lnTo>
                      <a:pt x="581" y="2793"/>
                    </a:lnTo>
                    <a:lnTo>
                      <a:pt x="620" y="2808"/>
                    </a:lnTo>
                    <a:lnTo>
                      <a:pt x="663" y="2821"/>
                    </a:lnTo>
                    <a:lnTo>
                      <a:pt x="710" y="2831"/>
                    </a:lnTo>
                    <a:lnTo>
                      <a:pt x="761" y="2837"/>
                    </a:lnTo>
                    <a:lnTo>
                      <a:pt x="816" y="2839"/>
                    </a:lnTo>
                    <a:lnTo>
                      <a:pt x="870" y="2837"/>
                    </a:lnTo>
                    <a:lnTo>
                      <a:pt x="921" y="2831"/>
                    </a:lnTo>
                    <a:lnTo>
                      <a:pt x="968" y="2821"/>
                    </a:lnTo>
                    <a:lnTo>
                      <a:pt x="1012" y="2808"/>
                    </a:lnTo>
                    <a:lnTo>
                      <a:pt x="1050" y="2793"/>
                    </a:lnTo>
                    <a:lnTo>
                      <a:pt x="1084" y="2775"/>
                    </a:lnTo>
                    <a:lnTo>
                      <a:pt x="1112" y="2755"/>
                    </a:lnTo>
                    <a:lnTo>
                      <a:pt x="1135" y="2733"/>
                    </a:lnTo>
                    <a:lnTo>
                      <a:pt x="1152" y="2711"/>
                    </a:lnTo>
                    <a:lnTo>
                      <a:pt x="1162" y="2689"/>
                    </a:lnTo>
                    <a:lnTo>
                      <a:pt x="1165" y="2666"/>
                    </a:lnTo>
                    <a:lnTo>
                      <a:pt x="1165" y="2570"/>
                    </a:lnTo>
                    <a:lnTo>
                      <a:pt x="1126" y="2594"/>
                    </a:lnTo>
                    <a:lnTo>
                      <a:pt x="1084" y="2614"/>
                    </a:lnTo>
                    <a:lnTo>
                      <a:pt x="1036" y="2632"/>
                    </a:lnTo>
                    <a:lnTo>
                      <a:pt x="985" y="2647"/>
                    </a:lnTo>
                    <a:lnTo>
                      <a:pt x="932" y="2658"/>
                    </a:lnTo>
                    <a:lnTo>
                      <a:pt x="875" y="2664"/>
                    </a:lnTo>
                    <a:lnTo>
                      <a:pt x="816" y="2666"/>
                    </a:lnTo>
                    <a:lnTo>
                      <a:pt x="756" y="2664"/>
                    </a:lnTo>
                    <a:lnTo>
                      <a:pt x="699" y="2658"/>
                    </a:lnTo>
                    <a:lnTo>
                      <a:pt x="645" y="2647"/>
                    </a:lnTo>
                    <a:lnTo>
                      <a:pt x="595" y="2632"/>
                    </a:lnTo>
                    <a:lnTo>
                      <a:pt x="548" y="2614"/>
                    </a:lnTo>
                    <a:lnTo>
                      <a:pt x="505" y="2594"/>
                    </a:lnTo>
                    <a:lnTo>
                      <a:pt x="467" y="2570"/>
                    </a:lnTo>
                    <a:close/>
                    <a:moveTo>
                      <a:pt x="467" y="2280"/>
                    </a:moveTo>
                    <a:lnTo>
                      <a:pt x="467" y="2376"/>
                    </a:lnTo>
                    <a:lnTo>
                      <a:pt x="470" y="2399"/>
                    </a:lnTo>
                    <a:lnTo>
                      <a:pt x="480" y="2421"/>
                    </a:lnTo>
                    <a:lnTo>
                      <a:pt x="497" y="2444"/>
                    </a:lnTo>
                    <a:lnTo>
                      <a:pt x="520" y="2465"/>
                    </a:lnTo>
                    <a:lnTo>
                      <a:pt x="548" y="2485"/>
                    </a:lnTo>
                    <a:lnTo>
                      <a:pt x="581" y="2503"/>
                    </a:lnTo>
                    <a:lnTo>
                      <a:pt x="620" y="2518"/>
                    </a:lnTo>
                    <a:lnTo>
                      <a:pt x="663" y="2531"/>
                    </a:lnTo>
                    <a:lnTo>
                      <a:pt x="710" y="2542"/>
                    </a:lnTo>
                    <a:lnTo>
                      <a:pt x="761" y="2548"/>
                    </a:lnTo>
                    <a:lnTo>
                      <a:pt x="816" y="2550"/>
                    </a:lnTo>
                    <a:lnTo>
                      <a:pt x="870" y="2548"/>
                    </a:lnTo>
                    <a:lnTo>
                      <a:pt x="921" y="2542"/>
                    </a:lnTo>
                    <a:lnTo>
                      <a:pt x="968" y="2531"/>
                    </a:lnTo>
                    <a:lnTo>
                      <a:pt x="1012" y="2518"/>
                    </a:lnTo>
                    <a:lnTo>
                      <a:pt x="1050" y="2503"/>
                    </a:lnTo>
                    <a:lnTo>
                      <a:pt x="1084" y="2485"/>
                    </a:lnTo>
                    <a:lnTo>
                      <a:pt x="1112" y="2465"/>
                    </a:lnTo>
                    <a:lnTo>
                      <a:pt x="1135" y="2444"/>
                    </a:lnTo>
                    <a:lnTo>
                      <a:pt x="1152" y="2421"/>
                    </a:lnTo>
                    <a:lnTo>
                      <a:pt x="1162" y="2399"/>
                    </a:lnTo>
                    <a:lnTo>
                      <a:pt x="1165" y="2376"/>
                    </a:lnTo>
                    <a:lnTo>
                      <a:pt x="1165" y="2280"/>
                    </a:lnTo>
                    <a:lnTo>
                      <a:pt x="1126" y="2304"/>
                    </a:lnTo>
                    <a:lnTo>
                      <a:pt x="1084" y="2325"/>
                    </a:lnTo>
                    <a:lnTo>
                      <a:pt x="1036" y="2343"/>
                    </a:lnTo>
                    <a:lnTo>
                      <a:pt x="985" y="2357"/>
                    </a:lnTo>
                    <a:lnTo>
                      <a:pt x="932" y="2368"/>
                    </a:lnTo>
                    <a:lnTo>
                      <a:pt x="875" y="2374"/>
                    </a:lnTo>
                    <a:lnTo>
                      <a:pt x="816" y="2376"/>
                    </a:lnTo>
                    <a:lnTo>
                      <a:pt x="756" y="2374"/>
                    </a:lnTo>
                    <a:lnTo>
                      <a:pt x="699" y="2368"/>
                    </a:lnTo>
                    <a:lnTo>
                      <a:pt x="645" y="2357"/>
                    </a:lnTo>
                    <a:lnTo>
                      <a:pt x="595" y="2343"/>
                    </a:lnTo>
                    <a:lnTo>
                      <a:pt x="548" y="2325"/>
                    </a:lnTo>
                    <a:lnTo>
                      <a:pt x="505" y="2304"/>
                    </a:lnTo>
                    <a:lnTo>
                      <a:pt x="467" y="2280"/>
                    </a:lnTo>
                    <a:close/>
                    <a:moveTo>
                      <a:pt x="467" y="1990"/>
                    </a:moveTo>
                    <a:lnTo>
                      <a:pt x="467" y="2086"/>
                    </a:lnTo>
                    <a:lnTo>
                      <a:pt x="470" y="2109"/>
                    </a:lnTo>
                    <a:lnTo>
                      <a:pt x="480" y="2132"/>
                    </a:lnTo>
                    <a:lnTo>
                      <a:pt x="497" y="2154"/>
                    </a:lnTo>
                    <a:lnTo>
                      <a:pt x="520" y="2175"/>
                    </a:lnTo>
                    <a:lnTo>
                      <a:pt x="548" y="2195"/>
                    </a:lnTo>
                    <a:lnTo>
                      <a:pt x="581" y="2213"/>
                    </a:lnTo>
                    <a:lnTo>
                      <a:pt x="620" y="2229"/>
                    </a:lnTo>
                    <a:lnTo>
                      <a:pt x="663" y="2242"/>
                    </a:lnTo>
                    <a:lnTo>
                      <a:pt x="710" y="2252"/>
                    </a:lnTo>
                    <a:lnTo>
                      <a:pt x="761" y="2258"/>
                    </a:lnTo>
                    <a:lnTo>
                      <a:pt x="816" y="2261"/>
                    </a:lnTo>
                    <a:lnTo>
                      <a:pt x="870" y="2258"/>
                    </a:lnTo>
                    <a:lnTo>
                      <a:pt x="921" y="2252"/>
                    </a:lnTo>
                    <a:lnTo>
                      <a:pt x="968" y="2242"/>
                    </a:lnTo>
                    <a:lnTo>
                      <a:pt x="1012" y="2229"/>
                    </a:lnTo>
                    <a:lnTo>
                      <a:pt x="1050" y="2213"/>
                    </a:lnTo>
                    <a:lnTo>
                      <a:pt x="1084" y="2195"/>
                    </a:lnTo>
                    <a:lnTo>
                      <a:pt x="1112" y="2175"/>
                    </a:lnTo>
                    <a:lnTo>
                      <a:pt x="1135" y="2154"/>
                    </a:lnTo>
                    <a:lnTo>
                      <a:pt x="1152" y="2132"/>
                    </a:lnTo>
                    <a:lnTo>
                      <a:pt x="1162" y="2109"/>
                    </a:lnTo>
                    <a:lnTo>
                      <a:pt x="1165" y="2086"/>
                    </a:lnTo>
                    <a:lnTo>
                      <a:pt x="1165" y="1990"/>
                    </a:lnTo>
                    <a:lnTo>
                      <a:pt x="1126" y="2014"/>
                    </a:lnTo>
                    <a:lnTo>
                      <a:pt x="1084" y="2036"/>
                    </a:lnTo>
                    <a:lnTo>
                      <a:pt x="1036" y="2053"/>
                    </a:lnTo>
                    <a:lnTo>
                      <a:pt x="985" y="2067"/>
                    </a:lnTo>
                    <a:lnTo>
                      <a:pt x="932" y="2078"/>
                    </a:lnTo>
                    <a:lnTo>
                      <a:pt x="875" y="2084"/>
                    </a:lnTo>
                    <a:lnTo>
                      <a:pt x="816" y="2086"/>
                    </a:lnTo>
                    <a:lnTo>
                      <a:pt x="756" y="2084"/>
                    </a:lnTo>
                    <a:lnTo>
                      <a:pt x="699" y="2078"/>
                    </a:lnTo>
                    <a:lnTo>
                      <a:pt x="645" y="2067"/>
                    </a:lnTo>
                    <a:lnTo>
                      <a:pt x="595" y="2053"/>
                    </a:lnTo>
                    <a:lnTo>
                      <a:pt x="548" y="2036"/>
                    </a:lnTo>
                    <a:lnTo>
                      <a:pt x="505" y="2014"/>
                    </a:lnTo>
                    <a:lnTo>
                      <a:pt x="467" y="1990"/>
                    </a:lnTo>
                    <a:close/>
                    <a:moveTo>
                      <a:pt x="467" y="1700"/>
                    </a:moveTo>
                    <a:lnTo>
                      <a:pt x="467" y="1796"/>
                    </a:lnTo>
                    <a:lnTo>
                      <a:pt x="470" y="1820"/>
                    </a:lnTo>
                    <a:lnTo>
                      <a:pt x="480" y="1842"/>
                    </a:lnTo>
                    <a:lnTo>
                      <a:pt x="497" y="1864"/>
                    </a:lnTo>
                    <a:lnTo>
                      <a:pt x="520" y="1885"/>
                    </a:lnTo>
                    <a:lnTo>
                      <a:pt x="548" y="1905"/>
                    </a:lnTo>
                    <a:lnTo>
                      <a:pt x="581" y="1924"/>
                    </a:lnTo>
                    <a:lnTo>
                      <a:pt x="620" y="1939"/>
                    </a:lnTo>
                    <a:lnTo>
                      <a:pt x="663" y="1952"/>
                    </a:lnTo>
                    <a:lnTo>
                      <a:pt x="710" y="1962"/>
                    </a:lnTo>
                    <a:lnTo>
                      <a:pt x="761" y="1968"/>
                    </a:lnTo>
                    <a:lnTo>
                      <a:pt x="816" y="1971"/>
                    </a:lnTo>
                    <a:lnTo>
                      <a:pt x="870" y="1968"/>
                    </a:lnTo>
                    <a:lnTo>
                      <a:pt x="921" y="1962"/>
                    </a:lnTo>
                    <a:lnTo>
                      <a:pt x="968" y="1952"/>
                    </a:lnTo>
                    <a:lnTo>
                      <a:pt x="1012" y="1939"/>
                    </a:lnTo>
                    <a:lnTo>
                      <a:pt x="1050" y="1924"/>
                    </a:lnTo>
                    <a:lnTo>
                      <a:pt x="1084" y="1905"/>
                    </a:lnTo>
                    <a:lnTo>
                      <a:pt x="1112" y="1885"/>
                    </a:lnTo>
                    <a:lnTo>
                      <a:pt x="1135" y="1864"/>
                    </a:lnTo>
                    <a:lnTo>
                      <a:pt x="1152" y="1842"/>
                    </a:lnTo>
                    <a:lnTo>
                      <a:pt x="1162" y="1820"/>
                    </a:lnTo>
                    <a:lnTo>
                      <a:pt x="1165" y="1796"/>
                    </a:lnTo>
                    <a:lnTo>
                      <a:pt x="1165" y="1700"/>
                    </a:lnTo>
                    <a:lnTo>
                      <a:pt x="1126" y="1725"/>
                    </a:lnTo>
                    <a:lnTo>
                      <a:pt x="1084" y="1746"/>
                    </a:lnTo>
                    <a:lnTo>
                      <a:pt x="1036" y="1763"/>
                    </a:lnTo>
                    <a:lnTo>
                      <a:pt x="985" y="1777"/>
                    </a:lnTo>
                    <a:lnTo>
                      <a:pt x="932" y="1788"/>
                    </a:lnTo>
                    <a:lnTo>
                      <a:pt x="875" y="1794"/>
                    </a:lnTo>
                    <a:lnTo>
                      <a:pt x="816" y="1796"/>
                    </a:lnTo>
                    <a:lnTo>
                      <a:pt x="756" y="1794"/>
                    </a:lnTo>
                    <a:lnTo>
                      <a:pt x="699" y="1788"/>
                    </a:lnTo>
                    <a:lnTo>
                      <a:pt x="645" y="1777"/>
                    </a:lnTo>
                    <a:lnTo>
                      <a:pt x="595" y="1763"/>
                    </a:lnTo>
                    <a:lnTo>
                      <a:pt x="548" y="1746"/>
                    </a:lnTo>
                    <a:lnTo>
                      <a:pt x="505" y="1725"/>
                    </a:lnTo>
                    <a:lnTo>
                      <a:pt x="467" y="1700"/>
                    </a:lnTo>
                    <a:close/>
                    <a:moveTo>
                      <a:pt x="467" y="1411"/>
                    </a:moveTo>
                    <a:lnTo>
                      <a:pt x="467" y="1508"/>
                    </a:lnTo>
                    <a:lnTo>
                      <a:pt x="470" y="1530"/>
                    </a:lnTo>
                    <a:lnTo>
                      <a:pt x="480" y="1552"/>
                    </a:lnTo>
                    <a:lnTo>
                      <a:pt x="497" y="1574"/>
                    </a:lnTo>
                    <a:lnTo>
                      <a:pt x="520" y="1595"/>
                    </a:lnTo>
                    <a:lnTo>
                      <a:pt x="548" y="1616"/>
                    </a:lnTo>
                    <a:lnTo>
                      <a:pt x="581" y="1634"/>
                    </a:lnTo>
                    <a:lnTo>
                      <a:pt x="620" y="1649"/>
                    </a:lnTo>
                    <a:lnTo>
                      <a:pt x="663" y="1662"/>
                    </a:lnTo>
                    <a:lnTo>
                      <a:pt x="710" y="1672"/>
                    </a:lnTo>
                    <a:lnTo>
                      <a:pt x="761" y="1678"/>
                    </a:lnTo>
                    <a:lnTo>
                      <a:pt x="816" y="1681"/>
                    </a:lnTo>
                    <a:lnTo>
                      <a:pt x="870" y="1678"/>
                    </a:lnTo>
                    <a:lnTo>
                      <a:pt x="921" y="1672"/>
                    </a:lnTo>
                    <a:lnTo>
                      <a:pt x="968" y="1662"/>
                    </a:lnTo>
                    <a:lnTo>
                      <a:pt x="1012" y="1649"/>
                    </a:lnTo>
                    <a:lnTo>
                      <a:pt x="1050" y="1634"/>
                    </a:lnTo>
                    <a:lnTo>
                      <a:pt x="1084" y="1616"/>
                    </a:lnTo>
                    <a:lnTo>
                      <a:pt x="1112" y="1595"/>
                    </a:lnTo>
                    <a:lnTo>
                      <a:pt x="1135" y="1574"/>
                    </a:lnTo>
                    <a:lnTo>
                      <a:pt x="1152" y="1552"/>
                    </a:lnTo>
                    <a:lnTo>
                      <a:pt x="1162" y="1530"/>
                    </a:lnTo>
                    <a:lnTo>
                      <a:pt x="1165" y="1508"/>
                    </a:lnTo>
                    <a:lnTo>
                      <a:pt x="1165" y="1411"/>
                    </a:lnTo>
                    <a:lnTo>
                      <a:pt x="1126" y="1435"/>
                    </a:lnTo>
                    <a:lnTo>
                      <a:pt x="1084" y="1456"/>
                    </a:lnTo>
                    <a:lnTo>
                      <a:pt x="1036" y="1473"/>
                    </a:lnTo>
                    <a:lnTo>
                      <a:pt x="985" y="1487"/>
                    </a:lnTo>
                    <a:lnTo>
                      <a:pt x="932" y="1499"/>
                    </a:lnTo>
                    <a:lnTo>
                      <a:pt x="875" y="1505"/>
                    </a:lnTo>
                    <a:lnTo>
                      <a:pt x="816" y="1508"/>
                    </a:lnTo>
                    <a:lnTo>
                      <a:pt x="756" y="1505"/>
                    </a:lnTo>
                    <a:lnTo>
                      <a:pt x="699" y="1499"/>
                    </a:lnTo>
                    <a:lnTo>
                      <a:pt x="645" y="1487"/>
                    </a:lnTo>
                    <a:lnTo>
                      <a:pt x="595" y="1473"/>
                    </a:lnTo>
                    <a:lnTo>
                      <a:pt x="548" y="1456"/>
                    </a:lnTo>
                    <a:lnTo>
                      <a:pt x="505" y="1435"/>
                    </a:lnTo>
                    <a:lnTo>
                      <a:pt x="467" y="1411"/>
                    </a:lnTo>
                    <a:close/>
                    <a:moveTo>
                      <a:pt x="758" y="1046"/>
                    </a:moveTo>
                    <a:lnTo>
                      <a:pt x="707" y="1052"/>
                    </a:lnTo>
                    <a:lnTo>
                      <a:pt x="661" y="1062"/>
                    </a:lnTo>
                    <a:lnTo>
                      <a:pt x="618" y="1075"/>
                    </a:lnTo>
                    <a:lnTo>
                      <a:pt x="579" y="1092"/>
                    </a:lnTo>
                    <a:lnTo>
                      <a:pt x="547" y="1110"/>
                    </a:lnTo>
                    <a:lnTo>
                      <a:pt x="519" y="1130"/>
                    </a:lnTo>
                    <a:lnTo>
                      <a:pt x="496" y="1150"/>
                    </a:lnTo>
                    <a:lnTo>
                      <a:pt x="480" y="1172"/>
                    </a:lnTo>
                    <a:lnTo>
                      <a:pt x="470" y="1195"/>
                    </a:lnTo>
                    <a:lnTo>
                      <a:pt x="467" y="1218"/>
                    </a:lnTo>
                    <a:lnTo>
                      <a:pt x="470" y="1240"/>
                    </a:lnTo>
                    <a:lnTo>
                      <a:pt x="480" y="1262"/>
                    </a:lnTo>
                    <a:lnTo>
                      <a:pt x="497" y="1284"/>
                    </a:lnTo>
                    <a:lnTo>
                      <a:pt x="520" y="1306"/>
                    </a:lnTo>
                    <a:lnTo>
                      <a:pt x="548" y="1326"/>
                    </a:lnTo>
                    <a:lnTo>
                      <a:pt x="581" y="1344"/>
                    </a:lnTo>
                    <a:lnTo>
                      <a:pt x="620" y="1360"/>
                    </a:lnTo>
                    <a:lnTo>
                      <a:pt x="663" y="1372"/>
                    </a:lnTo>
                    <a:lnTo>
                      <a:pt x="710" y="1382"/>
                    </a:lnTo>
                    <a:lnTo>
                      <a:pt x="761" y="1388"/>
                    </a:lnTo>
                    <a:lnTo>
                      <a:pt x="816" y="1391"/>
                    </a:lnTo>
                    <a:lnTo>
                      <a:pt x="870" y="1388"/>
                    </a:lnTo>
                    <a:lnTo>
                      <a:pt x="921" y="1382"/>
                    </a:lnTo>
                    <a:lnTo>
                      <a:pt x="968" y="1372"/>
                    </a:lnTo>
                    <a:lnTo>
                      <a:pt x="1012" y="1360"/>
                    </a:lnTo>
                    <a:lnTo>
                      <a:pt x="1050" y="1344"/>
                    </a:lnTo>
                    <a:lnTo>
                      <a:pt x="1084" y="1326"/>
                    </a:lnTo>
                    <a:lnTo>
                      <a:pt x="1112" y="1306"/>
                    </a:lnTo>
                    <a:lnTo>
                      <a:pt x="1135" y="1284"/>
                    </a:lnTo>
                    <a:lnTo>
                      <a:pt x="1152" y="1262"/>
                    </a:lnTo>
                    <a:lnTo>
                      <a:pt x="1162" y="1240"/>
                    </a:lnTo>
                    <a:lnTo>
                      <a:pt x="1165" y="1218"/>
                    </a:lnTo>
                    <a:lnTo>
                      <a:pt x="1162" y="1195"/>
                    </a:lnTo>
                    <a:lnTo>
                      <a:pt x="1152" y="1172"/>
                    </a:lnTo>
                    <a:lnTo>
                      <a:pt x="1136" y="1150"/>
                    </a:lnTo>
                    <a:lnTo>
                      <a:pt x="1113" y="1130"/>
                    </a:lnTo>
                    <a:lnTo>
                      <a:pt x="1085" y="1110"/>
                    </a:lnTo>
                    <a:lnTo>
                      <a:pt x="1051" y="1092"/>
                    </a:lnTo>
                    <a:lnTo>
                      <a:pt x="1014" y="1075"/>
                    </a:lnTo>
                    <a:lnTo>
                      <a:pt x="971" y="1062"/>
                    </a:lnTo>
                    <a:lnTo>
                      <a:pt x="924" y="1052"/>
                    </a:lnTo>
                    <a:lnTo>
                      <a:pt x="874" y="1046"/>
                    </a:lnTo>
                    <a:lnTo>
                      <a:pt x="874" y="1218"/>
                    </a:lnTo>
                    <a:lnTo>
                      <a:pt x="758" y="1218"/>
                    </a:lnTo>
                    <a:lnTo>
                      <a:pt x="758" y="1046"/>
                    </a:lnTo>
                    <a:close/>
                    <a:moveTo>
                      <a:pt x="1282" y="348"/>
                    </a:moveTo>
                    <a:lnTo>
                      <a:pt x="1260" y="348"/>
                    </a:lnTo>
                    <a:lnTo>
                      <a:pt x="1236" y="349"/>
                    </a:lnTo>
                    <a:lnTo>
                      <a:pt x="1210" y="352"/>
                    </a:lnTo>
                    <a:lnTo>
                      <a:pt x="1183" y="356"/>
                    </a:lnTo>
                    <a:lnTo>
                      <a:pt x="1156" y="362"/>
                    </a:lnTo>
                    <a:lnTo>
                      <a:pt x="1128" y="371"/>
                    </a:lnTo>
                    <a:lnTo>
                      <a:pt x="1103" y="382"/>
                    </a:lnTo>
                    <a:lnTo>
                      <a:pt x="1079" y="397"/>
                    </a:lnTo>
                    <a:lnTo>
                      <a:pt x="1057" y="415"/>
                    </a:lnTo>
                    <a:lnTo>
                      <a:pt x="1039" y="436"/>
                    </a:lnTo>
                    <a:lnTo>
                      <a:pt x="1024" y="461"/>
                    </a:lnTo>
                    <a:lnTo>
                      <a:pt x="1013" y="486"/>
                    </a:lnTo>
                    <a:lnTo>
                      <a:pt x="1004" y="513"/>
                    </a:lnTo>
                    <a:lnTo>
                      <a:pt x="998" y="540"/>
                    </a:lnTo>
                    <a:lnTo>
                      <a:pt x="993" y="567"/>
                    </a:lnTo>
                    <a:lnTo>
                      <a:pt x="991" y="593"/>
                    </a:lnTo>
                    <a:lnTo>
                      <a:pt x="990" y="616"/>
                    </a:lnTo>
                    <a:lnTo>
                      <a:pt x="990" y="638"/>
                    </a:lnTo>
                    <a:lnTo>
                      <a:pt x="1012" y="638"/>
                    </a:lnTo>
                    <a:lnTo>
                      <a:pt x="1036" y="637"/>
                    </a:lnTo>
                    <a:lnTo>
                      <a:pt x="1063" y="634"/>
                    </a:lnTo>
                    <a:lnTo>
                      <a:pt x="1089" y="630"/>
                    </a:lnTo>
                    <a:lnTo>
                      <a:pt x="1116" y="624"/>
                    </a:lnTo>
                    <a:lnTo>
                      <a:pt x="1144" y="616"/>
                    </a:lnTo>
                    <a:lnTo>
                      <a:pt x="1169" y="604"/>
                    </a:lnTo>
                    <a:lnTo>
                      <a:pt x="1193" y="590"/>
                    </a:lnTo>
                    <a:lnTo>
                      <a:pt x="1215" y="572"/>
                    </a:lnTo>
                    <a:lnTo>
                      <a:pt x="1233" y="550"/>
                    </a:lnTo>
                    <a:lnTo>
                      <a:pt x="1248" y="526"/>
                    </a:lnTo>
                    <a:lnTo>
                      <a:pt x="1259" y="500"/>
                    </a:lnTo>
                    <a:lnTo>
                      <a:pt x="1268" y="474"/>
                    </a:lnTo>
                    <a:lnTo>
                      <a:pt x="1275" y="446"/>
                    </a:lnTo>
                    <a:lnTo>
                      <a:pt x="1279" y="419"/>
                    </a:lnTo>
                    <a:lnTo>
                      <a:pt x="1281" y="394"/>
                    </a:lnTo>
                    <a:lnTo>
                      <a:pt x="1282" y="370"/>
                    </a:lnTo>
                    <a:lnTo>
                      <a:pt x="1282" y="348"/>
                    </a:lnTo>
                    <a:close/>
                    <a:moveTo>
                      <a:pt x="139" y="116"/>
                    </a:moveTo>
                    <a:lnTo>
                      <a:pt x="117" y="116"/>
                    </a:lnTo>
                    <a:lnTo>
                      <a:pt x="117" y="138"/>
                    </a:lnTo>
                    <a:lnTo>
                      <a:pt x="118" y="164"/>
                    </a:lnTo>
                    <a:lnTo>
                      <a:pt x="119" y="191"/>
                    </a:lnTo>
                    <a:lnTo>
                      <a:pt x="123" y="219"/>
                    </a:lnTo>
                    <a:lnTo>
                      <a:pt x="128" y="250"/>
                    </a:lnTo>
                    <a:lnTo>
                      <a:pt x="135" y="279"/>
                    </a:lnTo>
                    <a:lnTo>
                      <a:pt x="146" y="308"/>
                    </a:lnTo>
                    <a:lnTo>
                      <a:pt x="159" y="336"/>
                    </a:lnTo>
                    <a:lnTo>
                      <a:pt x="176" y="363"/>
                    </a:lnTo>
                    <a:lnTo>
                      <a:pt x="196" y="386"/>
                    </a:lnTo>
                    <a:lnTo>
                      <a:pt x="219" y="406"/>
                    </a:lnTo>
                    <a:lnTo>
                      <a:pt x="246" y="422"/>
                    </a:lnTo>
                    <a:lnTo>
                      <a:pt x="274" y="435"/>
                    </a:lnTo>
                    <a:lnTo>
                      <a:pt x="303" y="445"/>
                    </a:lnTo>
                    <a:lnTo>
                      <a:pt x="333" y="453"/>
                    </a:lnTo>
                    <a:lnTo>
                      <a:pt x="362" y="459"/>
                    </a:lnTo>
                    <a:lnTo>
                      <a:pt x="392" y="462"/>
                    </a:lnTo>
                    <a:lnTo>
                      <a:pt x="419" y="464"/>
                    </a:lnTo>
                    <a:lnTo>
                      <a:pt x="443" y="465"/>
                    </a:lnTo>
                    <a:lnTo>
                      <a:pt x="466" y="464"/>
                    </a:lnTo>
                    <a:lnTo>
                      <a:pt x="467" y="441"/>
                    </a:lnTo>
                    <a:lnTo>
                      <a:pt x="466" y="417"/>
                    </a:lnTo>
                    <a:lnTo>
                      <a:pt x="464" y="390"/>
                    </a:lnTo>
                    <a:lnTo>
                      <a:pt x="461" y="361"/>
                    </a:lnTo>
                    <a:lnTo>
                      <a:pt x="456" y="331"/>
                    </a:lnTo>
                    <a:lnTo>
                      <a:pt x="447" y="302"/>
                    </a:lnTo>
                    <a:lnTo>
                      <a:pt x="437" y="273"/>
                    </a:lnTo>
                    <a:lnTo>
                      <a:pt x="424" y="244"/>
                    </a:lnTo>
                    <a:lnTo>
                      <a:pt x="408" y="218"/>
                    </a:lnTo>
                    <a:lnTo>
                      <a:pt x="388" y="195"/>
                    </a:lnTo>
                    <a:lnTo>
                      <a:pt x="364" y="175"/>
                    </a:lnTo>
                    <a:lnTo>
                      <a:pt x="338" y="159"/>
                    </a:lnTo>
                    <a:lnTo>
                      <a:pt x="309" y="146"/>
                    </a:lnTo>
                    <a:lnTo>
                      <a:pt x="280" y="135"/>
                    </a:lnTo>
                    <a:lnTo>
                      <a:pt x="251" y="127"/>
                    </a:lnTo>
                    <a:lnTo>
                      <a:pt x="221" y="122"/>
                    </a:lnTo>
                    <a:lnTo>
                      <a:pt x="192" y="119"/>
                    </a:lnTo>
                    <a:lnTo>
                      <a:pt x="164" y="117"/>
                    </a:lnTo>
                    <a:lnTo>
                      <a:pt x="139" y="116"/>
                    </a:lnTo>
                    <a:close/>
                    <a:moveTo>
                      <a:pt x="135" y="0"/>
                    </a:moveTo>
                    <a:lnTo>
                      <a:pt x="163" y="1"/>
                    </a:lnTo>
                    <a:lnTo>
                      <a:pt x="195" y="3"/>
                    </a:lnTo>
                    <a:lnTo>
                      <a:pt x="229" y="6"/>
                    </a:lnTo>
                    <a:lnTo>
                      <a:pt x="264" y="12"/>
                    </a:lnTo>
                    <a:lnTo>
                      <a:pt x="300" y="20"/>
                    </a:lnTo>
                    <a:lnTo>
                      <a:pt x="336" y="31"/>
                    </a:lnTo>
                    <a:lnTo>
                      <a:pt x="372" y="46"/>
                    </a:lnTo>
                    <a:lnTo>
                      <a:pt x="407" y="64"/>
                    </a:lnTo>
                    <a:lnTo>
                      <a:pt x="439" y="86"/>
                    </a:lnTo>
                    <a:lnTo>
                      <a:pt x="470" y="113"/>
                    </a:lnTo>
                    <a:lnTo>
                      <a:pt x="496" y="142"/>
                    </a:lnTo>
                    <a:lnTo>
                      <a:pt x="518" y="174"/>
                    </a:lnTo>
                    <a:lnTo>
                      <a:pt x="536" y="207"/>
                    </a:lnTo>
                    <a:lnTo>
                      <a:pt x="550" y="241"/>
                    </a:lnTo>
                    <a:lnTo>
                      <a:pt x="561" y="277"/>
                    </a:lnTo>
                    <a:lnTo>
                      <a:pt x="570" y="312"/>
                    </a:lnTo>
                    <a:lnTo>
                      <a:pt x="575" y="345"/>
                    </a:lnTo>
                    <a:lnTo>
                      <a:pt x="579" y="379"/>
                    </a:lnTo>
                    <a:lnTo>
                      <a:pt x="581" y="410"/>
                    </a:lnTo>
                    <a:lnTo>
                      <a:pt x="582" y="438"/>
                    </a:lnTo>
                    <a:lnTo>
                      <a:pt x="582" y="465"/>
                    </a:lnTo>
                    <a:lnTo>
                      <a:pt x="582" y="465"/>
                    </a:lnTo>
                    <a:lnTo>
                      <a:pt x="582" y="672"/>
                    </a:lnTo>
                    <a:lnTo>
                      <a:pt x="758" y="845"/>
                    </a:lnTo>
                    <a:lnTo>
                      <a:pt x="758" y="812"/>
                    </a:lnTo>
                    <a:lnTo>
                      <a:pt x="760" y="797"/>
                    </a:lnTo>
                    <a:lnTo>
                      <a:pt x="765" y="783"/>
                    </a:lnTo>
                    <a:lnTo>
                      <a:pt x="774" y="771"/>
                    </a:lnTo>
                    <a:lnTo>
                      <a:pt x="876" y="671"/>
                    </a:lnTo>
                    <a:lnTo>
                      <a:pt x="875" y="651"/>
                    </a:lnTo>
                    <a:lnTo>
                      <a:pt x="874" y="629"/>
                    </a:lnTo>
                    <a:lnTo>
                      <a:pt x="875" y="604"/>
                    </a:lnTo>
                    <a:lnTo>
                      <a:pt x="876" y="576"/>
                    </a:lnTo>
                    <a:lnTo>
                      <a:pt x="880" y="545"/>
                    </a:lnTo>
                    <a:lnTo>
                      <a:pt x="885" y="515"/>
                    </a:lnTo>
                    <a:lnTo>
                      <a:pt x="892" y="483"/>
                    </a:lnTo>
                    <a:lnTo>
                      <a:pt x="902" y="451"/>
                    </a:lnTo>
                    <a:lnTo>
                      <a:pt x="915" y="419"/>
                    </a:lnTo>
                    <a:lnTo>
                      <a:pt x="932" y="389"/>
                    </a:lnTo>
                    <a:lnTo>
                      <a:pt x="951" y="360"/>
                    </a:lnTo>
                    <a:lnTo>
                      <a:pt x="975" y="332"/>
                    </a:lnTo>
                    <a:lnTo>
                      <a:pt x="1004" y="307"/>
                    </a:lnTo>
                    <a:lnTo>
                      <a:pt x="1035" y="287"/>
                    </a:lnTo>
                    <a:lnTo>
                      <a:pt x="1069" y="270"/>
                    </a:lnTo>
                    <a:lnTo>
                      <a:pt x="1103" y="257"/>
                    </a:lnTo>
                    <a:lnTo>
                      <a:pt x="1138" y="248"/>
                    </a:lnTo>
                    <a:lnTo>
                      <a:pt x="1171" y="240"/>
                    </a:lnTo>
                    <a:lnTo>
                      <a:pt x="1205" y="235"/>
                    </a:lnTo>
                    <a:lnTo>
                      <a:pt x="1236" y="233"/>
                    </a:lnTo>
                    <a:lnTo>
                      <a:pt x="1264" y="232"/>
                    </a:lnTo>
                    <a:lnTo>
                      <a:pt x="1290" y="232"/>
                    </a:lnTo>
                    <a:lnTo>
                      <a:pt x="1311" y="233"/>
                    </a:lnTo>
                    <a:lnTo>
                      <a:pt x="1327" y="234"/>
                    </a:lnTo>
                    <a:lnTo>
                      <a:pt x="1339" y="236"/>
                    </a:lnTo>
                    <a:lnTo>
                      <a:pt x="1345" y="236"/>
                    </a:lnTo>
                    <a:lnTo>
                      <a:pt x="1359" y="240"/>
                    </a:lnTo>
                    <a:lnTo>
                      <a:pt x="1372" y="249"/>
                    </a:lnTo>
                    <a:lnTo>
                      <a:pt x="1382" y="259"/>
                    </a:lnTo>
                    <a:lnTo>
                      <a:pt x="1389" y="271"/>
                    </a:lnTo>
                    <a:lnTo>
                      <a:pt x="1393" y="286"/>
                    </a:lnTo>
                    <a:lnTo>
                      <a:pt x="1394" y="291"/>
                    </a:lnTo>
                    <a:lnTo>
                      <a:pt x="1395" y="302"/>
                    </a:lnTo>
                    <a:lnTo>
                      <a:pt x="1397" y="319"/>
                    </a:lnTo>
                    <a:lnTo>
                      <a:pt x="1398" y="340"/>
                    </a:lnTo>
                    <a:lnTo>
                      <a:pt x="1398" y="366"/>
                    </a:lnTo>
                    <a:lnTo>
                      <a:pt x="1397" y="394"/>
                    </a:lnTo>
                    <a:lnTo>
                      <a:pt x="1394" y="425"/>
                    </a:lnTo>
                    <a:lnTo>
                      <a:pt x="1390" y="458"/>
                    </a:lnTo>
                    <a:lnTo>
                      <a:pt x="1383" y="492"/>
                    </a:lnTo>
                    <a:lnTo>
                      <a:pt x="1373" y="526"/>
                    </a:lnTo>
                    <a:lnTo>
                      <a:pt x="1360" y="559"/>
                    </a:lnTo>
                    <a:lnTo>
                      <a:pt x="1344" y="593"/>
                    </a:lnTo>
                    <a:lnTo>
                      <a:pt x="1322" y="624"/>
                    </a:lnTo>
                    <a:lnTo>
                      <a:pt x="1297" y="653"/>
                    </a:lnTo>
                    <a:lnTo>
                      <a:pt x="1271" y="677"/>
                    </a:lnTo>
                    <a:lnTo>
                      <a:pt x="1241" y="697"/>
                    </a:lnTo>
                    <a:lnTo>
                      <a:pt x="1211" y="713"/>
                    </a:lnTo>
                    <a:lnTo>
                      <a:pt x="1179" y="725"/>
                    </a:lnTo>
                    <a:lnTo>
                      <a:pt x="1148" y="735"/>
                    </a:lnTo>
                    <a:lnTo>
                      <a:pt x="1115" y="743"/>
                    </a:lnTo>
                    <a:lnTo>
                      <a:pt x="1085" y="748"/>
                    </a:lnTo>
                    <a:lnTo>
                      <a:pt x="1054" y="751"/>
                    </a:lnTo>
                    <a:lnTo>
                      <a:pt x="1027" y="753"/>
                    </a:lnTo>
                    <a:lnTo>
                      <a:pt x="1001" y="753"/>
                    </a:lnTo>
                    <a:lnTo>
                      <a:pt x="977" y="753"/>
                    </a:lnTo>
                    <a:lnTo>
                      <a:pt x="958" y="752"/>
                    </a:lnTo>
                    <a:lnTo>
                      <a:pt x="874" y="836"/>
                    </a:lnTo>
                    <a:lnTo>
                      <a:pt x="874" y="930"/>
                    </a:lnTo>
                    <a:lnTo>
                      <a:pt x="927" y="936"/>
                    </a:lnTo>
                    <a:lnTo>
                      <a:pt x="977" y="945"/>
                    </a:lnTo>
                    <a:lnTo>
                      <a:pt x="1024" y="957"/>
                    </a:lnTo>
                    <a:lnTo>
                      <a:pt x="1069" y="973"/>
                    </a:lnTo>
                    <a:lnTo>
                      <a:pt x="1110" y="992"/>
                    </a:lnTo>
                    <a:lnTo>
                      <a:pt x="1148" y="1013"/>
                    </a:lnTo>
                    <a:lnTo>
                      <a:pt x="1181" y="1036"/>
                    </a:lnTo>
                    <a:lnTo>
                      <a:pt x="1211" y="1061"/>
                    </a:lnTo>
                    <a:lnTo>
                      <a:pt x="1235" y="1090"/>
                    </a:lnTo>
                    <a:lnTo>
                      <a:pt x="1255" y="1119"/>
                    </a:lnTo>
                    <a:lnTo>
                      <a:pt x="1270" y="1150"/>
                    </a:lnTo>
                    <a:lnTo>
                      <a:pt x="1279" y="1183"/>
                    </a:lnTo>
                    <a:lnTo>
                      <a:pt x="1282" y="1218"/>
                    </a:lnTo>
                    <a:lnTo>
                      <a:pt x="1282" y="2956"/>
                    </a:lnTo>
                    <a:lnTo>
                      <a:pt x="1279" y="2990"/>
                    </a:lnTo>
                    <a:lnTo>
                      <a:pt x="1270" y="3023"/>
                    </a:lnTo>
                    <a:lnTo>
                      <a:pt x="1255" y="3054"/>
                    </a:lnTo>
                    <a:lnTo>
                      <a:pt x="1235" y="3085"/>
                    </a:lnTo>
                    <a:lnTo>
                      <a:pt x="1210" y="3112"/>
                    </a:lnTo>
                    <a:lnTo>
                      <a:pt x="1180" y="3138"/>
                    </a:lnTo>
                    <a:lnTo>
                      <a:pt x="1147" y="3161"/>
                    </a:lnTo>
                    <a:lnTo>
                      <a:pt x="1109" y="3183"/>
                    </a:lnTo>
                    <a:lnTo>
                      <a:pt x="1068" y="3201"/>
                    </a:lnTo>
                    <a:lnTo>
                      <a:pt x="1022" y="3217"/>
                    </a:lnTo>
                    <a:lnTo>
                      <a:pt x="974" y="3229"/>
                    </a:lnTo>
                    <a:lnTo>
                      <a:pt x="923" y="3238"/>
                    </a:lnTo>
                    <a:lnTo>
                      <a:pt x="871" y="3243"/>
                    </a:lnTo>
                    <a:lnTo>
                      <a:pt x="816" y="3245"/>
                    </a:lnTo>
                    <a:lnTo>
                      <a:pt x="760" y="3243"/>
                    </a:lnTo>
                    <a:lnTo>
                      <a:pt x="707" y="3238"/>
                    </a:lnTo>
                    <a:lnTo>
                      <a:pt x="657" y="3229"/>
                    </a:lnTo>
                    <a:lnTo>
                      <a:pt x="609" y="3217"/>
                    </a:lnTo>
                    <a:lnTo>
                      <a:pt x="564" y="3201"/>
                    </a:lnTo>
                    <a:lnTo>
                      <a:pt x="523" y="3183"/>
                    </a:lnTo>
                    <a:lnTo>
                      <a:pt x="485" y="3161"/>
                    </a:lnTo>
                    <a:lnTo>
                      <a:pt x="451" y="3138"/>
                    </a:lnTo>
                    <a:lnTo>
                      <a:pt x="421" y="3112"/>
                    </a:lnTo>
                    <a:lnTo>
                      <a:pt x="397" y="3085"/>
                    </a:lnTo>
                    <a:lnTo>
                      <a:pt x="376" y="3054"/>
                    </a:lnTo>
                    <a:lnTo>
                      <a:pt x="362" y="3023"/>
                    </a:lnTo>
                    <a:lnTo>
                      <a:pt x="353" y="2990"/>
                    </a:lnTo>
                    <a:lnTo>
                      <a:pt x="350" y="2956"/>
                    </a:lnTo>
                    <a:lnTo>
                      <a:pt x="350" y="1218"/>
                    </a:lnTo>
                    <a:lnTo>
                      <a:pt x="353" y="1185"/>
                    </a:lnTo>
                    <a:lnTo>
                      <a:pt x="361" y="1152"/>
                    </a:lnTo>
                    <a:lnTo>
                      <a:pt x="374" y="1122"/>
                    </a:lnTo>
                    <a:lnTo>
                      <a:pt x="394" y="1093"/>
                    </a:lnTo>
                    <a:lnTo>
                      <a:pt x="417" y="1065"/>
                    </a:lnTo>
                    <a:lnTo>
                      <a:pt x="444" y="1040"/>
                    </a:lnTo>
                    <a:lnTo>
                      <a:pt x="476" y="1017"/>
                    </a:lnTo>
                    <a:lnTo>
                      <a:pt x="511" y="997"/>
                    </a:lnTo>
                    <a:lnTo>
                      <a:pt x="551" y="978"/>
                    </a:lnTo>
                    <a:lnTo>
                      <a:pt x="594" y="962"/>
                    </a:lnTo>
                    <a:lnTo>
                      <a:pt x="638" y="949"/>
                    </a:lnTo>
                    <a:lnTo>
                      <a:pt x="686" y="939"/>
                    </a:lnTo>
                    <a:lnTo>
                      <a:pt x="483" y="737"/>
                    </a:lnTo>
                    <a:lnTo>
                      <a:pt x="474" y="725"/>
                    </a:lnTo>
                    <a:lnTo>
                      <a:pt x="469" y="711"/>
                    </a:lnTo>
                    <a:lnTo>
                      <a:pt x="467" y="696"/>
                    </a:lnTo>
                    <a:lnTo>
                      <a:pt x="467" y="580"/>
                    </a:lnTo>
                    <a:lnTo>
                      <a:pt x="457" y="580"/>
                    </a:lnTo>
                    <a:lnTo>
                      <a:pt x="445" y="580"/>
                    </a:lnTo>
                    <a:lnTo>
                      <a:pt x="417" y="580"/>
                    </a:lnTo>
                    <a:lnTo>
                      <a:pt x="386" y="578"/>
                    </a:lnTo>
                    <a:lnTo>
                      <a:pt x="352" y="574"/>
                    </a:lnTo>
                    <a:lnTo>
                      <a:pt x="317" y="568"/>
                    </a:lnTo>
                    <a:lnTo>
                      <a:pt x="281" y="559"/>
                    </a:lnTo>
                    <a:lnTo>
                      <a:pt x="246" y="548"/>
                    </a:lnTo>
                    <a:lnTo>
                      <a:pt x="210" y="534"/>
                    </a:lnTo>
                    <a:lnTo>
                      <a:pt x="176" y="516"/>
                    </a:lnTo>
                    <a:lnTo>
                      <a:pt x="143" y="494"/>
                    </a:lnTo>
                    <a:lnTo>
                      <a:pt x="114" y="468"/>
                    </a:lnTo>
                    <a:lnTo>
                      <a:pt x="86" y="437"/>
                    </a:lnTo>
                    <a:lnTo>
                      <a:pt x="64" y="405"/>
                    </a:lnTo>
                    <a:lnTo>
                      <a:pt x="46" y="371"/>
                    </a:lnTo>
                    <a:lnTo>
                      <a:pt x="31" y="334"/>
                    </a:lnTo>
                    <a:lnTo>
                      <a:pt x="20" y="299"/>
                    </a:lnTo>
                    <a:lnTo>
                      <a:pt x="12" y="263"/>
                    </a:lnTo>
                    <a:lnTo>
                      <a:pt x="6" y="228"/>
                    </a:lnTo>
                    <a:lnTo>
                      <a:pt x="3" y="195"/>
                    </a:lnTo>
                    <a:lnTo>
                      <a:pt x="1" y="163"/>
                    </a:lnTo>
                    <a:lnTo>
                      <a:pt x="0" y="134"/>
                    </a:lnTo>
                    <a:lnTo>
                      <a:pt x="1" y="109"/>
                    </a:lnTo>
                    <a:lnTo>
                      <a:pt x="2" y="88"/>
                    </a:lnTo>
                    <a:lnTo>
                      <a:pt x="3" y="71"/>
                    </a:lnTo>
                    <a:lnTo>
                      <a:pt x="5" y="60"/>
                    </a:lnTo>
                    <a:lnTo>
                      <a:pt x="5" y="55"/>
                    </a:lnTo>
                    <a:lnTo>
                      <a:pt x="9" y="40"/>
                    </a:lnTo>
                    <a:lnTo>
                      <a:pt x="17" y="27"/>
                    </a:lnTo>
                    <a:lnTo>
                      <a:pt x="27" y="17"/>
                    </a:lnTo>
                    <a:lnTo>
                      <a:pt x="40" y="9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71" y="3"/>
                    </a:lnTo>
                    <a:lnTo>
                      <a:pt x="88" y="2"/>
                    </a:lnTo>
                    <a:lnTo>
                      <a:pt x="110" y="1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 СОБСТВЕННЫХ ДОХОДОВ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080986" y="11768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8408" y="1169377"/>
            <a:ext cx="2250830" cy="580292"/>
          </a:xfrm>
          <a:prstGeom prst="rect">
            <a:avLst/>
          </a:prstGeom>
          <a:solidFill>
            <a:srgbClr val="004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</a:rPr>
              <a:t>НАЛОГОВЫЕ ДОХОДЫ</a:t>
            </a:r>
            <a:endParaRPr lang="ru-RU" sz="2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1038" y="1154723"/>
            <a:ext cx="2250830" cy="580292"/>
          </a:xfrm>
          <a:prstGeom prst="rect">
            <a:avLst/>
          </a:prstGeom>
          <a:solidFill>
            <a:srgbClr val="C4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</a:rPr>
              <a:t>НЕНАЛОГОВЫЕ ДОХОДЫ</a:t>
            </a:r>
            <a:endParaRPr lang="ru-RU" sz="2000" dirty="0"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0823" y="1872487"/>
            <a:ext cx="360484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‒"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Налог на доходы физических лиц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‒"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Акцизы на нефтепродукты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‒"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Налог, взимаемый в связи с применением упрощенной и патентной системы налогообложения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‒"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Единый сельскохозяйственный налог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‒"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Налог на имущество физических лиц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Земельный налог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Государственная пошлина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90085" y="2010987"/>
            <a:ext cx="336745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Доходы от использования имущества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‒"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Платежи при пользовании природными ресурсами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‒"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Доходы от оказания платных услуг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Доходы от продажи материальных и нематериальных активов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Штрафы, санкции,  возмещение ущерба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</a:pPr>
            <a:r>
              <a:rPr lang="ru-RU" dirty="0" smtClean="0">
                <a:solidFill>
                  <a:srgbClr val="262626"/>
                </a:solidFill>
                <a:latin typeface="Segoe UI Semibold" pitchFamily="34" charset="0"/>
                <a:cs typeface="Segoe UI Semibold" pitchFamily="34" charset="0"/>
              </a:rPr>
              <a:t>Инициативные платежи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8201" y="6007100"/>
            <a:ext cx="609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baseline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 smtClean="0">
                <a:latin typeface="+mj-lt"/>
              </a:rPr>
              <a:t>Прочие безвозмездные поступления </a:t>
            </a:r>
          </a:p>
          <a:p>
            <a:pPr algn="ctr">
              <a:defRPr sz="1200" b="0" i="0" u="none" strike="noStrike" kern="1200" baseline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 smtClean="0">
                <a:solidFill>
                  <a:srgbClr val="262626"/>
                </a:solidFill>
                <a:latin typeface="+mj-lt"/>
              </a:rPr>
              <a:t>2 066 </a:t>
            </a:r>
            <a:r>
              <a:rPr lang="ru-RU" sz="1000" dirty="0" smtClean="0">
                <a:solidFill>
                  <a:srgbClr val="262626"/>
                </a:solidFill>
              </a:rPr>
              <a:t>тыс</a:t>
            </a:r>
            <a:r>
              <a:rPr lang="ru-RU" sz="1000" dirty="0" smtClean="0"/>
              <a:t>. руб.
</a:t>
            </a:r>
            <a:r>
              <a:rPr lang="ru-RU" sz="1000" dirty="0" smtClean="0">
                <a:latin typeface="+mj-lt"/>
              </a:rPr>
              <a:t>0,03%</a:t>
            </a:r>
            <a:endParaRPr lang="ru-RU" sz="1000" dirty="0">
              <a:latin typeface="+mj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303851" y="5772150"/>
            <a:ext cx="1001189" cy="31378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3A320FF-E44D-4C4C-8C1F-942FCEBB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29" y="399631"/>
            <a:ext cx="11395229" cy="69592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dirty="0" smtClean="0"/>
              <a:t>СТРУКТУРА НАЛОГОВЫХ И НЕНАЛОГОВЫХ ДОХОДОВ БЮДЖЕТА</a:t>
            </a:r>
            <a:br>
              <a:rPr lang="ru-RU" dirty="0" smtClean="0"/>
            </a:br>
            <a:r>
              <a:rPr lang="ru-RU" dirty="0" smtClean="0"/>
              <a:t>ГОРОДА КУРСКА В 2026-2028 </a:t>
            </a:r>
            <a:r>
              <a:rPr lang="ru-RU" dirty="0" smtClean="0">
                <a:latin typeface="+mn-lt"/>
              </a:rPr>
              <a:t>гг.</a:t>
            </a:r>
            <a:endParaRPr lang="ru-RU" dirty="0">
              <a:latin typeface="+mn-lt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038600" y="1854200"/>
            <a:ext cx="25400" cy="3282950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969250" y="1828800"/>
            <a:ext cx="25400" cy="3276600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4" name="Диаграмма 33"/>
          <p:cNvGraphicFramePr/>
          <p:nvPr/>
        </p:nvGraphicFramePr>
        <p:xfrm>
          <a:off x="-311150" y="1634067"/>
          <a:ext cx="4273550" cy="3884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6" name="Прямая соединительная линия 35"/>
          <p:cNvCxnSpPr/>
          <p:nvPr/>
        </p:nvCxnSpPr>
        <p:spPr>
          <a:xfrm>
            <a:off x="508000" y="5162550"/>
            <a:ext cx="31877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7500" y="5238750"/>
            <a:ext cx="362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ИТОГО: 8 182 100 </a:t>
            </a:r>
            <a:r>
              <a:rPr lang="ru-RU" sz="1600" dirty="0" smtClean="0"/>
              <a:t>тыс.руб.</a:t>
            </a:r>
            <a:endParaRPr lang="ru-RU" sz="2400" dirty="0"/>
          </a:p>
        </p:txBody>
      </p:sp>
      <p:graphicFrame>
        <p:nvGraphicFramePr>
          <p:cNvPr id="38" name="Диаграмма 37"/>
          <p:cNvGraphicFramePr/>
          <p:nvPr/>
        </p:nvGraphicFramePr>
        <p:xfrm>
          <a:off x="4083050" y="1119716"/>
          <a:ext cx="389255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/>
        </p:nvGraphicFramePr>
        <p:xfrm>
          <a:off x="7994650" y="1005416"/>
          <a:ext cx="40767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TextBox 36"/>
          <p:cNvSpPr txBox="1"/>
          <p:nvPr/>
        </p:nvSpPr>
        <p:spPr>
          <a:xfrm>
            <a:off x="8372475" y="5230168"/>
            <a:ext cx="362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Segoe UI Semibold"/>
              </a:rPr>
              <a:t>ИТОГО: 9 192 831 </a:t>
            </a:r>
            <a:r>
              <a:rPr lang="ru-RU" sz="1600" dirty="0" smtClean="0">
                <a:latin typeface="+mn-lt"/>
              </a:rPr>
              <a:t>тыс.руб.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79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73" y="242749"/>
            <a:ext cx="11725835" cy="695924"/>
          </a:xfrm>
        </p:spPr>
        <p:txBody>
          <a:bodyPr/>
          <a:lstStyle/>
          <a:p>
            <a:pPr algn="ctr"/>
            <a:r>
              <a:rPr lang="ru-RU" dirty="0" smtClean="0"/>
              <a:t>СТРУКТУРА ДОХОДОВ БЮДЖЕТА ГОРОДА КУРСКА  НА 2026-2028 </a:t>
            </a:r>
            <a:r>
              <a:rPr lang="ru-RU" dirty="0" smtClean="0">
                <a:latin typeface="+mn-lt"/>
              </a:rPr>
              <a:t>гг.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02609" y="972661"/>
          <a:ext cx="10865221" cy="50190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1459"/>
                <a:gridCol w="1344706"/>
                <a:gridCol w="1299882"/>
                <a:gridCol w="1353670"/>
                <a:gridCol w="1272989"/>
                <a:gridCol w="1353670"/>
                <a:gridCol w="1308845"/>
              </a:tblGrid>
              <a:tr h="1048320">
                <a:tc>
                  <a:txBody>
                    <a:bodyPr/>
                    <a:lstStyle/>
                    <a:p>
                      <a:endParaRPr lang="ru-RU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+mj-lt"/>
                        </a:rPr>
                        <a:t>2026 год </a:t>
                      </a:r>
                      <a:r>
                        <a:rPr lang="ru-RU" sz="1100" kern="1200" dirty="0" smtClean="0">
                          <a:latin typeface="+mj-lt"/>
                        </a:rPr>
                        <a:t>(Тыс.рублей) </a:t>
                      </a:r>
                    </a:p>
                    <a:p>
                      <a:pPr marL="0" algn="ctr" defTabSz="914400" rtl="0" eaLnBrk="1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Доля в общем объеме доходов (%)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+mj-lt"/>
                        </a:rPr>
                        <a:t>2027 год </a:t>
                      </a:r>
                      <a:r>
                        <a:rPr lang="ru-RU" sz="1100" kern="1200" dirty="0" smtClean="0">
                          <a:latin typeface="+mj-lt"/>
                        </a:rPr>
                        <a:t>(Тыс.рублей) </a:t>
                      </a:r>
                    </a:p>
                    <a:p>
                      <a:pPr marL="0" algn="ctr" defTabSz="914400" rtl="0" eaLnBrk="1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+mj-lt"/>
                        </a:rPr>
                        <a:t>Доля в общем объеме доходов (%)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2028 год </a:t>
                      </a:r>
                      <a:r>
                        <a:rPr lang="ru-RU" sz="1100" kern="1200" dirty="0" smtClean="0">
                          <a:latin typeface="+mj-lt"/>
                        </a:rPr>
                        <a:t>(Тыс.рублей) 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+mj-lt"/>
                        </a:rPr>
                        <a:t>Доля в общем объеме доходов (%)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46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Налоговые доходы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7 678 725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+mj-lt"/>
                        </a:rPr>
                        <a:t>46,35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8 209 951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48,42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8 702 472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94,65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6170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Неналоговые доходы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503 375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+mj-lt"/>
                        </a:rPr>
                        <a:t>3,04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495 743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2,92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490</a:t>
                      </a:r>
                      <a:r>
                        <a:rPr lang="ru-RU" sz="1600" baseline="0" dirty="0" smtClean="0">
                          <a:latin typeface="+mj-lt"/>
                        </a:rPr>
                        <a:t> 359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j-lt"/>
                        </a:rPr>
                        <a:t>5,33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91059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Прочие безвозмездные поступления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2</a:t>
                      </a:r>
                      <a:r>
                        <a:rPr lang="ru-RU" sz="1600" baseline="0" dirty="0" smtClean="0">
                          <a:latin typeface="+mj-lt"/>
                        </a:rPr>
                        <a:t> 066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+mj-lt"/>
                        </a:rPr>
                        <a:t>0,01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1 070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0,01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1</a:t>
                      </a:r>
                      <a:r>
                        <a:rPr lang="ru-RU" sz="1600" baseline="0" dirty="0" smtClean="0">
                          <a:latin typeface="+mj-lt"/>
                        </a:rPr>
                        <a:t> 388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0,02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8286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Безвозмездные поступления</a:t>
                      </a:r>
                      <a:r>
                        <a:rPr lang="ru-RU" sz="1800" baseline="0" dirty="0" smtClean="0">
                          <a:latin typeface="+mj-lt"/>
                        </a:rPr>
                        <a:t> от других бюджетов бюджетной системы РФ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8 382 096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50,60</a:t>
                      </a:r>
                      <a:endParaRPr lang="ru-RU" sz="1600" b="1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8 249 783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48,65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0*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0*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740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16</a:t>
                      </a:r>
                      <a:r>
                        <a:rPr lang="ru-RU" sz="1800" baseline="0" dirty="0" smtClean="0">
                          <a:latin typeface="+mj-lt"/>
                        </a:rPr>
                        <a:t> 566 262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16 956 547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100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9 194 219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3209925" y="6276976"/>
            <a:ext cx="8350187" cy="581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/>
              <a:t>* Безвозмездные поступления от других бюджетов бюджетной системы на 2028 год не распределены</a:t>
            </a:r>
            <a:endParaRPr lang="ru-RU" sz="11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467975" y="6181725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4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НАЛОГОВЫХ ДОХОДОВ БЮДЖЕТА </a:t>
            </a:r>
            <a:br>
              <a:rPr lang="ru-RU" dirty="0" smtClean="0"/>
            </a:br>
            <a:r>
              <a:rPr lang="ru-RU" dirty="0" smtClean="0"/>
              <a:t>ГОРОДА КУРСКА НА 2026-2028 </a:t>
            </a:r>
            <a:r>
              <a:rPr lang="ru-RU" dirty="0" smtClean="0">
                <a:latin typeface="+mn-lt"/>
              </a:rPr>
              <a:t>гг.</a:t>
            </a:r>
            <a:endParaRPr lang="ru-RU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42010" y="2072849"/>
          <a:ext cx="4959163" cy="3700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59163"/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+mj-lt"/>
                        </a:rPr>
                        <a:t>НАИМЕНОВАНИЕ</a:t>
                      </a:r>
                      <a:r>
                        <a:rPr lang="ru-RU" sz="1800" dirty="0" smtClean="0">
                          <a:latin typeface="+mj-lt"/>
                        </a:rPr>
                        <a:t>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5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Налог на доходы физических лиц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3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Акцизы на нефтепродукты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552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Налог</a:t>
                      </a:r>
                      <a:r>
                        <a:rPr lang="ru-RU" sz="1800" baseline="0" dirty="0" smtClean="0">
                          <a:latin typeface="+mj-lt"/>
                        </a:rPr>
                        <a:t> на совокупный доход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366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Налог на имущество физических лиц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902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Земельный налог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39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Государственная пошлина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+mj-lt"/>
                        </a:rPr>
                        <a:t>ИТОГО:</a:t>
                      </a:r>
                      <a:r>
                        <a:rPr lang="ru-RU" sz="1800" dirty="0">
                          <a:latin typeface="+mj-lt"/>
                        </a:rPr>
                        <a:t>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65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10142617" y="997701"/>
            <a:ext cx="1571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тыс.рублей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10723" y="2069312"/>
          <a:ext cx="1575753" cy="3709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5753"/>
              </a:tblGrid>
              <a:tr h="486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+mj-lt"/>
                        </a:rPr>
                        <a:t>2026 </a:t>
                      </a:r>
                      <a:r>
                        <a:rPr lang="ru-RU" sz="2400" dirty="0">
                          <a:latin typeface="+mj-lt"/>
                        </a:rPr>
                        <a:t>год </a:t>
                      </a:r>
                      <a:endParaRPr lang="ru-RU" sz="2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165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5 789 058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72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33 737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7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500 853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48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680 611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4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487 908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9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186 558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786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7 678 725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643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782056" y="2069313"/>
          <a:ext cx="1576800" cy="37125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6800"/>
              </a:tblGrid>
              <a:tr h="4849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kern="1200" dirty="0" smtClean="0">
                          <a:latin typeface="+mj-lt"/>
                        </a:rPr>
                        <a:t>2027 </a:t>
                      </a:r>
                      <a:r>
                        <a:rPr lang="ru-RU" sz="2400" kern="1200" dirty="0">
                          <a:latin typeface="+mj-lt"/>
                        </a:rPr>
                        <a:t>год 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14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6 280 954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4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44 560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969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529 360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4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680 611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1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487 908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4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186 558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71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8 209 951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59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561326" y="2069312"/>
          <a:ext cx="1576800" cy="37205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6800"/>
              </a:tblGrid>
              <a:tr h="4853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kern="1200" dirty="0" smtClean="0">
                          <a:latin typeface="+mj-lt"/>
                        </a:rPr>
                        <a:t>2028 </a:t>
                      </a:r>
                      <a:r>
                        <a:rPr lang="ru-RU" sz="2400" kern="1200" dirty="0">
                          <a:latin typeface="+mj-lt"/>
                        </a:rPr>
                        <a:t>год 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49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latin typeface="+mj-lt"/>
                        </a:rPr>
                        <a:t>6 737 273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49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46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480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962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latin typeface="+mj-lt"/>
                        </a:rPr>
                        <a:t>563 642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71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latin typeface="+mj-lt"/>
                        </a:rPr>
                        <a:t>680 611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49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latin typeface="+mj-lt"/>
                        </a:rPr>
                        <a:t>487 908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13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latin typeface="+mj-lt"/>
                        </a:rPr>
                        <a:t>186 558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667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latin typeface="+mj-lt"/>
                        </a:rPr>
                        <a:t>8 702 472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714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ru-RU" sz="200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НЕНАЛОГОВЫХ ДОХОДОВ БЮДЖЕТА </a:t>
            </a:r>
            <a:br>
              <a:rPr lang="ru-RU" dirty="0" smtClean="0"/>
            </a:br>
            <a:r>
              <a:rPr lang="ru-RU" dirty="0" smtClean="0"/>
              <a:t>ГОРОДА КУРСКА НА 2026-2028 </a:t>
            </a:r>
            <a:r>
              <a:rPr lang="ru-RU" dirty="0" smtClean="0">
                <a:latin typeface="+mn-lt"/>
              </a:rPr>
              <a:t>гг.</a:t>
            </a:r>
            <a:endParaRPr lang="ru-RU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0570" y="1836629"/>
          <a:ext cx="5439223" cy="40815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39223"/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j-lt"/>
                        </a:rPr>
                        <a:t>НАИМЕНОВАНИЕ</a:t>
                      </a:r>
                      <a:r>
                        <a:rPr lang="ru-RU" sz="1800" dirty="0" smtClean="0">
                          <a:latin typeface="+mj-lt"/>
                        </a:rPr>
                        <a:t>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6501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latin typeface="+mj-lt"/>
                        </a:rPr>
                        <a:t>Доходы от использования имущества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7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Платежи при пользовании природными ресурсами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Доходы от оказания платных услуг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2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Доходы от продажи материальных и нематериальных активов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Штрафы, санкции,  возмещение ущерба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Инициативные платежи </a:t>
                      </a:r>
                      <a:r>
                        <a:rPr lang="ru-RU" sz="1200" kern="1200" dirty="0" smtClean="0">
                          <a:latin typeface="+mn-lt"/>
                        </a:rPr>
                        <a:t>(в рамках реализации регионального проекта «Народный бюджет»)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latin typeface="+mj-lt"/>
                        </a:rPr>
                        <a:t>ИТОГО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latin typeface="+mj-lt"/>
                        </a:rPr>
                        <a:t>Прочие безвозмездные поступления </a:t>
                      </a:r>
                      <a:r>
                        <a:rPr lang="ru-RU" sz="1400" kern="1200" dirty="0" smtClean="0">
                          <a:latin typeface="+mn-lt"/>
                        </a:rPr>
                        <a:t>(</a:t>
                      </a:r>
                      <a:r>
                        <a:rPr lang="ru-RU" sz="1200" kern="1200" dirty="0" smtClean="0">
                          <a:latin typeface="+mn-lt"/>
                        </a:rPr>
                        <a:t>в рамках муниципальной программы </a:t>
                      </a:r>
                      <a:r>
                        <a:rPr lang="ru-RU" sz="1200" kern="1200" baseline="0" dirty="0" smtClean="0">
                          <a:latin typeface="+mn-lt"/>
                        </a:rPr>
                        <a:t>«Формирование комфортной городской среды»)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6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399343" y="1833092"/>
          <a:ext cx="1575753" cy="41690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5753"/>
              </a:tblGrid>
              <a:tr h="453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j-lt"/>
                        </a:rPr>
                        <a:t>2026 </a:t>
                      </a:r>
                      <a:r>
                        <a:rPr lang="ru-RU" sz="2000" dirty="0">
                          <a:latin typeface="+mj-lt"/>
                        </a:rPr>
                        <a:t>год </a:t>
                      </a:r>
                      <a:endParaRPr lang="ru-RU" sz="20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56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364</a:t>
                      </a:r>
                      <a:r>
                        <a:rPr lang="ru-RU" sz="1600" baseline="0" dirty="0" smtClean="0">
                          <a:latin typeface="+mj-lt"/>
                        </a:rPr>
                        <a:t> 541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08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aseline="0" dirty="0" smtClean="0">
                          <a:latin typeface="+mj-lt"/>
                          <a:ea typeface="+mn-ea"/>
                          <a:cs typeface="+mn-cs"/>
                        </a:rPr>
                        <a:t> 031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059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600" baseline="0" dirty="0" smtClean="0">
                          <a:latin typeface="+mj-lt"/>
                          <a:ea typeface="+mn-ea"/>
                          <a:cs typeface="+mn-cs"/>
                        </a:rPr>
                        <a:t> 278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736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  <a:ea typeface="+mn-ea"/>
                          <a:cs typeface="+mn-cs"/>
                        </a:rPr>
                        <a:t>98</a:t>
                      </a:r>
                      <a:r>
                        <a:rPr lang="ru-RU" sz="1600" baseline="0" dirty="0" smtClean="0">
                          <a:latin typeface="+mj-lt"/>
                          <a:ea typeface="+mn-ea"/>
                          <a:cs typeface="+mn-cs"/>
                        </a:rPr>
                        <a:t> 823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071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28</a:t>
                      </a:r>
                      <a:r>
                        <a:rPr lang="ru-RU" sz="1600" baseline="0" dirty="0" smtClean="0">
                          <a:latin typeface="+mj-lt"/>
                        </a:rPr>
                        <a:t> 870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118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832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52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503 375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19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2 022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170676" y="1833093"/>
          <a:ext cx="1576800" cy="41633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6800"/>
              </a:tblGrid>
              <a:tr h="4497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latin typeface="+mj-lt"/>
                        </a:rPr>
                        <a:t>2027 </a:t>
                      </a:r>
                      <a:r>
                        <a:rPr lang="ru-RU" sz="2000" kern="1200" dirty="0">
                          <a:latin typeface="+mj-lt"/>
                        </a:rPr>
                        <a:t>год 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63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367</a:t>
                      </a:r>
                      <a:r>
                        <a:rPr lang="ru-RU" sz="1600" baseline="0" dirty="0" smtClean="0">
                          <a:latin typeface="+mj-lt"/>
                        </a:rPr>
                        <a:t> 884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488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1 031 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35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600" baseline="0" dirty="0" smtClean="0">
                          <a:latin typeface="+mj-lt"/>
                          <a:ea typeface="+mn-ea"/>
                          <a:cs typeface="+mn-cs"/>
                        </a:rPr>
                        <a:t> 291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68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  <a:ea typeface="+mn-ea"/>
                          <a:cs typeface="+mn-cs"/>
                        </a:rPr>
                        <a:t>89</a:t>
                      </a:r>
                      <a:r>
                        <a:rPr lang="ru-RU" sz="1600" baseline="0" dirty="0" smtClean="0">
                          <a:latin typeface="+mj-lt"/>
                          <a:ea typeface="+mn-ea"/>
                          <a:cs typeface="+mn-cs"/>
                        </a:rPr>
                        <a:t> 051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47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26 486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166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0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42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  <a:ea typeface="+mn-ea"/>
                          <a:cs typeface="+mn-cs"/>
                        </a:rPr>
                        <a:t>495 743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26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j-lt"/>
                        </a:rPr>
                        <a:t>1 011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949946" y="1833093"/>
          <a:ext cx="1576800" cy="41571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6800"/>
              </a:tblGrid>
              <a:tr h="4481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latin typeface="+mj-lt"/>
                        </a:rPr>
                        <a:t>2028 </a:t>
                      </a:r>
                      <a:r>
                        <a:rPr lang="ru-RU" sz="2000" kern="1200" dirty="0">
                          <a:latin typeface="+mj-lt"/>
                        </a:rPr>
                        <a:t>год 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0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367 959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493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1 031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452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13 529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689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82 701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500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25</a:t>
                      </a:r>
                      <a:r>
                        <a:rPr lang="ru-RU" sz="1600" kern="1200" baseline="0" dirty="0" smtClean="0">
                          <a:latin typeface="+mj-lt"/>
                        </a:rPr>
                        <a:t> 139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167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394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latin typeface="+mj-lt"/>
                        </a:rPr>
                        <a:t>490 359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297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1 347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666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ru-RU" sz="200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 flipH="1">
            <a:off x="10506061" y="1441826"/>
            <a:ext cx="1571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тыс.рублей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МЕЖБЮДЖЕТНЫЕ ТРАНСФЕРТЫ (тыс.руб.)</a:t>
            </a:r>
            <a:endParaRPr lang="ru-RU" sz="3600" dirty="0"/>
          </a:p>
        </p:txBody>
      </p:sp>
      <p:grpSp>
        <p:nvGrpSpPr>
          <p:cNvPr id="3" name="Группа 79"/>
          <p:cNvGrpSpPr/>
          <p:nvPr/>
        </p:nvGrpSpPr>
        <p:grpSpPr>
          <a:xfrm>
            <a:off x="3055571" y="1726956"/>
            <a:ext cx="5911116" cy="2447926"/>
            <a:chOff x="2844555" y="1735748"/>
            <a:chExt cx="5911116" cy="2447926"/>
          </a:xfrm>
        </p:grpSpPr>
        <p:grpSp>
          <p:nvGrpSpPr>
            <p:cNvPr id="6" name="Группа 7"/>
            <p:cNvGrpSpPr/>
            <p:nvPr/>
          </p:nvGrpSpPr>
          <p:grpSpPr>
            <a:xfrm>
              <a:off x="5959718" y="2483826"/>
              <a:ext cx="2795953" cy="1699848"/>
              <a:chOff x="1160585" y="2242038"/>
              <a:chExt cx="2795953" cy="1699848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1160585" y="2242038"/>
                <a:ext cx="2795953" cy="16998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169377" y="2250831"/>
                <a:ext cx="2769577" cy="84406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 rot="10800000">
                <a:off x="1881554" y="2708032"/>
                <a:ext cx="1345223" cy="518746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8"/>
            <p:cNvGrpSpPr/>
            <p:nvPr/>
          </p:nvGrpSpPr>
          <p:grpSpPr>
            <a:xfrm>
              <a:off x="2844555" y="2485047"/>
              <a:ext cx="2795953" cy="1698626"/>
              <a:chOff x="1160585" y="2242038"/>
              <a:chExt cx="2795953" cy="169862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160585" y="2242038"/>
                <a:ext cx="2795953" cy="169862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169377" y="2250831"/>
                <a:ext cx="2769577" cy="84406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Равнобедренный треугольник 11"/>
              <p:cNvSpPr/>
              <p:nvPr/>
            </p:nvSpPr>
            <p:spPr>
              <a:xfrm rot="10800000">
                <a:off x="1881554" y="2708032"/>
                <a:ext cx="1345223" cy="518746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Овал 21"/>
            <p:cNvSpPr/>
            <p:nvPr/>
          </p:nvSpPr>
          <p:spPr>
            <a:xfrm>
              <a:off x="5079755" y="1735748"/>
              <a:ext cx="1352550" cy="12858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270255" y="1888148"/>
              <a:ext cx="990600" cy="9810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08055" y="2412023"/>
              <a:ext cx="2638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chemeClr val="bg1"/>
                  </a:solidFill>
                  <a:latin typeface="+mj-lt"/>
                </a:rPr>
                <a:t>2026</a:t>
              </a:r>
              <a:endParaRPr lang="ru-RU" sz="5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13205" y="2412023"/>
              <a:ext cx="2638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chemeClr val="bg1"/>
                  </a:solidFill>
                  <a:latin typeface="+mj-lt"/>
                </a:rPr>
                <a:t>2027</a:t>
              </a:r>
              <a:endParaRPr lang="ru-RU" sz="5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17580" y="3437792"/>
              <a:ext cx="2638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atin typeface="+mj-lt"/>
                </a:rPr>
                <a:t>8 382 096 </a:t>
              </a:r>
              <a:endParaRPr lang="ru-RU" sz="3600" dirty="0"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32255" y="3444142"/>
              <a:ext cx="2638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atin typeface="+mj-lt"/>
                </a:rPr>
                <a:t>8 249 783</a:t>
              </a:r>
              <a:endParaRPr lang="ru-RU" sz="3600" dirty="0">
                <a:latin typeface="+mj-lt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031023" y="4615962"/>
            <a:ext cx="14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Субвенции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5287107" y="4610102"/>
            <a:ext cx="14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Субсидии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8129954" y="4595448"/>
            <a:ext cx="277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Иные трансферты</a:t>
            </a:r>
            <a:endParaRPr lang="ru-RU" dirty="0"/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/>
        </p:nvGraphicFramePr>
        <p:xfrm>
          <a:off x="1390162" y="5098235"/>
          <a:ext cx="2513624" cy="74168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256812"/>
                <a:gridCol w="12568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latin typeface="+mn-lt"/>
                        </a:rPr>
                        <a:t>7 622 645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latin typeface="+mn-lt"/>
                        </a:rPr>
                        <a:t>7 675 541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786923" y="5083581"/>
          <a:ext cx="2513624" cy="74168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256812"/>
                <a:gridCol w="12568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latin typeface="+mn-lt"/>
                        </a:rPr>
                        <a:t>658 311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latin typeface="+mn-lt"/>
                        </a:rPr>
                        <a:t>567 602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2" name="Таблица 71"/>
          <p:cNvGraphicFramePr>
            <a:graphicFrameLocks noGrp="1"/>
          </p:cNvGraphicFramePr>
          <p:nvPr/>
        </p:nvGraphicFramePr>
        <p:xfrm>
          <a:off x="8171960" y="5083580"/>
          <a:ext cx="2513624" cy="74168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256812"/>
                <a:gridCol w="12568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</a:rPr>
                        <a:t>101 140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6 640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3" name="Прямая соединительная линия 72"/>
          <p:cNvCxnSpPr/>
          <p:nvPr/>
        </p:nvCxnSpPr>
        <p:spPr>
          <a:xfrm>
            <a:off x="10306050" y="6061563"/>
            <a:ext cx="695325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4404946" y="6060051"/>
            <a:ext cx="67085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Межбюджетные трансферты из областного бюджета на 2028 год не распределены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РАСХОДЫ (тыс.руб.)</a:t>
            </a:r>
            <a:endParaRPr lang="ru-RU" sz="3600" dirty="0"/>
          </a:p>
        </p:txBody>
      </p:sp>
      <p:grpSp>
        <p:nvGrpSpPr>
          <p:cNvPr id="3" name="Группа 65"/>
          <p:cNvGrpSpPr/>
          <p:nvPr/>
        </p:nvGrpSpPr>
        <p:grpSpPr>
          <a:xfrm>
            <a:off x="1490296" y="2012217"/>
            <a:ext cx="9013825" cy="2674815"/>
            <a:chOff x="1412875" y="1476375"/>
            <a:chExt cx="9013825" cy="2674815"/>
          </a:xfrm>
        </p:grpSpPr>
        <p:grpSp>
          <p:nvGrpSpPr>
            <p:cNvPr id="6" name="Группа 26"/>
            <p:cNvGrpSpPr/>
            <p:nvPr/>
          </p:nvGrpSpPr>
          <p:grpSpPr>
            <a:xfrm>
              <a:off x="1412875" y="1476375"/>
              <a:ext cx="9009916" cy="2674815"/>
              <a:chOff x="1412875" y="1476375"/>
              <a:chExt cx="9009916" cy="2674815"/>
            </a:xfrm>
          </p:grpSpPr>
          <p:grpSp>
            <p:nvGrpSpPr>
              <p:cNvPr id="8" name="Группа 16"/>
              <p:cNvGrpSpPr/>
              <p:nvPr/>
            </p:nvGrpSpPr>
            <p:grpSpPr>
              <a:xfrm>
                <a:off x="1412875" y="2224453"/>
                <a:ext cx="9009916" cy="1926737"/>
                <a:chOff x="1412875" y="2224453"/>
                <a:chExt cx="9009916" cy="1926737"/>
              </a:xfrm>
            </p:grpSpPr>
            <p:grpSp>
              <p:nvGrpSpPr>
                <p:cNvPr id="9" name="Группа 7"/>
                <p:cNvGrpSpPr/>
                <p:nvPr/>
              </p:nvGrpSpPr>
              <p:grpSpPr>
                <a:xfrm>
                  <a:off x="4528038" y="2224453"/>
                  <a:ext cx="2795953" cy="1925516"/>
                  <a:chOff x="1160585" y="2242038"/>
                  <a:chExt cx="2795953" cy="1925516"/>
                </a:xfrm>
              </p:grpSpPr>
              <p:sp>
                <p:nvSpPr>
                  <p:cNvPr id="4" name="Прямоугольник 3"/>
                  <p:cNvSpPr/>
                  <p:nvPr/>
                </p:nvSpPr>
                <p:spPr>
                  <a:xfrm>
                    <a:off x="1160585" y="2242038"/>
                    <a:ext cx="2795953" cy="1925516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" name="Прямоугольник 4"/>
                  <p:cNvSpPr/>
                  <p:nvPr/>
                </p:nvSpPr>
                <p:spPr>
                  <a:xfrm>
                    <a:off x="1169377" y="2250831"/>
                    <a:ext cx="2769577" cy="84406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" name="Равнобедренный треугольник 6"/>
                  <p:cNvSpPr/>
                  <p:nvPr/>
                </p:nvSpPr>
                <p:spPr>
                  <a:xfrm rot="10800000">
                    <a:off x="1881554" y="2708032"/>
                    <a:ext cx="1345223" cy="518746"/>
                  </a:xfrm>
                  <a:prstGeom prst="triangl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" name="Группа 8"/>
                <p:cNvGrpSpPr/>
                <p:nvPr/>
              </p:nvGrpSpPr>
              <p:grpSpPr>
                <a:xfrm>
                  <a:off x="1412875" y="2225674"/>
                  <a:ext cx="2795953" cy="1925516"/>
                  <a:chOff x="1160585" y="2242038"/>
                  <a:chExt cx="2795953" cy="1925516"/>
                </a:xfrm>
              </p:grpSpPr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1160585" y="2242038"/>
                    <a:ext cx="2795953" cy="1925516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" name="Прямоугольник 10"/>
                  <p:cNvSpPr/>
                  <p:nvPr/>
                </p:nvSpPr>
                <p:spPr>
                  <a:xfrm>
                    <a:off x="1169377" y="2250831"/>
                    <a:ext cx="2769577" cy="84406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Равнобедренный треугольник 11"/>
                  <p:cNvSpPr/>
                  <p:nvPr/>
                </p:nvSpPr>
                <p:spPr>
                  <a:xfrm rot="10800000">
                    <a:off x="1881554" y="2708032"/>
                    <a:ext cx="1345223" cy="518746"/>
                  </a:xfrm>
                  <a:prstGeom prst="triangl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7" name="Группа 12"/>
                <p:cNvGrpSpPr/>
                <p:nvPr/>
              </p:nvGrpSpPr>
              <p:grpSpPr>
                <a:xfrm>
                  <a:off x="7626838" y="2224453"/>
                  <a:ext cx="2795953" cy="1925516"/>
                  <a:chOff x="1160585" y="2242038"/>
                  <a:chExt cx="2795953" cy="1925516"/>
                </a:xfrm>
              </p:grpSpPr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1160585" y="2242038"/>
                    <a:ext cx="2795953" cy="1925516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1169377" y="2250831"/>
                    <a:ext cx="2769577" cy="84406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" name="Равнобедренный треугольник 15"/>
                  <p:cNvSpPr/>
                  <p:nvPr/>
                </p:nvSpPr>
                <p:spPr>
                  <a:xfrm rot="10800000">
                    <a:off x="1881554" y="2708032"/>
                    <a:ext cx="1345223" cy="518746"/>
                  </a:xfrm>
                  <a:prstGeom prst="triangl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8" name="Группа 22"/>
              <p:cNvGrpSpPr/>
              <p:nvPr/>
            </p:nvGrpSpPr>
            <p:grpSpPr>
              <a:xfrm>
                <a:off x="3648075" y="1476375"/>
                <a:ext cx="1352550" cy="1285875"/>
                <a:chOff x="1447800" y="885825"/>
                <a:chExt cx="1352550" cy="1285875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1447800" y="885825"/>
                  <a:ext cx="1352550" cy="1285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1638300" y="1038225"/>
                  <a:ext cx="990600" cy="9810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" name="Группа 23"/>
              <p:cNvGrpSpPr/>
              <p:nvPr/>
            </p:nvGrpSpPr>
            <p:grpSpPr>
              <a:xfrm>
                <a:off x="6762750" y="1476375"/>
                <a:ext cx="1352550" cy="1285875"/>
                <a:chOff x="1447800" y="885825"/>
                <a:chExt cx="1352550" cy="1285875"/>
              </a:xfrm>
            </p:grpSpPr>
            <p:sp>
              <p:nvSpPr>
                <p:cNvPr id="25" name="Овал 24"/>
                <p:cNvSpPr/>
                <p:nvPr/>
              </p:nvSpPr>
              <p:spPr>
                <a:xfrm>
                  <a:off x="1447800" y="885825"/>
                  <a:ext cx="1352550" cy="1285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1638300" y="1038225"/>
                  <a:ext cx="990600" cy="9810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1" name="Group 12"/>
            <p:cNvGrpSpPr>
              <a:grpSpLocks noChangeAspect="1"/>
            </p:cNvGrpSpPr>
            <p:nvPr/>
          </p:nvGrpSpPr>
          <p:grpSpPr bwMode="auto">
            <a:xfrm>
              <a:off x="7317306" y="1776302"/>
              <a:ext cx="260199" cy="228889"/>
              <a:chOff x="1575" y="3062"/>
              <a:chExt cx="482" cy="424"/>
            </a:xfrm>
            <a:solidFill>
              <a:schemeClr val="bg1"/>
            </a:solidFill>
          </p:grpSpPr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1575" y="3062"/>
                <a:ext cx="482" cy="174"/>
              </a:xfrm>
              <a:custGeom>
                <a:avLst/>
                <a:gdLst>
                  <a:gd name="T0" fmla="*/ 1686 w 3373"/>
                  <a:gd name="T1" fmla="*/ 0 h 1222"/>
                  <a:gd name="T2" fmla="*/ 1906 w 3373"/>
                  <a:gd name="T3" fmla="*/ 5 h 1222"/>
                  <a:gd name="T4" fmla="*/ 2117 w 3373"/>
                  <a:gd name="T5" fmla="*/ 19 h 1222"/>
                  <a:gd name="T6" fmla="*/ 2318 w 3373"/>
                  <a:gd name="T7" fmla="*/ 45 h 1222"/>
                  <a:gd name="T8" fmla="*/ 2507 w 3373"/>
                  <a:gd name="T9" fmla="*/ 77 h 1222"/>
                  <a:gd name="T10" fmla="*/ 2682 w 3373"/>
                  <a:gd name="T11" fmla="*/ 117 h 1222"/>
                  <a:gd name="T12" fmla="*/ 2841 w 3373"/>
                  <a:gd name="T13" fmla="*/ 165 h 1222"/>
                  <a:gd name="T14" fmla="*/ 2983 w 3373"/>
                  <a:gd name="T15" fmla="*/ 220 h 1222"/>
                  <a:gd name="T16" fmla="*/ 3107 w 3373"/>
                  <a:gd name="T17" fmla="*/ 281 h 1222"/>
                  <a:gd name="T18" fmla="*/ 3208 w 3373"/>
                  <a:gd name="T19" fmla="*/ 347 h 1222"/>
                  <a:gd name="T20" fmla="*/ 3287 w 3373"/>
                  <a:gd name="T21" fmla="*/ 418 h 1222"/>
                  <a:gd name="T22" fmla="*/ 3341 w 3373"/>
                  <a:gd name="T23" fmla="*/ 492 h 1222"/>
                  <a:gd name="T24" fmla="*/ 3370 w 3373"/>
                  <a:gd name="T25" fmla="*/ 571 h 1222"/>
                  <a:gd name="T26" fmla="*/ 3370 w 3373"/>
                  <a:gd name="T27" fmla="*/ 651 h 1222"/>
                  <a:gd name="T28" fmla="*/ 3341 w 3373"/>
                  <a:gd name="T29" fmla="*/ 729 h 1222"/>
                  <a:gd name="T30" fmla="*/ 3287 w 3373"/>
                  <a:gd name="T31" fmla="*/ 804 h 1222"/>
                  <a:gd name="T32" fmla="*/ 3208 w 3373"/>
                  <a:gd name="T33" fmla="*/ 874 h 1222"/>
                  <a:gd name="T34" fmla="*/ 3107 w 3373"/>
                  <a:gd name="T35" fmla="*/ 941 h 1222"/>
                  <a:gd name="T36" fmla="*/ 2983 w 3373"/>
                  <a:gd name="T37" fmla="*/ 1001 h 1222"/>
                  <a:gd name="T38" fmla="*/ 2841 w 3373"/>
                  <a:gd name="T39" fmla="*/ 1056 h 1222"/>
                  <a:gd name="T40" fmla="*/ 2682 w 3373"/>
                  <a:gd name="T41" fmla="*/ 1104 h 1222"/>
                  <a:gd name="T42" fmla="*/ 2507 w 3373"/>
                  <a:gd name="T43" fmla="*/ 1144 h 1222"/>
                  <a:gd name="T44" fmla="*/ 2318 w 3373"/>
                  <a:gd name="T45" fmla="*/ 1178 h 1222"/>
                  <a:gd name="T46" fmla="*/ 2117 w 3373"/>
                  <a:gd name="T47" fmla="*/ 1202 h 1222"/>
                  <a:gd name="T48" fmla="*/ 1906 w 3373"/>
                  <a:gd name="T49" fmla="*/ 1217 h 1222"/>
                  <a:gd name="T50" fmla="*/ 1686 w 3373"/>
                  <a:gd name="T51" fmla="*/ 1222 h 1222"/>
                  <a:gd name="T52" fmla="*/ 1467 w 3373"/>
                  <a:gd name="T53" fmla="*/ 1217 h 1222"/>
                  <a:gd name="T54" fmla="*/ 1255 w 3373"/>
                  <a:gd name="T55" fmla="*/ 1202 h 1222"/>
                  <a:gd name="T56" fmla="*/ 1054 w 3373"/>
                  <a:gd name="T57" fmla="*/ 1178 h 1222"/>
                  <a:gd name="T58" fmla="*/ 865 w 3373"/>
                  <a:gd name="T59" fmla="*/ 1144 h 1222"/>
                  <a:gd name="T60" fmla="*/ 690 w 3373"/>
                  <a:gd name="T61" fmla="*/ 1104 h 1222"/>
                  <a:gd name="T62" fmla="*/ 531 w 3373"/>
                  <a:gd name="T63" fmla="*/ 1056 h 1222"/>
                  <a:gd name="T64" fmla="*/ 389 w 3373"/>
                  <a:gd name="T65" fmla="*/ 1001 h 1222"/>
                  <a:gd name="T66" fmla="*/ 266 w 3373"/>
                  <a:gd name="T67" fmla="*/ 941 h 1222"/>
                  <a:gd name="T68" fmla="*/ 164 w 3373"/>
                  <a:gd name="T69" fmla="*/ 874 h 1222"/>
                  <a:gd name="T70" fmla="*/ 86 w 3373"/>
                  <a:gd name="T71" fmla="*/ 804 h 1222"/>
                  <a:gd name="T72" fmla="*/ 32 w 3373"/>
                  <a:gd name="T73" fmla="*/ 729 h 1222"/>
                  <a:gd name="T74" fmla="*/ 3 w 3373"/>
                  <a:gd name="T75" fmla="*/ 651 h 1222"/>
                  <a:gd name="T76" fmla="*/ 3 w 3373"/>
                  <a:gd name="T77" fmla="*/ 571 h 1222"/>
                  <a:gd name="T78" fmla="*/ 32 w 3373"/>
                  <a:gd name="T79" fmla="*/ 492 h 1222"/>
                  <a:gd name="T80" fmla="*/ 86 w 3373"/>
                  <a:gd name="T81" fmla="*/ 418 h 1222"/>
                  <a:gd name="T82" fmla="*/ 164 w 3373"/>
                  <a:gd name="T83" fmla="*/ 347 h 1222"/>
                  <a:gd name="T84" fmla="*/ 266 w 3373"/>
                  <a:gd name="T85" fmla="*/ 281 h 1222"/>
                  <a:gd name="T86" fmla="*/ 389 w 3373"/>
                  <a:gd name="T87" fmla="*/ 220 h 1222"/>
                  <a:gd name="T88" fmla="*/ 531 w 3373"/>
                  <a:gd name="T89" fmla="*/ 165 h 1222"/>
                  <a:gd name="T90" fmla="*/ 690 w 3373"/>
                  <a:gd name="T91" fmla="*/ 117 h 1222"/>
                  <a:gd name="T92" fmla="*/ 865 w 3373"/>
                  <a:gd name="T93" fmla="*/ 77 h 1222"/>
                  <a:gd name="T94" fmla="*/ 1054 w 3373"/>
                  <a:gd name="T95" fmla="*/ 45 h 1222"/>
                  <a:gd name="T96" fmla="*/ 1255 w 3373"/>
                  <a:gd name="T97" fmla="*/ 19 h 1222"/>
                  <a:gd name="T98" fmla="*/ 1467 w 3373"/>
                  <a:gd name="T99" fmla="*/ 5 h 1222"/>
                  <a:gd name="T100" fmla="*/ 1686 w 3373"/>
                  <a:gd name="T101" fmla="*/ 0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73" h="1222">
                    <a:moveTo>
                      <a:pt x="1686" y="0"/>
                    </a:moveTo>
                    <a:lnTo>
                      <a:pt x="1686" y="0"/>
                    </a:lnTo>
                    <a:lnTo>
                      <a:pt x="1798" y="2"/>
                    </a:lnTo>
                    <a:lnTo>
                      <a:pt x="1906" y="5"/>
                    </a:lnTo>
                    <a:lnTo>
                      <a:pt x="2013" y="11"/>
                    </a:lnTo>
                    <a:lnTo>
                      <a:pt x="2117" y="19"/>
                    </a:lnTo>
                    <a:lnTo>
                      <a:pt x="2220" y="31"/>
                    </a:lnTo>
                    <a:lnTo>
                      <a:pt x="2318" y="45"/>
                    </a:lnTo>
                    <a:lnTo>
                      <a:pt x="2414" y="59"/>
                    </a:lnTo>
                    <a:lnTo>
                      <a:pt x="2507" y="77"/>
                    </a:lnTo>
                    <a:lnTo>
                      <a:pt x="2596" y="96"/>
                    </a:lnTo>
                    <a:lnTo>
                      <a:pt x="2682" y="117"/>
                    </a:lnTo>
                    <a:lnTo>
                      <a:pt x="2764" y="141"/>
                    </a:lnTo>
                    <a:lnTo>
                      <a:pt x="2841" y="165"/>
                    </a:lnTo>
                    <a:lnTo>
                      <a:pt x="2915" y="192"/>
                    </a:lnTo>
                    <a:lnTo>
                      <a:pt x="2983" y="220"/>
                    </a:lnTo>
                    <a:lnTo>
                      <a:pt x="3047" y="249"/>
                    </a:lnTo>
                    <a:lnTo>
                      <a:pt x="3107" y="281"/>
                    </a:lnTo>
                    <a:lnTo>
                      <a:pt x="3160" y="314"/>
                    </a:lnTo>
                    <a:lnTo>
                      <a:pt x="3208" y="347"/>
                    </a:lnTo>
                    <a:lnTo>
                      <a:pt x="3251" y="382"/>
                    </a:lnTo>
                    <a:lnTo>
                      <a:pt x="3287" y="418"/>
                    </a:lnTo>
                    <a:lnTo>
                      <a:pt x="3318" y="454"/>
                    </a:lnTo>
                    <a:lnTo>
                      <a:pt x="3341" y="492"/>
                    </a:lnTo>
                    <a:lnTo>
                      <a:pt x="3359" y="531"/>
                    </a:lnTo>
                    <a:lnTo>
                      <a:pt x="3370" y="571"/>
                    </a:lnTo>
                    <a:lnTo>
                      <a:pt x="3373" y="611"/>
                    </a:lnTo>
                    <a:lnTo>
                      <a:pt x="3370" y="651"/>
                    </a:lnTo>
                    <a:lnTo>
                      <a:pt x="3359" y="691"/>
                    </a:lnTo>
                    <a:lnTo>
                      <a:pt x="3341" y="729"/>
                    </a:lnTo>
                    <a:lnTo>
                      <a:pt x="3318" y="767"/>
                    </a:lnTo>
                    <a:lnTo>
                      <a:pt x="3287" y="804"/>
                    </a:lnTo>
                    <a:lnTo>
                      <a:pt x="3251" y="840"/>
                    </a:lnTo>
                    <a:lnTo>
                      <a:pt x="3208" y="874"/>
                    </a:lnTo>
                    <a:lnTo>
                      <a:pt x="3160" y="908"/>
                    </a:lnTo>
                    <a:lnTo>
                      <a:pt x="3107" y="941"/>
                    </a:lnTo>
                    <a:lnTo>
                      <a:pt x="3047" y="972"/>
                    </a:lnTo>
                    <a:lnTo>
                      <a:pt x="2983" y="1001"/>
                    </a:lnTo>
                    <a:lnTo>
                      <a:pt x="2915" y="1030"/>
                    </a:lnTo>
                    <a:lnTo>
                      <a:pt x="2841" y="1056"/>
                    </a:lnTo>
                    <a:lnTo>
                      <a:pt x="2764" y="1081"/>
                    </a:lnTo>
                    <a:lnTo>
                      <a:pt x="2682" y="1104"/>
                    </a:lnTo>
                    <a:lnTo>
                      <a:pt x="2596" y="1125"/>
                    </a:lnTo>
                    <a:lnTo>
                      <a:pt x="2507" y="1144"/>
                    </a:lnTo>
                    <a:lnTo>
                      <a:pt x="2414" y="1162"/>
                    </a:lnTo>
                    <a:lnTo>
                      <a:pt x="2318" y="1178"/>
                    </a:lnTo>
                    <a:lnTo>
                      <a:pt x="2220" y="1190"/>
                    </a:lnTo>
                    <a:lnTo>
                      <a:pt x="2117" y="1202"/>
                    </a:lnTo>
                    <a:lnTo>
                      <a:pt x="2013" y="1210"/>
                    </a:lnTo>
                    <a:lnTo>
                      <a:pt x="1906" y="1217"/>
                    </a:lnTo>
                    <a:lnTo>
                      <a:pt x="1798" y="1221"/>
                    </a:lnTo>
                    <a:lnTo>
                      <a:pt x="1686" y="1222"/>
                    </a:lnTo>
                    <a:lnTo>
                      <a:pt x="1575" y="1221"/>
                    </a:lnTo>
                    <a:lnTo>
                      <a:pt x="1467" y="1217"/>
                    </a:lnTo>
                    <a:lnTo>
                      <a:pt x="1360" y="1210"/>
                    </a:lnTo>
                    <a:lnTo>
                      <a:pt x="1255" y="1202"/>
                    </a:lnTo>
                    <a:lnTo>
                      <a:pt x="1153" y="1190"/>
                    </a:lnTo>
                    <a:lnTo>
                      <a:pt x="1054" y="1178"/>
                    </a:lnTo>
                    <a:lnTo>
                      <a:pt x="958" y="1162"/>
                    </a:lnTo>
                    <a:lnTo>
                      <a:pt x="865" y="1144"/>
                    </a:lnTo>
                    <a:lnTo>
                      <a:pt x="776" y="1125"/>
                    </a:lnTo>
                    <a:lnTo>
                      <a:pt x="690" y="1104"/>
                    </a:lnTo>
                    <a:lnTo>
                      <a:pt x="609" y="1081"/>
                    </a:lnTo>
                    <a:lnTo>
                      <a:pt x="531" y="1056"/>
                    </a:lnTo>
                    <a:lnTo>
                      <a:pt x="458" y="1030"/>
                    </a:lnTo>
                    <a:lnTo>
                      <a:pt x="389" y="1001"/>
                    </a:lnTo>
                    <a:lnTo>
                      <a:pt x="326" y="972"/>
                    </a:lnTo>
                    <a:lnTo>
                      <a:pt x="266" y="941"/>
                    </a:lnTo>
                    <a:lnTo>
                      <a:pt x="213" y="908"/>
                    </a:lnTo>
                    <a:lnTo>
                      <a:pt x="164" y="874"/>
                    </a:lnTo>
                    <a:lnTo>
                      <a:pt x="122" y="840"/>
                    </a:lnTo>
                    <a:lnTo>
                      <a:pt x="86" y="804"/>
                    </a:lnTo>
                    <a:lnTo>
                      <a:pt x="55" y="767"/>
                    </a:lnTo>
                    <a:lnTo>
                      <a:pt x="32" y="729"/>
                    </a:lnTo>
                    <a:lnTo>
                      <a:pt x="14" y="691"/>
                    </a:lnTo>
                    <a:lnTo>
                      <a:pt x="3" y="651"/>
                    </a:lnTo>
                    <a:lnTo>
                      <a:pt x="0" y="611"/>
                    </a:lnTo>
                    <a:lnTo>
                      <a:pt x="3" y="571"/>
                    </a:lnTo>
                    <a:lnTo>
                      <a:pt x="14" y="531"/>
                    </a:lnTo>
                    <a:lnTo>
                      <a:pt x="32" y="492"/>
                    </a:lnTo>
                    <a:lnTo>
                      <a:pt x="55" y="454"/>
                    </a:lnTo>
                    <a:lnTo>
                      <a:pt x="86" y="418"/>
                    </a:lnTo>
                    <a:lnTo>
                      <a:pt x="122" y="382"/>
                    </a:lnTo>
                    <a:lnTo>
                      <a:pt x="164" y="347"/>
                    </a:lnTo>
                    <a:lnTo>
                      <a:pt x="213" y="314"/>
                    </a:lnTo>
                    <a:lnTo>
                      <a:pt x="266" y="281"/>
                    </a:lnTo>
                    <a:lnTo>
                      <a:pt x="326" y="249"/>
                    </a:lnTo>
                    <a:lnTo>
                      <a:pt x="389" y="220"/>
                    </a:lnTo>
                    <a:lnTo>
                      <a:pt x="458" y="192"/>
                    </a:lnTo>
                    <a:lnTo>
                      <a:pt x="531" y="165"/>
                    </a:lnTo>
                    <a:lnTo>
                      <a:pt x="609" y="141"/>
                    </a:lnTo>
                    <a:lnTo>
                      <a:pt x="690" y="117"/>
                    </a:lnTo>
                    <a:lnTo>
                      <a:pt x="776" y="96"/>
                    </a:lnTo>
                    <a:lnTo>
                      <a:pt x="865" y="77"/>
                    </a:lnTo>
                    <a:lnTo>
                      <a:pt x="958" y="59"/>
                    </a:lnTo>
                    <a:lnTo>
                      <a:pt x="1054" y="45"/>
                    </a:lnTo>
                    <a:lnTo>
                      <a:pt x="1153" y="31"/>
                    </a:lnTo>
                    <a:lnTo>
                      <a:pt x="1255" y="19"/>
                    </a:lnTo>
                    <a:lnTo>
                      <a:pt x="1360" y="11"/>
                    </a:lnTo>
                    <a:lnTo>
                      <a:pt x="1467" y="5"/>
                    </a:lnTo>
                    <a:lnTo>
                      <a:pt x="1575" y="2"/>
                    </a:lnTo>
                    <a:lnTo>
                      <a:pt x="16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5"/>
              <p:cNvSpPr>
                <a:spLocks/>
              </p:cNvSpPr>
              <p:nvPr/>
            </p:nvSpPr>
            <p:spPr bwMode="auto">
              <a:xfrm>
                <a:off x="1575" y="3226"/>
                <a:ext cx="482" cy="97"/>
              </a:xfrm>
              <a:custGeom>
                <a:avLst/>
                <a:gdLst>
                  <a:gd name="T0" fmla="*/ 91 w 3373"/>
                  <a:gd name="T1" fmla="*/ 42 h 679"/>
                  <a:gd name="T2" fmla="*/ 268 w 3373"/>
                  <a:gd name="T3" fmla="*/ 119 h 679"/>
                  <a:gd name="T4" fmla="*/ 465 w 3373"/>
                  <a:gd name="T5" fmla="*/ 188 h 679"/>
                  <a:gd name="T6" fmla="*/ 680 w 3373"/>
                  <a:gd name="T7" fmla="*/ 244 h 679"/>
                  <a:gd name="T8" fmla="*/ 912 w 3373"/>
                  <a:gd name="T9" fmla="*/ 291 h 679"/>
                  <a:gd name="T10" fmla="*/ 1158 w 3373"/>
                  <a:gd name="T11" fmla="*/ 325 h 679"/>
                  <a:gd name="T12" fmla="*/ 1417 w 3373"/>
                  <a:gd name="T13" fmla="*/ 346 h 679"/>
                  <a:gd name="T14" fmla="*/ 1686 w 3373"/>
                  <a:gd name="T15" fmla="*/ 354 h 679"/>
                  <a:gd name="T16" fmla="*/ 1956 w 3373"/>
                  <a:gd name="T17" fmla="*/ 346 h 679"/>
                  <a:gd name="T18" fmla="*/ 2215 w 3373"/>
                  <a:gd name="T19" fmla="*/ 325 h 679"/>
                  <a:gd name="T20" fmla="*/ 2461 w 3373"/>
                  <a:gd name="T21" fmla="*/ 291 h 679"/>
                  <a:gd name="T22" fmla="*/ 2693 w 3373"/>
                  <a:gd name="T23" fmla="*/ 244 h 679"/>
                  <a:gd name="T24" fmla="*/ 2908 w 3373"/>
                  <a:gd name="T25" fmla="*/ 188 h 679"/>
                  <a:gd name="T26" fmla="*/ 3105 w 3373"/>
                  <a:gd name="T27" fmla="*/ 119 h 679"/>
                  <a:gd name="T28" fmla="*/ 3282 w 3373"/>
                  <a:gd name="T29" fmla="*/ 42 h 679"/>
                  <a:gd name="T30" fmla="*/ 3370 w 3373"/>
                  <a:gd name="T31" fmla="*/ 34 h 679"/>
                  <a:gd name="T32" fmla="*/ 3370 w 3373"/>
                  <a:gd name="T33" fmla="*/ 109 h 679"/>
                  <a:gd name="T34" fmla="*/ 3341 w 3373"/>
                  <a:gd name="T35" fmla="*/ 188 h 679"/>
                  <a:gd name="T36" fmla="*/ 3287 w 3373"/>
                  <a:gd name="T37" fmla="*/ 262 h 679"/>
                  <a:gd name="T38" fmla="*/ 3208 w 3373"/>
                  <a:gd name="T39" fmla="*/ 333 h 679"/>
                  <a:gd name="T40" fmla="*/ 3107 w 3373"/>
                  <a:gd name="T41" fmla="*/ 399 h 679"/>
                  <a:gd name="T42" fmla="*/ 2983 w 3373"/>
                  <a:gd name="T43" fmla="*/ 460 h 679"/>
                  <a:gd name="T44" fmla="*/ 2841 w 3373"/>
                  <a:gd name="T45" fmla="*/ 514 h 679"/>
                  <a:gd name="T46" fmla="*/ 2682 w 3373"/>
                  <a:gd name="T47" fmla="*/ 562 h 679"/>
                  <a:gd name="T48" fmla="*/ 2507 w 3373"/>
                  <a:gd name="T49" fmla="*/ 603 h 679"/>
                  <a:gd name="T50" fmla="*/ 2318 w 3373"/>
                  <a:gd name="T51" fmla="*/ 635 h 679"/>
                  <a:gd name="T52" fmla="*/ 2117 w 3373"/>
                  <a:gd name="T53" fmla="*/ 659 h 679"/>
                  <a:gd name="T54" fmla="*/ 1906 w 3373"/>
                  <a:gd name="T55" fmla="*/ 675 h 679"/>
                  <a:gd name="T56" fmla="*/ 1686 w 3373"/>
                  <a:gd name="T57" fmla="*/ 679 h 679"/>
                  <a:gd name="T58" fmla="*/ 1467 w 3373"/>
                  <a:gd name="T59" fmla="*/ 675 h 679"/>
                  <a:gd name="T60" fmla="*/ 1255 w 3373"/>
                  <a:gd name="T61" fmla="*/ 659 h 679"/>
                  <a:gd name="T62" fmla="*/ 1054 w 3373"/>
                  <a:gd name="T63" fmla="*/ 635 h 679"/>
                  <a:gd name="T64" fmla="*/ 865 w 3373"/>
                  <a:gd name="T65" fmla="*/ 603 h 679"/>
                  <a:gd name="T66" fmla="*/ 690 w 3373"/>
                  <a:gd name="T67" fmla="*/ 562 h 679"/>
                  <a:gd name="T68" fmla="*/ 531 w 3373"/>
                  <a:gd name="T69" fmla="*/ 514 h 679"/>
                  <a:gd name="T70" fmla="*/ 389 w 3373"/>
                  <a:gd name="T71" fmla="*/ 460 h 679"/>
                  <a:gd name="T72" fmla="*/ 266 w 3373"/>
                  <a:gd name="T73" fmla="*/ 399 h 679"/>
                  <a:gd name="T74" fmla="*/ 164 w 3373"/>
                  <a:gd name="T75" fmla="*/ 333 h 679"/>
                  <a:gd name="T76" fmla="*/ 86 w 3373"/>
                  <a:gd name="T77" fmla="*/ 262 h 679"/>
                  <a:gd name="T78" fmla="*/ 32 w 3373"/>
                  <a:gd name="T79" fmla="*/ 188 h 679"/>
                  <a:gd name="T80" fmla="*/ 3 w 3373"/>
                  <a:gd name="T81" fmla="*/ 109 h 679"/>
                  <a:gd name="T82" fmla="*/ 3 w 3373"/>
                  <a:gd name="T83" fmla="*/ 34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73" h="679">
                    <a:moveTo>
                      <a:pt x="12" y="0"/>
                    </a:moveTo>
                    <a:lnTo>
                      <a:pt x="91" y="42"/>
                    </a:lnTo>
                    <a:lnTo>
                      <a:pt x="177" y="82"/>
                    </a:lnTo>
                    <a:lnTo>
                      <a:pt x="268" y="119"/>
                    </a:lnTo>
                    <a:lnTo>
                      <a:pt x="364" y="154"/>
                    </a:lnTo>
                    <a:lnTo>
                      <a:pt x="465" y="188"/>
                    </a:lnTo>
                    <a:lnTo>
                      <a:pt x="571" y="217"/>
                    </a:lnTo>
                    <a:lnTo>
                      <a:pt x="680" y="244"/>
                    </a:lnTo>
                    <a:lnTo>
                      <a:pt x="794" y="270"/>
                    </a:lnTo>
                    <a:lnTo>
                      <a:pt x="912" y="291"/>
                    </a:lnTo>
                    <a:lnTo>
                      <a:pt x="1034" y="309"/>
                    </a:lnTo>
                    <a:lnTo>
                      <a:pt x="1158" y="325"/>
                    </a:lnTo>
                    <a:lnTo>
                      <a:pt x="1287" y="338"/>
                    </a:lnTo>
                    <a:lnTo>
                      <a:pt x="1417" y="346"/>
                    </a:lnTo>
                    <a:lnTo>
                      <a:pt x="1551" y="352"/>
                    </a:lnTo>
                    <a:lnTo>
                      <a:pt x="1686" y="354"/>
                    </a:lnTo>
                    <a:lnTo>
                      <a:pt x="1822" y="352"/>
                    </a:lnTo>
                    <a:lnTo>
                      <a:pt x="1956" y="346"/>
                    </a:lnTo>
                    <a:lnTo>
                      <a:pt x="2086" y="338"/>
                    </a:lnTo>
                    <a:lnTo>
                      <a:pt x="2215" y="325"/>
                    </a:lnTo>
                    <a:lnTo>
                      <a:pt x="2340" y="309"/>
                    </a:lnTo>
                    <a:lnTo>
                      <a:pt x="2461" y="291"/>
                    </a:lnTo>
                    <a:lnTo>
                      <a:pt x="2578" y="270"/>
                    </a:lnTo>
                    <a:lnTo>
                      <a:pt x="2693" y="244"/>
                    </a:lnTo>
                    <a:lnTo>
                      <a:pt x="2803" y="217"/>
                    </a:lnTo>
                    <a:lnTo>
                      <a:pt x="2908" y="188"/>
                    </a:lnTo>
                    <a:lnTo>
                      <a:pt x="3009" y="154"/>
                    </a:lnTo>
                    <a:lnTo>
                      <a:pt x="3105" y="119"/>
                    </a:lnTo>
                    <a:lnTo>
                      <a:pt x="3197" y="82"/>
                    </a:lnTo>
                    <a:lnTo>
                      <a:pt x="3282" y="42"/>
                    </a:lnTo>
                    <a:lnTo>
                      <a:pt x="3362" y="0"/>
                    </a:lnTo>
                    <a:lnTo>
                      <a:pt x="3370" y="34"/>
                    </a:lnTo>
                    <a:lnTo>
                      <a:pt x="3373" y="69"/>
                    </a:lnTo>
                    <a:lnTo>
                      <a:pt x="3370" y="109"/>
                    </a:lnTo>
                    <a:lnTo>
                      <a:pt x="3359" y="149"/>
                    </a:lnTo>
                    <a:lnTo>
                      <a:pt x="3341" y="188"/>
                    </a:lnTo>
                    <a:lnTo>
                      <a:pt x="3318" y="225"/>
                    </a:lnTo>
                    <a:lnTo>
                      <a:pt x="3287" y="262"/>
                    </a:lnTo>
                    <a:lnTo>
                      <a:pt x="3251" y="298"/>
                    </a:lnTo>
                    <a:lnTo>
                      <a:pt x="3208" y="333"/>
                    </a:lnTo>
                    <a:lnTo>
                      <a:pt x="3160" y="366"/>
                    </a:lnTo>
                    <a:lnTo>
                      <a:pt x="3107" y="399"/>
                    </a:lnTo>
                    <a:lnTo>
                      <a:pt x="3047" y="429"/>
                    </a:lnTo>
                    <a:lnTo>
                      <a:pt x="2983" y="460"/>
                    </a:lnTo>
                    <a:lnTo>
                      <a:pt x="2915" y="487"/>
                    </a:lnTo>
                    <a:lnTo>
                      <a:pt x="2841" y="514"/>
                    </a:lnTo>
                    <a:lnTo>
                      <a:pt x="2764" y="538"/>
                    </a:lnTo>
                    <a:lnTo>
                      <a:pt x="2682" y="562"/>
                    </a:lnTo>
                    <a:lnTo>
                      <a:pt x="2596" y="584"/>
                    </a:lnTo>
                    <a:lnTo>
                      <a:pt x="2507" y="603"/>
                    </a:lnTo>
                    <a:lnTo>
                      <a:pt x="2414" y="620"/>
                    </a:lnTo>
                    <a:lnTo>
                      <a:pt x="2318" y="635"/>
                    </a:lnTo>
                    <a:lnTo>
                      <a:pt x="2220" y="649"/>
                    </a:lnTo>
                    <a:lnTo>
                      <a:pt x="2117" y="659"/>
                    </a:lnTo>
                    <a:lnTo>
                      <a:pt x="2013" y="669"/>
                    </a:lnTo>
                    <a:lnTo>
                      <a:pt x="1906" y="675"/>
                    </a:lnTo>
                    <a:lnTo>
                      <a:pt x="1798" y="678"/>
                    </a:lnTo>
                    <a:lnTo>
                      <a:pt x="1686" y="679"/>
                    </a:lnTo>
                    <a:lnTo>
                      <a:pt x="1575" y="678"/>
                    </a:lnTo>
                    <a:lnTo>
                      <a:pt x="1467" y="675"/>
                    </a:lnTo>
                    <a:lnTo>
                      <a:pt x="1360" y="669"/>
                    </a:lnTo>
                    <a:lnTo>
                      <a:pt x="1255" y="659"/>
                    </a:lnTo>
                    <a:lnTo>
                      <a:pt x="1153" y="649"/>
                    </a:lnTo>
                    <a:lnTo>
                      <a:pt x="1054" y="635"/>
                    </a:lnTo>
                    <a:lnTo>
                      <a:pt x="958" y="620"/>
                    </a:lnTo>
                    <a:lnTo>
                      <a:pt x="865" y="603"/>
                    </a:lnTo>
                    <a:lnTo>
                      <a:pt x="776" y="584"/>
                    </a:lnTo>
                    <a:lnTo>
                      <a:pt x="690" y="562"/>
                    </a:lnTo>
                    <a:lnTo>
                      <a:pt x="609" y="538"/>
                    </a:lnTo>
                    <a:lnTo>
                      <a:pt x="531" y="514"/>
                    </a:lnTo>
                    <a:lnTo>
                      <a:pt x="458" y="487"/>
                    </a:lnTo>
                    <a:lnTo>
                      <a:pt x="389" y="460"/>
                    </a:lnTo>
                    <a:lnTo>
                      <a:pt x="326" y="429"/>
                    </a:lnTo>
                    <a:lnTo>
                      <a:pt x="266" y="399"/>
                    </a:lnTo>
                    <a:lnTo>
                      <a:pt x="213" y="366"/>
                    </a:lnTo>
                    <a:lnTo>
                      <a:pt x="164" y="333"/>
                    </a:lnTo>
                    <a:lnTo>
                      <a:pt x="122" y="298"/>
                    </a:lnTo>
                    <a:lnTo>
                      <a:pt x="86" y="262"/>
                    </a:lnTo>
                    <a:lnTo>
                      <a:pt x="55" y="225"/>
                    </a:lnTo>
                    <a:lnTo>
                      <a:pt x="32" y="188"/>
                    </a:lnTo>
                    <a:lnTo>
                      <a:pt x="14" y="149"/>
                    </a:lnTo>
                    <a:lnTo>
                      <a:pt x="3" y="109"/>
                    </a:lnTo>
                    <a:lnTo>
                      <a:pt x="0" y="69"/>
                    </a:lnTo>
                    <a:lnTo>
                      <a:pt x="3" y="3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1575" y="3308"/>
                <a:ext cx="482" cy="97"/>
              </a:xfrm>
              <a:custGeom>
                <a:avLst/>
                <a:gdLst>
                  <a:gd name="T0" fmla="*/ 91 w 3373"/>
                  <a:gd name="T1" fmla="*/ 42 h 679"/>
                  <a:gd name="T2" fmla="*/ 268 w 3373"/>
                  <a:gd name="T3" fmla="*/ 120 h 679"/>
                  <a:gd name="T4" fmla="*/ 465 w 3373"/>
                  <a:gd name="T5" fmla="*/ 187 h 679"/>
                  <a:gd name="T6" fmla="*/ 680 w 3373"/>
                  <a:gd name="T7" fmla="*/ 245 h 679"/>
                  <a:gd name="T8" fmla="*/ 912 w 3373"/>
                  <a:gd name="T9" fmla="*/ 291 h 679"/>
                  <a:gd name="T10" fmla="*/ 1158 w 3373"/>
                  <a:gd name="T11" fmla="*/ 325 h 679"/>
                  <a:gd name="T12" fmla="*/ 1417 w 3373"/>
                  <a:gd name="T13" fmla="*/ 346 h 679"/>
                  <a:gd name="T14" fmla="*/ 1686 w 3373"/>
                  <a:gd name="T15" fmla="*/ 354 h 679"/>
                  <a:gd name="T16" fmla="*/ 1956 w 3373"/>
                  <a:gd name="T17" fmla="*/ 346 h 679"/>
                  <a:gd name="T18" fmla="*/ 2215 w 3373"/>
                  <a:gd name="T19" fmla="*/ 325 h 679"/>
                  <a:gd name="T20" fmla="*/ 2461 w 3373"/>
                  <a:gd name="T21" fmla="*/ 291 h 679"/>
                  <a:gd name="T22" fmla="*/ 2693 w 3373"/>
                  <a:gd name="T23" fmla="*/ 245 h 679"/>
                  <a:gd name="T24" fmla="*/ 2908 w 3373"/>
                  <a:gd name="T25" fmla="*/ 187 h 679"/>
                  <a:gd name="T26" fmla="*/ 3105 w 3373"/>
                  <a:gd name="T27" fmla="*/ 120 h 679"/>
                  <a:gd name="T28" fmla="*/ 3282 w 3373"/>
                  <a:gd name="T29" fmla="*/ 42 h 679"/>
                  <a:gd name="T30" fmla="*/ 3370 w 3373"/>
                  <a:gd name="T31" fmla="*/ 35 h 679"/>
                  <a:gd name="T32" fmla="*/ 3370 w 3373"/>
                  <a:gd name="T33" fmla="*/ 109 h 679"/>
                  <a:gd name="T34" fmla="*/ 3341 w 3373"/>
                  <a:gd name="T35" fmla="*/ 187 h 679"/>
                  <a:gd name="T36" fmla="*/ 3287 w 3373"/>
                  <a:gd name="T37" fmla="*/ 262 h 679"/>
                  <a:gd name="T38" fmla="*/ 3208 w 3373"/>
                  <a:gd name="T39" fmla="*/ 333 h 679"/>
                  <a:gd name="T40" fmla="*/ 3107 w 3373"/>
                  <a:gd name="T41" fmla="*/ 399 h 679"/>
                  <a:gd name="T42" fmla="*/ 2983 w 3373"/>
                  <a:gd name="T43" fmla="*/ 460 h 679"/>
                  <a:gd name="T44" fmla="*/ 2841 w 3373"/>
                  <a:gd name="T45" fmla="*/ 515 h 679"/>
                  <a:gd name="T46" fmla="*/ 2682 w 3373"/>
                  <a:gd name="T47" fmla="*/ 562 h 679"/>
                  <a:gd name="T48" fmla="*/ 2507 w 3373"/>
                  <a:gd name="T49" fmla="*/ 603 h 679"/>
                  <a:gd name="T50" fmla="*/ 2318 w 3373"/>
                  <a:gd name="T51" fmla="*/ 635 h 679"/>
                  <a:gd name="T52" fmla="*/ 2117 w 3373"/>
                  <a:gd name="T53" fmla="*/ 659 h 679"/>
                  <a:gd name="T54" fmla="*/ 1906 w 3373"/>
                  <a:gd name="T55" fmla="*/ 675 h 679"/>
                  <a:gd name="T56" fmla="*/ 1686 w 3373"/>
                  <a:gd name="T57" fmla="*/ 679 h 679"/>
                  <a:gd name="T58" fmla="*/ 1467 w 3373"/>
                  <a:gd name="T59" fmla="*/ 675 h 679"/>
                  <a:gd name="T60" fmla="*/ 1255 w 3373"/>
                  <a:gd name="T61" fmla="*/ 659 h 679"/>
                  <a:gd name="T62" fmla="*/ 1054 w 3373"/>
                  <a:gd name="T63" fmla="*/ 635 h 679"/>
                  <a:gd name="T64" fmla="*/ 865 w 3373"/>
                  <a:gd name="T65" fmla="*/ 603 h 679"/>
                  <a:gd name="T66" fmla="*/ 690 w 3373"/>
                  <a:gd name="T67" fmla="*/ 562 h 679"/>
                  <a:gd name="T68" fmla="*/ 531 w 3373"/>
                  <a:gd name="T69" fmla="*/ 515 h 679"/>
                  <a:gd name="T70" fmla="*/ 389 w 3373"/>
                  <a:gd name="T71" fmla="*/ 460 h 679"/>
                  <a:gd name="T72" fmla="*/ 266 w 3373"/>
                  <a:gd name="T73" fmla="*/ 399 h 679"/>
                  <a:gd name="T74" fmla="*/ 164 w 3373"/>
                  <a:gd name="T75" fmla="*/ 333 h 679"/>
                  <a:gd name="T76" fmla="*/ 86 w 3373"/>
                  <a:gd name="T77" fmla="*/ 262 h 679"/>
                  <a:gd name="T78" fmla="*/ 32 w 3373"/>
                  <a:gd name="T79" fmla="*/ 187 h 679"/>
                  <a:gd name="T80" fmla="*/ 3 w 3373"/>
                  <a:gd name="T81" fmla="*/ 109 h 679"/>
                  <a:gd name="T82" fmla="*/ 3 w 3373"/>
                  <a:gd name="T83" fmla="*/ 35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73" h="679">
                    <a:moveTo>
                      <a:pt x="12" y="0"/>
                    </a:moveTo>
                    <a:lnTo>
                      <a:pt x="91" y="42"/>
                    </a:lnTo>
                    <a:lnTo>
                      <a:pt x="177" y="82"/>
                    </a:lnTo>
                    <a:lnTo>
                      <a:pt x="268" y="120"/>
                    </a:lnTo>
                    <a:lnTo>
                      <a:pt x="364" y="154"/>
                    </a:lnTo>
                    <a:lnTo>
                      <a:pt x="465" y="187"/>
                    </a:lnTo>
                    <a:lnTo>
                      <a:pt x="571" y="217"/>
                    </a:lnTo>
                    <a:lnTo>
                      <a:pt x="680" y="245"/>
                    </a:lnTo>
                    <a:lnTo>
                      <a:pt x="794" y="270"/>
                    </a:lnTo>
                    <a:lnTo>
                      <a:pt x="912" y="291"/>
                    </a:lnTo>
                    <a:lnTo>
                      <a:pt x="1034" y="310"/>
                    </a:lnTo>
                    <a:lnTo>
                      <a:pt x="1158" y="325"/>
                    </a:lnTo>
                    <a:lnTo>
                      <a:pt x="1287" y="338"/>
                    </a:lnTo>
                    <a:lnTo>
                      <a:pt x="1417" y="346"/>
                    </a:lnTo>
                    <a:lnTo>
                      <a:pt x="1551" y="352"/>
                    </a:lnTo>
                    <a:lnTo>
                      <a:pt x="1686" y="354"/>
                    </a:lnTo>
                    <a:lnTo>
                      <a:pt x="1822" y="352"/>
                    </a:lnTo>
                    <a:lnTo>
                      <a:pt x="1956" y="346"/>
                    </a:lnTo>
                    <a:lnTo>
                      <a:pt x="2086" y="338"/>
                    </a:lnTo>
                    <a:lnTo>
                      <a:pt x="2215" y="325"/>
                    </a:lnTo>
                    <a:lnTo>
                      <a:pt x="2340" y="310"/>
                    </a:lnTo>
                    <a:lnTo>
                      <a:pt x="2461" y="291"/>
                    </a:lnTo>
                    <a:lnTo>
                      <a:pt x="2578" y="270"/>
                    </a:lnTo>
                    <a:lnTo>
                      <a:pt x="2693" y="245"/>
                    </a:lnTo>
                    <a:lnTo>
                      <a:pt x="2803" y="217"/>
                    </a:lnTo>
                    <a:lnTo>
                      <a:pt x="2908" y="187"/>
                    </a:lnTo>
                    <a:lnTo>
                      <a:pt x="3009" y="154"/>
                    </a:lnTo>
                    <a:lnTo>
                      <a:pt x="3105" y="120"/>
                    </a:lnTo>
                    <a:lnTo>
                      <a:pt x="3197" y="82"/>
                    </a:lnTo>
                    <a:lnTo>
                      <a:pt x="3282" y="42"/>
                    </a:lnTo>
                    <a:lnTo>
                      <a:pt x="3362" y="0"/>
                    </a:lnTo>
                    <a:lnTo>
                      <a:pt x="3370" y="35"/>
                    </a:lnTo>
                    <a:lnTo>
                      <a:pt x="3373" y="69"/>
                    </a:lnTo>
                    <a:lnTo>
                      <a:pt x="3370" y="109"/>
                    </a:lnTo>
                    <a:lnTo>
                      <a:pt x="3359" y="149"/>
                    </a:lnTo>
                    <a:lnTo>
                      <a:pt x="3341" y="187"/>
                    </a:lnTo>
                    <a:lnTo>
                      <a:pt x="3318" y="226"/>
                    </a:lnTo>
                    <a:lnTo>
                      <a:pt x="3287" y="262"/>
                    </a:lnTo>
                    <a:lnTo>
                      <a:pt x="3251" y="298"/>
                    </a:lnTo>
                    <a:lnTo>
                      <a:pt x="3208" y="333"/>
                    </a:lnTo>
                    <a:lnTo>
                      <a:pt x="3160" y="366"/>
                    </a:lnTo>
                    <a:lnTo>
                      <a:pt x="3107" y="399"/>
                    </a:lnTo>
                    <a:lnTo>
                      <a:pt x="3047" y="429"/>
                    </a:lnTo>
                    <a:lnTo>
                      <a:pt x="2983" y="460"/>
                    </a:lnTo>
                    <a:lnTo>
                      <a:pt x="2915" y="487"/>
                    </a:lnTo>
                    <a:lnTo>
                      <a:pt x="2841" y="515"/>
                    </a:lnTo>
                    <a:lnTo>
                      <a:pt x="2764" y="539"/>
                    </a:lnTo>
                    <a:lnTo>
                      <a:pt x="2682" y="562"/>
                    </a:lnTo>
                    <a:lnTo>
                      <a:pt x="2596" y="584"/>
                    </a:lnTo>
                    <a:lnTo>
                      <a:pt x="2507" y="603"/>
                    </a:lnTo>
                    <a:lnTo>
                      <a:pt x="2414" y="621"/>
                    </a:lnTo>
                    <a:lnTo>
                      <a:pt x="2318" y="635"/>
                    </a:lnTo>
                    <a:lnTo>
                      <a:pt x="2220" y="649"/>
                    </a:lnTo>
                    <a:lnTo>
                      <a:pt x="2117" y="659"/>
                    </a:lnTo>
                    <a:lnTo>
                      <a:pt x="2013" y="669"/>
                    </a:lnTo>
                    <a:lnTo>
                      <a:pt x="1906" y="675"/>
                    </a:lnTo>
                    <a:lnTo>
                      <a:pt x="1798" y="678"/>
                    </a:lnTo>
                    <a:lnTo>
                      <a:pt x="1686" y="679"/>
                    </a:lnTo>
                    <a:lnTo>
                      <a:pt x="1575" y="678"/>
                    </a:lnTo>
                    <a:lnTo>
                      <a:pt x="1467" y="675"/>
                    </a:lnTo>
                    <a:lnTo>
                      <a:pt x="1360" y="669"/>
                    </a:lnTo>
                    <a:lnTo>
                      <a:pt x="1255" y="659"/>
                    </a:lnTo>
                    <a:lnTo>
                      <a:pt x="1153" y="649"/>
                    </a:lnTo>
                    <a:lnTo>
                      <a:pt x="1054" y="635"/>
                    </a:lnTo>
                    <a:lnTo>
                      <a:pt x="958" y="621"/>
                    </a:lnTo>
                    <a:lnTo>
                      <a:pt x="865" y="603"/>
                    </a:lnTo>
                    <a:lnTo>
                      <a:pt x="776" y="584"/>
                    </a:lnTo>
                    <a:lnTo>
                      <a:pt x="690" y="562"/>
                    </a:lnTo>
                    <a:lnTo>
                      <a:pt x="609" y="539"/>
                    </a:lnTo>
                    <a:lnTo>
                      <a:pt x="531" y="515"/>
                    </a:lnTo>
                    <a:lnTo>
                      <a:pt x="458" y="487"/>
                    </a:lnTo>
                    <a:lnTo>
                      <a:pt x="389" y="460"/>
                    </a:lnTo>
                    <a:lnTo>
                      <a:pt x="326" y="429"/>
                    </a:lnTo>
                    <a:lnTo>
                      <a:pt x="266" y="399"/>
                    </a:lnTo>
                    <a:lnTo>
                      <a:pt x="213" y="366"/>
                    </a:lnTo>
                    <a:lnTo>
                      <a:pt x="164" y="333"/>
                    </a:lnTo>
                    <a:lnTo>
                      <a:pt x="122" y="298"/>
                    </a:lnTo>
                    <a:lnTo>
                      <a:pt x="86" y="262"/>
                    </a:lnTo>
                    <a:lnTo>
                      <a:pt x="55" y="226"/>
                    </a:lnTo>
                    <a:lnTo>
                      <a:pt x="32" y="187"/>
                    </a:lnTo>
                    <a:lnTo>
                      <a:pt x="14" y="149"/>
                    </a:lnTo>
                    <a:lnTo>
                      <a:pt x="3" y="109"/>
                    </a:lnTo>
                    <a:lnTo>
                      <a:pt x="0" y="69"/>
                    </a:lnTo>
                    <a:lnTo>
                      <a:pt x="3" y="3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1575" y="3389"/>
                <a:ext cx="482" cy="97"/>
              </a:xfrm>
              <a:custGeom>
                <a:avLst/>
                <a:gdLst>
                  <a:gd name="T0" fmla="*/ 91 w 3373"/>
                  <a:gd name="T1" fmla="*/ 42 h 680"/>
                  <a:gd name="T2" fmla="*/ 268 w 3373"/>
                  <a:gd name="T3" fmla="*/ 119 h 680"/>
                  <a:gd name="T4" fmla="*/ 465 w 3373"/>
                  <a:gd name="T5" fmla="*/ 187 h 680"/>
                  <a:gd name="T6" fmla="*/ 680 w 3373"/>
                  <a:gd name="T7" fmla="*/ 245 h 680"/>
                  <a:gd name="T8" fmla="*/ 912 w 3373"/>
                  <a:gd name="T9" fmla="*/ 291 h 680"/>
                  <a:gd name="T10" fmla="*/ 1158 w 3373"/>
                  <a:gd name="T11" fmla="*/ 326 h 680"/>
                  <a:gd name="T12" fmla="*/ 1417 w 3373"/>
                  <a:gd name="T13" fmla="*/ 347 h 680"/>
                  <a:gd name="T14" fmla="*/ 1686 w 3373"/>
                  <a:gd name="T15" fmla="*/ 354 h 680"/>
                  <a:gd name="T16" fmla="*/ 1956 w 3373"/>
                  <a:gd name="T17" fmla="*/ 347 h 680"/>
                  <a:gd name="T18" fmla="*/ 2215 w 3373"/>
                  <a:gd name="T19" fmla="*/ 326 h 680"/>
                  <a:gd name="T20" fmla="*/ 2461 w 3373"/>
                  <a:gd name="T21" fmla="*/ 291 h 680"/>
                  <a:gd name="T22" fmla="*/ 2693 w 3373"/>
                  <a:gd name="T23" fmla="*/ 245 h 680"/>
                  <a:gd name="T24" fmla="*/ 2908 w 3373"/>
                  <a:gd name="T25" fmla="*/ 187 h 680"/>
                  <a:gd name="T26" fmla="*/ 3105 w 3373"/>
                  <a:gd name="T27" fmla="*/ 119 h 680"/>
                  <a:gd name="T28" fmla="*/ 3282 w 3373"/>
                  <a:gd name="T29" fmla="*/ 42 h 680"/>
                  <a:gd name="T30" fmla="*/ 3370 w 3373"/>
                  <a:gd name="T31" fmla="*/ 34 h 680"/>
                  <a:gd name="T32" fmla="*/ 3370 w 3373"/>
                  <a:gd name="T33" fmla="*/ 108 h 680"/>
                  <a:gd name="T34" fmla="*/ 3341 w 3373"/>
                  <a:gd name="T35" fmla="*/ 187 h 680"/>
                  <a:gd name="T36" fmla="*/ 3287 w 3373"/>
                  <a:gd name="T37" fmla="*/ 262 h 680"/>
                  <a:gd name="T38" fmla="*/ 3208 w 3373"/>
                  <a:gd name="T39" fmla="*/ 332 h 680"/>
                  <a:gd name="T40" fmla="*/ 3107 w 3373"/>
                  <a:gd name="T41" fmla="*/ 398 h 680"/>
                  <a:gd name="T42" fmla="*/ 2983 w 3373"/>
                  <a:gd name="T43" fmla="*/ 459 h 680"/>
                  <a:gd name="T44" fmla="*/ 2841 w 3373"/>
                  <a:gd name="T45" fmla="*/ 514 h 680"/>
                  <a:gd name="T46" fmla="*/ 2682 w 3373"/>
                  <a:gd name="T47" fmla="*/ 562 h 680"/>
                  <a:gd name="T48" fmla="*/ 2507 w 3373"/>
                  <a:gd name="T49" fmla="*/ 603 h 680"/>
                  <a:gd name="T50" fmla="*/ 2318 w 3373"/>
                  <a:gd name="T51" fmla="*/ 636 h 680"/>
                  <a:gd name="T52" fmla="*/ 2117 w 3373"/>
                  <a:gd name="T53" fmla="*/ 660 h 680"/>
                  <a:gd name="T54" fmla="*/ 1906 w 3373"/>
                  <a:gd name="T55" fmla="*/ 674 h 680"/>
                  <a:gd name="T56" fmla="*/ 1686 w 3373"/>
                  <a:gd name="T57" fmla="*/ 680 h 680"/>
                  <a:gd name="T58" fmla="*/ 1467 w 3373"/>
                  <a:gd name="T59" fmla="*/ 674 h 680"/>
                  <a:gd name="T60" fmla="*/ 1255 w 3373"/>
                  <a:gd name="T61" fmla="*/ 660 h 680"/>
                  <a:gd name="T62" fmla="*/ 1054 w 3373"/>
                  <a:gd name="T63" fmla="*/ 636 h 680"/>
                  <a:gd name="T64" fmla="*/ 865 w 3373"/>
                  <a:gd name="T65" fmla="*/ 603 h 680"/>
                  <a:gd name="T66" fmla="*/ 690 w 3373"/>
                  <a:gd name="T67" fmla="*/ 562 h 680"/>
                  <a:gd name="T68" fmla="*/ 531 w 3373"/>
                  <a:gd name="T69" fmla="*/ 514 h 680"/>
                  <a:gd name="T70" fmla="*/ 389 w 3373"/>
                  <a:gd name="T71" fmla="*/ 459 h 680"/>
                  <a:gd name="T72" fmla="*/ 266 w 3373"/>
                  <a:gd name="T73" fmla="*/ 398 h 680"/>
                  <a:gd name="T74" fmla="*/ 164 w 3373"/>
                  <a:gd name="T75" fmla="*/ 332 h 680"/>
                  <a:gd name="T76" fmla="*/ 86 w 3373"/>
                  <a:gd name="T77" fmla="*/ 262 h 680"/>
                  <a:gd name="T78" fmla="*/ 32 w 3373"/>
                  <a:gd name="T79" fmla="*/ 187 h 680"/>
                  <a:gd name="T80" fmla="*/ 3 w 3373"/>
                  <a:gd name="T81" fmla="*/ 108 h 680"/>
                  <a:gd name="T82" fmla="*/ 3 w 3373"/>
                  <a:gd name="T83" fmla="*/ 34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73" h="680">
                    <a:moveTo>
                      <a:pt x="12" y="0"/>
                    </a:moveTo>
                    <a:lnTo>
                      <a:pt x="91" y="42"/>
                    </a:lnTo>
                    <a:lnTo>
                      <a:pt x="177" y="82"/>
                    </a:lnTo>
                    <a:lnTo>
                      <a:pt x="268" y="119"/>
                    </a:lnTo>
                    <a:lnTo>
                      <a:pt x="364" y="155"/>
                    </a:lnTo>
                    <a:lnTo>
                      <a:pt x="465" y="187"/>
                    </a:lnTo>
                    <a:lnTo>
                      <a:pt x="571" y="218"/>
                    </a:lnTo>
                    <a:lnTo>
                      <a:pt x="680" y="245"/>
                    </a:lnTo>
                    <a:lnTo>
                      <a:pt x="794" y="270"/>
                    </a:lnTo>
                    <a:lnTo>
                      <a:pt x="912" y="291"/>
                    </a:lnTo>
                    <a:lnTo>
                      <a:pt x="1034" y="310"/>
                    </a:lnTo>
                    <a:lnTo>
                      <a:pt x="1158" y="326"/>
                    </a:lnTo>
                    <a:lnTo>
                      <a:pt x="1287" y="338"/>
                    </a:lnTo>
                    <a:lnTo>
                      <a:pt x="1417" y="347"/>
                    </a:lnTo>
                    <a:lnTo>
                      <a:pt x="1551" y="352"/>
                    </a:lnTo>
                    <a:lnTo>
                      <a:pt x="1686" y="354"/>
                    </a:lnTo>
                    <a:lnTo>
                      <a:pt x="1822" y="352"/>
                    </a:lnTo>
                    <a:lnTo>
                      <a:pt x="1956" y="347"/>
                    </a:lnTo>
                    <a:lnTo>
                      <a:pt x="2086" y="338"/>
                    </a:lnTo>
                    <a:lnTo>
                      <a:pt x="2215" y="326"/>
                    </a:lnTo>
                    <a:lnTo>
                      <a:pt x="2340" y="310"/>
                    </a:lnTo>
                    <a:lnTo>
                      <a:pt x="2461" y="291"/>
                    </a:lnTo>
                    <a:lnTo>
                      <a:pt x="2578" y="270"/>
                    </a:lnTo>
                    <a:lnTo>
                      <a:pt x="2693" y="245"/>
                    </a:lnTo>
                    <a:lnTo>
                      <a:pt x="2803" y="218"/>
                    </a:lnTo>
                    <a:lnTo>
                      <a:pt x="2908" y="187"/>
                    </a:lnTo>
                    <a:lnTo>
                      <a:pt x="3009" y="155"/>
                    </a:lnTo>
                    <a:lnTo>
                      <a:pt x="3105" y="119"/>
                    </a:lnTo>
                    <a:lnTo>
                      <a:pt x="3197" y="82"/>
                    </a:lnTo>
                    <a:lnTo>
                      <a:pt x="3282" y="42"/>
                    </a:lnTo>
                    <a:lnTo>
                      <a:pt x="3362" y="0"/>
                    </a:lnTo>
                    <a:lnTo>
                      <a:pt x="3370" y="34"/>
                    </a:lnTo>
                    <a:lnTo>
                      <a:pt x="3373" y="68"/>
                    </a:lnTo>
                    <a:lnTo>
                      <a:pt x="3370" y="108"/>
                    </a:lnTo>
                    <a:lnTo>
                      <a:pt x="3359" y="148"/>
                    </a:lnTo>
                    <a:lnTo>
                      <a:pt x="3341" y="187"/>
                    </a:lnTo>
                    <a:lnTo>
                      <a:pt x="3318" y="225"/>
                    </a:lnTo>
                    <a:lnTo>
                      <a:pt x="3287" y="262"/>
                    </a:lnTo>
                    <a:lnTo>
                      <a:pt x="3251" y="297"/>
                    </a:lnTo>
                    <a:lnTo>
                      <a:pt x="3208" y="332"/>
                    </a:lnTo>
                    <a:lnTo>
                      <a:pt x="3160" y="366"/>
                    </a:lnTo>
                    <a:lnTo>
                      <a:pt x="3107" y="398"/>
                    </a:lnTo>
                    <a:lnTo>
                      <a:pt x="3047" y="430"/>
                    </a:lnTo>
                    <a:lnTo>
                      <a:pt x="2983" y="459"/>
                    </a:lnTo>
                    <a:lnTo>
                      <a:pt x="2915" y="487"/>
                    </a:lnTo>
                    <a:lnTo>
                      <a:pt x="2841" y="514"/>
                    </a:lnTo>
                    <a:lnTo>
                      <a:pt x="2764" y="539"/>
                    </a:lnTo>
                    <a:lnTo>
                      <a:pt x="2682" y="562"/>
                    </a:lnTo>
                    <a:lnTo>
                      <a:pt x="2596" y="583"/>
                    </a:lnTo>
                    <a:lnTo>
                      <a:pt x="2507" y="603"/>
                    </a:lnTo>
                    <a:lnTo>
                      <a:pt x="2414" y="620"/>
                    </a:lnTo>
                    <a:lnTo>
                      <a:pt x="2318" y="636"/>
                    </a:lnTo>
                    <a:lnTo>
                      <a:pt x="2220" y="649"/>
                    </a:lnTo>
                    <a:lnTo>
                      <a:pt x="2117" y="660"/>
                    </a:lnTo>
                    <a:lnTo>
                      <a:pt x="2013" y="668"/>
                    </a:lnTo>
                    <a:lnTo>
                      <a:pt x="1906" y="674"/>
                    </a:lnTo>
                    <a:lnTo>
                      <a:pt x="1798" y="679"/>
                    </a:lnTo>
                    <a:lnTo>
                      <a:pt x="1686" y="680"/>
                    </a:lnTo>
                    <a:lnTo>
                      <a:pt x="1575" y="679"/>
                    </a:lnTo>
                    <a:lnTo>
                      <a:pt x="1467" y="674"/>
                    </a:lnTo>
                    <a:lnTo>
                      <a:pt x="1360" y="668"/>
                    </a:lnTo>
                    <a:lnTo>
                      <a:pt x="1255" y="660"/>
                    </a:lnTo>
                    <a:lnTo>
                      <a:pt x="1153" y="649"/>
                    </a:lnTo>
                    <a:lnTo>
                      <a:pt x="1054" y="636"/>
                    </a:lnTo>
                    <a:lnTo>
                      <a:pt x="958" y="620"/>
                    </a:lnTo>
                    <a:lnTo>
                      <a:pt x="865" y="603"/>
                    </a:lnTo>
                    <a:lnTo>
                      <a:pt x="776" y="583"/>
                    </a:lnTo>
                    <a:lnTo>
                      <a:pt x="690" y="562"/>
                    </a:lnTo>
                    <a:lnTo>
                      <a:pt x="609" y="539"/>
                    </a:lnTo>
                    <a:lnTo>
                      <a:pt x="531" y="514"/>
                    </a:lnTo>
                    <a:lnTo>
                      <a:pt x="458" y="487"/>
                    </a:lnTo>
                    <a:lnTo>
                      <a:pt x="389" y="459"/>
                    </a:lnTo>
                    <a:lnTo>
                      <a:pt x="326" y="430"/>
                    </a:lnTo>
                    <a:lnTo>
                      <a:pt x="266" y="398"/>
                    </a:lnTo>
                    <a:lnTo>
                      <a:pt x="213" y="366"/>
                    </a:lnTo>
                    <a:lnTo>
                      <a:pt x="164" y="332"/>
                    </a:lnTo>
                    <a:lnTo>
                      <a:pt x="122" y="297"/>
                    </a:lnTo>
                    <a:lnTo>
                      <a:pt x="86" y="262"/>
                    </a:lnTo>
                    <a:lnTo>
                      <a:pt x="55" y="225"/>
                    </a:lnTo>
                    <a:lnTo>
                      <a:pt x="32" y="187"/>
                    </a:lnTo>
                    <a:lnTo>
                      <a:pt x="14" y="148"/>
                    </a:lnTo>
                    <a:lnTo>
                      <a:pt x="3" y="108"/>
                    </a:lnTo>
                    <a:lnTo>
                      <a:pt x="0" y="68"/>
                    </a:lnTo>
                    <a:lnTo>
                      <a:pt x="3" y="3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551"/>
            <p:cNvGrpSpPr/>
            <p:nvPr/>
          </p:nvGrpSpPr>
          <p:grpSpPr>
            <a:xfrm>
              <a:off x="7178703" y="2064033"/>
              <a:ext cx="517497" cy="345792"/>
              <a:chOff x="9813925" y="2924175"/>
              <a:chExt cx="377825" cy="274638"/>
            </a:xfrm>
            <a:solidFill>
              <a:schemeClr val="bg1"/>
            </a:solidFill>
          </p:grpSpPr>
          <p:sp>
            <p:nvSpPr>
              <p:cNvPr id="34" name="Freeform 986"/>
              <p:cNvSpPr>
                <a:spLocks noEditPoints="1"/>
              </p:cNvSpPr>
              <p:nvPr/>
            </p:nvSpPr>
            <p:spPr bwMode="auto">
              <a:xfrm>
                <a:off x="10061575" y="3013075"/>
                <a:ext cx="130175" cy="96838"/>
              </a:xfrm>
              <a:custGeom>
                <a:avLst/>
                <a:gdLst>
                  <a:gd name="T0" fmla="*/ 415 w 1147"/>
                  <a:gd name="T1" fmla="*/ 196 h 855"/>
                  <a:gd name="T2" fmla="*/ 348 w 1147"/>
                  <a:gd name="T3" fmla="*/ 219 h 855"/>
                  <a:gd name="T4" fmla="*/ 293 w 1147"/>
                  <a:gd name="T5" fmla="*/ 259 h 855"/>
                  <a:gd name="T6" fmla="*/ 253 w 1147"/>
                  <a:gd name="T7" fmla="*/ 314 h 855"/>
                  <a:gd name="T8" fmla="*/ 231 w 1147"/>
                  <a:gd name="T9" fmla="*/ 380 h 855"/>
                  <a:gd name="T10" fmla="*/ 231 w 1147"/>
                  <a:gd name="T11" fmla="*/ 453 h 855"/>
                  <a:gd name="T12" fmla="*/ 253 w 1147"/>
                  <a:gd name="T13" fmla="*/ 520 h 855"/>
                  <a:gd name="T14" fmla="*/ 293 w 1147"/>
                  <a:gd name="T15" fmla="*/ 575 h 855"/>
                  <a:gd name="T16" fmla="*/ 348 w 1147"/>
                  <a:gd name="T17" fmla="*/ 615 h 855"/>
                  <a:gd name="T18" fmla="*/ 415 w 1147"/>
                  <a:gd name="T19" fmla="*/ 637 h 855"/>
                  <a:gd name="T20" fmla="*/ 488 w 1147"/>
                  <a:gd name="T21" fmla="*/ 637 h 855"/>
                  <a:gd name="T22" fmla="*/ 554 w 1147"/>
                  <a:gd name="T23" fmla="*/ 615 h 855"/>
                  <a:gd name="T24" fmla="*/ 609 w 1147"/>
                  <a:gd name="T25" fmla="*/ 575 h 855"/>
                  <a:gd name="T26" fmla="*/ 649 w 1147"/>
                  <a:gd name="T27" fmla="*/ 520 h 855"/>
                  <a:gd name="T28" fmla="*/ 671 w 1147"/>
                  <a:gd name="T29" fmla="*/ 453 h 855"/>
                  <a:gd name="T30" fmla="*/ 671 w 1147"/>
                  <a:gd name="T31" fmla="*/ 380 h 855"/>
                  <a:gd name="T32" fmla="*/ 649 w 1147"/>
                  <a:gd name="T33" fmla="*/ 314 h 855"/>
                  <a:gd name="T34" fmla="*/ 609 w 1147"/>
                  <a:gd name="T35" fmla="*/ 259 h 855"/>
                  <a:gd name="T36" fmla="*/ 554 w 1147"/>
                  <a:gd name="T37" fmla="*/ 219 h 855"/>
                  <a:gd name="T38" fmla="*/ 488 w 1147"/>
                  <a:gd name="T39" fmla="*/ 196 h 855"/>
                  <a:gd name="T40" fmla="*/ 424 w 1147"/>
                  <a:gd name="T41" fmla="*/ 0 h 855"/>
                  <a:gd name="T42" fmla="*/ 1147 w 1147"/>
                  <a:gd name="T43" fmla="*/ 855 h 855"/>
                  <a:gd name="T44" fmla="*/ 378 w 1147"/>
                  <a:gd name="T45" fmla="*/ 851 h 855"/>
                  <a:gd name="T46" fmla="*/ 283 w 1147"/>
                  <a:gd name="T47" fmla="*/ 829 h 855"/>
                  <a:gd name="T48" fmla="*/ 198 w 1147"/>
                  <a:gd name="T49" fmla="*/ 788 h 855"/>
                  <a:gd name="T50" fmla="*/ 125 w 1147"/>
                  <a:gd name="T51" fmla="*/ 728 h 855"/>
                  <a:gd name="T52" fmla="*/ 67 w 1147"/>
                  <a:gd name="T53" fmla="*/ 655 h 855"/>
                  <a:gd name="T54" fmla="*/ 25 w 1147"/>
                  <a:gd name="T55" fmla="*/ 570 h 855"/>
                  <a:gd name="T56" fmla="*/ 3 w 1147"/>
                  <a:gd name="T57" fmla="*/ 476 h 855"/>
                  <a:gd name="T58" fmla="*/ 3 w 1147"/>
                  <a:gd name="T59" fmla="*/ 377 h 855"/>
                  <a:gd name="T60" fmla="*/ 25 w 1147"/>
                  <a:gd name="T61" fmla="*/ 284 h 855"/>
                  <a:gd name="T62" fmla="*/ 67 w 1147"/>
                  <a:gd name="T63" fmla="*/ 200 h 855"/>
                  <a:gd name="T64" fmla="*/ 125 w 1147"/>
                  <a:gd name="T65" fmla="*/ 126 h 855"/>
                  <a:gd name="T66" fmla="*/ 197 w 1147"/>
                  <a:gd name="T67" fmla="*/ 67 h 855"/>
                  <a:gd name="T68" fmla="*/ 282 w 1147"/>
                  <a:gd name="T69" fmla="*/ 25 h 855"/>
                  <a:gd name="T70" fmla="*/ 375 w 1147"/>
                  <a:gd name="T71" fmla="*/ 2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7" h="855">
                    <a:moveTo>
                      <a:pt x="451" y="193"/>
                    </a:moveTo>
                    <a:lnTo>
                      <a:pt x="415" y="196"/>
                    </a:lnTo>
                    <a:lnTo>
                      <a:pt x="381" y="205"/>
                    </a:lnTo>
                    <a:lnTo>
                      <a:pt x="348" y="219"/>
                    </a:lnTo>
                    <a:lnTo>
                      <a:pt x="319" y="237"/>
                    </a:lnTo>
                    <a:lnTo>
                      <a:pt x="293" y="259"/>
                    </a:lnTo>
                    <a:lnTo>
                      <a:pt x="271" y="284"/>
                    </a:lnTo>
                    <a:lnTo>
                      <a:pt x="253" y="314"/>
                    </a:lnTo>
                    <a:lnTo>
                      <a:pt x="239" y="346"/>
                    </a:lnTo>
                    <a:lnTo>
                      <a:pt x="231" y="380"/>
                    </a:lnTo>
                    <a:lnTo>
                      <a:pt x="228" y="417"/>
                    </a:lnTo>
                    <a:lnTo>
                      <a:pt x="231" y="453"/>
                    </a:lnTo>
                    <a:lnTo>
                      <a:pt x="239" y="488"/>
                    </a:lnTo>
                    <a:lnTo>
                      <a:pt x="253" y="520"/>
                    </a:lnTo>
                    <a:lnTo>
                      <a:pt x="271" y="549"/>
                    </a:lnTo>
                    <a:lnTo>
                      <a:pt x="293" y="575"/>
                    </a:lnTo>
                    <a:lnTo>
                      <a:pt x="319" y="597"/>
                    </a:lnTo>
                    <a:lnTo>
                      <a:pt x="348" y="615"/>
                    </a:lnTo>
                    <a:lnTo>
                      <a:pt x="381" y="629"/>
                    </a:lnTo>
                    <a:lnTo>
                      <a:pt x="415" y="637"/>
                    </a:lnTo>
                    <a:lnTo>
                      <a:pt x="451" y="640"/>
                    </a:lnTo>
                    <a:lnTo>
                      <a:pt x="488" y="637"/>
                    </a:lnTo>
                    <a:lnTo>
                      <a:pt x="522" y="629"/>
                    </a:lnTo>
                    <a:lnTo>
                      <a:pt x="554" y="615"/>
                    </a:lnTo>
                    <a:lnTo>
                      <a:pt x="583" y="597"/>
                    </a:lnTo>
                    <a:lnTo>
                      <a:pt x="609" y="575"/>
                    </a:lnTo>
                    <a:lnTo>
                      <a:pt x="631" y="549"/>
                    </a:lnTo>
                    <a:lnTo>
                      <a:pt x="649" y="520"/>
                    </a:lnTo>
                    <a:lnTo>
                      <a:pt x="663" y="488"/>
                    </a:lnTo>
                    <a:lnTo>
                      <a:pt x="671" y="453"/>
                    </a:lnTo>
                    <a:lnTo>
                      <a:pt x="674" y="417"/>
                    </a:lnTo>
                    <a:lnTo>
                      <a:pt x="671" y="380"/>
                    </a:lnTo>
                    <a:lnTo>
                      <a:pt x="663" y="346"/>
                    </a:lnTo>
                    <a:lnTo>
                      <a:pt x="649" y="314"/>
                    </a:lnTo>
                    <a:lnTo>
                      <a:pt x="631" y="284"/>
                    </a:lnTo>
                    <a:lnTo>
                      <a:pt x="609" y="259"/>
                    </a:lnTo>
                    <a:lnTo>
                      <a:pt x="583" y="237"/>
                    </a:lnTo>
                    <a:lnTo>
                      <a:pt x="554" y="219"/>
                    </a:lnTo>
                    <a:lnTo>
                      <a:pt x="522" y="205"/>
                    </a:lnTo>
                    <a:lnTo>
                      <a:pt x="488" y="196"/>
                    </a:lnTo>
                    <a:lnTo>
                      <a:pt x="451" y="193"/>
                    </a:lnTo>
                    <a:close/>
                    <a:moveTo>
                      <a:pt x="424" y="0"/>
                    </a:moveTo>
                    <a:lnTo>
                      <a:pt x="1147" y="0"/>
                    </a:lnTo>
                    <a:lnTo>
                      <a:pt x="1147" y="855"/>
                    </a:lnTo>
                    <a:lnTo>
                      <a:pt x="427" y="855"/>
                    </a:lnTo>
                    <a:lnTo>
                      <a:pt x="378" y="851"/>
                    </a:lnTo>
                    <a:lnTo>
                      <a:pt x="329" y="843"/>
                    </a:lnTo>
                    <a:lnTo>
                      <a:pt x="283" y="829"/>
                    </a:lnTo>
                    <a:lnTo>
                      <a:pt x="239" y="811"/>
                    </a:lnTo>
                    <a:lnTo>
                      <a:pt x="198" y="788"/>
                    </a:lnTo>
                    <a:lnTo>
                      <a:pt x="159" y="759"/>
                    </a:lnTo>
                    <a:lnTo>
                      <a:pt x="125" y="728"/>
                    </a:lnTo>
                    <a:lnTo>
                      <a:pt x="94" y="694"/>
                    </a:lnTo>
                    <a:lnTo>
                      <a:pt x="67" y="655"/>
                    </a:lnTo>
                    <a:lnTo>
                      <a:pt x="43" y="614"/>
                    </a:lnTo>
                    <a:lnTo>
                      <a:pt x="25" y="570"/>
                    </a:lnTo>
                    <a:lnTo>
                      <a:pt x="11" y="524"/>
                    </a:lnTo>
                    <a:lnTo>
                      <a:pt x="3" y="476"/>
                    </a:lnTo>
                    <a:lnTo>
                      <a:pt x="0" y="427"/>
                    </a:lnTo>
                    <a:lnTo>
                      <a:pt x="3" y="377"/>
                    </a:lnTo>
                    <a:lnTo>
                      <a:pt x="11" y="330"/>
                    </a:lnTo>
                    <a:lnTo>
                      <a:pt x="25" y="284"/>
                    </a:lnTo>
                    <a:lnTo>
                      <a:pt x="43" y="240"/>
                    </a:lnTo>
                    <a:lnTo>
                      <a:pt x="67" y="200"/>
                    </a:lnTo>
                    <a:lnTo>
                      <a:pt x="94" y="161"/>
                    </a:lnTo>
                    <a:lnTo>
                      <a:pt x="125" y="126"/>
                    </a:lnTo>
                    <a:lnTo>
                      <a:pt x="159" y="94"/>
                    </a:lnTo>
                    <a:lnTo>
                      <a:pt x="197" y="67"/>
                    </a:lnTo>
                    <a:lnTo>
                      <a:pt x="238" y="44"/>
                    </a:lnTo>
                    <a:lnTo>
                      <a:pt x="282" y="25"/>
                    </a:lnTo>
                    <a:lnTo>
                      <a:pt x="327" y="12"/>
                    </a:lnTo>
                    <a:lnTo>
                      <a:pt x="375" y="2"/>
                    </a:lnTo>
                    <a:lnTo>
                      <a:pt x="4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987"/>
              <p:cNvSpPr>
                <a:spLocks/>
              </p:cNvSpPr>
              <p:nvPr/>
            </p:nvSpPr>
            <p:spPr bwMode="auto">
              <a:xfrm>
                <a:off x="9813925" y="2924175"/>
                <a:ext cx="377825" cy="274638"/>
              </a:xfrm>
              <a:custGeom>
                <a:avLst/>
                <a:gdLst>
                  <a:gd name="T0" fmla="*/ 3011 w 3331"/>
                  <a:gd name="T1" fmla="*/ 0 h 2427"/>
                  <a:gd name="T2" fmla="*/ 3095 w 3331"/>
                  <a:gd name="T3" fmla="*/ 12 h 2427"/>
                  <a:gd name="T4" fmla="*/ 3170 w 3331"/>
                  <a:gd name="T5" fmla="*/ 43 h 2427"/>
                  <a:gd name="T6" fmla="*/ 3235 w 3331"/>
                  <a:gd name="T7" fmla="*/ 93 h 2427"/>
                  <a:gd name="T8" fmla="*/ 3285 w 3331"/>
                  <a:gd name="T9" fmla="*/ 158 h 2427"/>
                  <a:gd name="T10" fmla="*/ 3317 w 3331"/>
                  <a:gd name="T11" fmla="*/ 234 h 2427"/>
                  <a:gd name="T12" fmla="*/ 3328 w 3331"/>
                  <a:gd name="T13" fmla="*/ 317 h 2427"/>
                  <a:gd name="T14" fmla="*/ 2606 w 3331"/>
                  <a:gd name="T15" fmla="*/ 651 h 2427"/>
                  <a:gd name="T16" fmla="*/ 2494 w 3331"/>
                  <a:gd name="T17" fmla="*/ 662 h 2427"/>
                  <a:gd name="T18" fmla="*/ 2388 w 3331"/>
                  <a:gd name="T19" fmla="*/ 695 h 2427"/>
                  <a:gd name="T20" fmla="*/ 2293 w 3331"/>
                  <a:gd name="T21" fmla="*/ 747 h 2427"/>
                  <a:gd name="T22" fmla="*/ 2210 w 3331"/>
                  <a:gd name="T23" fmla="*/ 816 h 2427"/>
                  <a:gd name="T24" fmla="*/ 2142 w 3331"/>
                  <a:gd name="T25" fmla="*/ 899 h 2427"/>
                  <a:gd name="T26" fmla="*/ 2090 w 3331"/>
                  <a:gd name="T27" fmla="*/ 994 h 2427"/>
                  <a:gd name="T28" fmla="*/ 2057 w 3331"/>
                  <a:gd name="T29" fmla="*/ 1100 h 2427"/>
                  <a:gd name="T30" fmla="*/ 2046 w 3331"/>
                  <a:gd name="T31" fmla="*/ 1212 h 2427"/>
                  <a:gd name="T32" fmla="*/ 2057 w 3331"/>
                  <a:gd name="T33" fmla="*/ 1325 h 2427"/>
                  <a:gd name="T34" fmla="*/ 2090 w 3331"/>
                  <a:gd name="T35" fmla="*/ 1430 h 2427"/>
                  <a:gd name="T36" fmla="*/ 2142 w 3331"/>
                  <a:gd name="T37" fmla="*/ 1525 h 2427"/>
                  <a:gd name="T38" fmla="*/ 2210 w 3331"/>
                  <a:gd name="T39" fmla="*/ 1609 h 2427"/>
                  <a:gd name="T40" fmla="*/ 2293 w 3331"/>
                  <a:gd name="T41" fmla="*/ 1677 h 2427"/>
                  <a:gd name="T42" fmla="*/ 2388 w 3331"/>
                  <a:gd name="T43" fmla="*/ 1729 h 2427"/>
                  <a:gd name="T44" fmla="*/ 2494 w 3331"/>
                  <a:gd name="T45" fmla="*/ 1762 h 2427"/>
                  <a:gd name="T46" fmla="*/ 2606 w 3331"/>
                  <a:gd name="T47" fmla="*/ 1774 h 2427"/>
                  <a:gd name="T48" fmla="*/ 3331 w 3331"/>
                  <a:gd name="T49" fmla="*/ 2110 h 2427"/>
                  <a:gd name="T50" fmla="*/ 3320 w 3331"/>
                  <a:gd name="T51" fmla="*/ 2193 h 2427"/>
                  <a:gd name="T52" fmla="*/ 3288 w 3331"/>
                  <a:gd name="T53" fmla="*/ 2269 h 2427"/>
                  <a:gd name="T54" fmla="*/ 3238 w 3331"/>
                  <a:gd name="T55" fmla="*/ 2334 h 2427"/>
                  <a:gd name="T56" fmla="*/ 3174 w 3331"/>
                  <a:gd name="T57" fmla="*/ 2383 h 2427"/>
                  <a:gd name="T58" fmla="*/ 3099 w 3331"/>
                  <a:gd name="T59" fmla="*/ 2416 h 2427"/>
                  <a:gd name="T60" fmla="*/ 3014 w 3331"/>
                  <a:gd name="T61" fmla="*/ 2427 h 2427"/>
                  <a:gd name="T62" fmla="*/ 274 w 3331"/>
                  <a:gd name="T63" fmla="*/ 2424 h 2427"/>
                  <a:gd name="T64" fmla="*/ 194 w 3331"/>
                  <a:gd name="T65" fmla="*/ 2402 h 2427"/>
                  <a:gd name="T66" fmla="*/ 123 w 3331"/>
                  <a:gd name="T67" fmla="*/ 2360 h 2427"/>
                  <a:gd name="T68" fmla="*/ 67 w 3331"/>
                  <a:gd name="T69" fmla="*/ 2304 h 2427"/>
                  <a:gd name="T70" fmla="*/ 25 w 3331"/>
                  <a:gd name="T71" fmla="*/ 2233 h 2427"/>
                  <a:gd name="T72" fmla="*/ 3 w 3331"/>
                  <a:gd name="T73" fmla="*/ 2152 h 2427"/>
                  <a:gd name="T74" fmla="*/ 0 w 3331"/>
                  <a:gd name="T75" fmla="*/ 317 h 2427"/>
                  <a:gd name="T76" fmla="*/ 11 w 3331"/>
                  <a:gd name="T77" fmla="*/ 234 h 2427"/>
                  <a:gd name="T78" fmla="*/ 43 w 3331"/>
                  <a:gd name="T79" fmla="*/ 158 h 2427"/>
                  <a:gd name="T80" fmla="*/ 93 w 3331"/>
                  <a:gd name="T81" fmla="*/ 93 h 2427"/>
                  <a:gd name="T82" fmla="*/ 158 w 3331"/>
                  <a:gd name="T83" fmla="*/ 43 h 2427"/>
                  <a:gd name="T84" fmla="*/ 233 w 3331"/>
                  <a:gd name="T85" fmla="*/ 12 h 2427"/>
                  <a:gd name="T86" fmla="*/ 317 w 3331"/>
                  <a:gd name="T87" fmla="*/ 0 h 2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31" h="2427">
                    <a:moveTo>
                      <a:pt x="317" y="0"/>
                    </a:moveTo>
                    <a:lnTo>
                      <a:pt x="3011" y="0"/>
                    </a:lnTo>
                    <a:lnTo>
                      <a:pt x="3054" y="3"/>
                    </a:lnTo>
                    <a:lnTo>
                      <a:pt x="3095" y="12"/>
                    </a:lnTo>
                    <a:lnTo>
                      <a:pt x="3134" y="25"/>
                    </a:lnTo>
                    <a:lnTo>
                      <a:pt x="3170" y="43"/>
                    </a:lnTo>
                    <a:lnTo>
                      <a:pt x="3205" y="67"/>
                    </a:lnTo>
                    <a:lnTo>
                      <a:pt x="3235" y="93"/>
                    </a:lnTo>
                    <a:lnTo>
                      <a:pt x="3261" y="124"/>
                    </a:lnTo>
                    <a:lnTo>
                      <a:pt x="3285" y="158"/>
                    </a:lnTo>
                    <a:lnTo>
                      <a:pt x="3303" y="194"/>
                    </a:lnTo>
                    <a:lnTo>
                      <a:pt x="3317" y="234"/>
                    </a:lnTo>
                    <a:lnTo>
                      <a:pt x="3325" y="275"/>
                    </a:lnTo>
                    <a:lnTo>
                      <a:pt x="3328" y="317"/>
                    </a:lnTo>
                    <a:lnTo>
                      <a:pt x="3328" y="651"/>
                    </a:lnTo>
                    <a:lnTo>
                      <a:pt x="2606" y="651"/>
                    </a:lnTo>
                    <a:lnTo>
                      <a:pt x="2549" y="654"/>
                    </a:lnTo>
                    <a:lnTo>
                      <a:pt x="2494" y="662"/>
                    </a:lnTo>
                    <a:lnTo>
                      <a:pt x="2439" y="676"/>
                    </a:lnTo>
                    <a:lnTo>
                      <a:pt x="2388" y="695"/>
                    </a:lnTo>
                    <a:lnTo>
                      <a:pt x="2339" y="719"/>
                    </a:lnTo>
                    <a:lnTo>
                      <a:pt x="2293" y="747"/>
                    </a:lnTo>
                    <a:lnTo>
                      <a:pt x="2250" y="779"/>
                    </a:lnTo>
                    <a:lnTo>
                      <a:pt x="2210" y="816"/>
                    </a:lnTo>
                    <a:lnTo>
                      <a:pt x="2174" y="855"/>
                    </a:lnTo>
                    <a:lnTo>
                      <a:pt x="2142" y="899"/>
                    </a:lnTo>
                    <a:lnTo>
                      <a:pt x="2113" y="945"/>
                    </a:lnTo>
                    <a:lnTo>
                      <a:pt x="2090" y="994"/>
                    </a:lnTo>
                    <a:lnTo>
                      <a:pt x="2071" y="1045"/>
                    </a:lnTo>
                    <a:lnTo>
                      <a:pt x="2057" y="1100"/>
                    </a:lnTo>
                    <a:lnTo>
                      <a:pt x="2049" y="1155"/>
                    </a:lnTo>
                    <a:lnTo>
                      <a:pt x="2046" y="1212"/>
                    </a:lnTo>
                    <a:lnTo>
                      <a:pt x="2049" y="1270"/>
                    </a:lnTo>
                    <a:lnTo>
                      <a:pt x="2057" y="1325"/>
                    </a:lnTo>
                    <a:lnTo>
                      <a:pt x="2071" y="1379"/>
                    </a:lnTo>
                    <a:lnTo>
                      <a:pt x="2090" y="1430"/>
                    </a:lnTo>
                    <a:lnTo>
                      <a:pt x="2113" y="1479"/>
                    </a:lnTo>
                    <a:lnTo>
                      <a:pt x="2142" y="1525"/>
                    </a:lnTo>
                    <a:lnTo>
                      <a:pt x="2174" y="1569"/>
                    </a:lnTo>
                    <a:lnTo>
                      <a:pt x="2210" y="1609"/>
                    </a:lnTo>
                    <a:lnTo>
                      <a:pt x="2250" y="1645"/>
                    </a:lnTo>
                    <a:lnTo>
                      <a:pt x="2293" y="1677"/>
                    </a:lnTo>
                    <a:lnTo>
                      <a:pt x="2339" y="1705"/>
                    </a:lnTo>
                    <a:lnTo>
                      <a:pt x="2388" y="1729"/>
                    </a:lnTo>
                    <a:lnTo>
                      <a:pt x="2439" y="1749"/>
                    </a:lnTo>
                    <a:lnTo>
                      <a:pt x="2494" y="1762"/>
                    </a:lnTo>
                    <a:lnTo>
                      <a:pt x="2549" y="1771"/>
                    </a:lnTo>
                    <a:lnTo>
                      <a:pt x="2606" y="1774"/>
                    </a:lnTo>
                    <a:lnTo>
                      <a:pt x="3331" y="1774"/>
                    </a:lnTo>
                    <a:lnTo>
                      <a:pt x="3331" y="2110"/>
                    </a:lnTo>
                    <a:lnTo>
                      <a:pt x="3328" y="2152"/>
                    </a:lnTo>
                    <a:lnTo>
                      <a:pt x="3320" y="2193"/>
                    </a:lnTo>
                    <a:lnTo>
                      <a:pt x="3307" y="2233"/>
                    </a:lnTo>
                    <a:lnTo>
                      <a:pt x="3288" y="2269"/>
                    </a:lnTo>
                    <a:lnTo>
                      <a:pt x="3265" y="2304"/>
                    </a:lnTo>
                    <a:lnTo>
                      <a:pt x="3238" y="2334"/>
                    </a:lnTo>
                    <a:lnTo>
                      <a:pt x="3208" y="2360"/>
                    </a:lnTo>
                    <a:lnTo>
                      <a:pt x="3174" y="2383"/>
                    </a:lnTo>
                    <a:lnTo>
                      <a:pt x="3137" y="2402"/>
                    </a:lnTo>
                    <a:lnTo>
                      <a:pt x="3099" y="2416"/>
                    </a:lnTo>
                    <a:lnTo>
                      <a:pt x="3057" y="2424"/>
                    </a:lnTo>
                    <a:lnTo>
                      <a:pt x="3014" y="2427"/>
                    </a:lnTo>
                    <a:lnTo>
                      <a:pt x="317" y="2427"/>
                    </a:lnTo>
                    <a:lnTo>
                      <a:pt x="274" y="2424"/>
                    </a:lnTo>
                    <a:lnTo>
                      <a:pt x="233" y="2416"/>
                    </a:lnTo>
                    <a:lnTo>
                      <a:pt x="194" y="2402"/>
                    </a:lnTo>
                    <a:lnTo>
                      <a:pt x="158" y="2383"/>
                    </a:lnTo>
                    <a:lnTo>
                      <a:pt x="123" y="2360"/>
                    </a:lnTo>
                    <a:lnTo>
                      <a:pt x="93" y="2334"/>
                    </a:lnTo>
                    <a:lnTo>
                      <a:pt x="67" y="2304"/>
                    </a:lnTo>
                    <a:lnTo>
                      <a:pt x="43" y="2269"/>
                    </a:lnTo>
                    <a:lnTo>
                      <a:pt x="25" y="2233"/>
                    </a:lnTo>
                    <a:lnTo>
                      <a:pt x="11" y="2193"/>
                    </a:lnTo>
                    <a:lnTo>
                      <a:pt x="3" y="2152"/>
                    </a:lnTo>
                    <a:lnTo>
                      <a:pt x="0" y="2110"/>
                    </a:lnTo>
                    <a:lnTo>
                      <a:pt x="0" y="317"/>
                    </a:lnTo>
                    <a:lnTo>
                      <a:pt x="3" y="275"/>
                    </a:lnTo>
                    <a:lnTo>
                      <a:pt x="11" y="234"/>
                    </a:lnTo>
                    <a:lnTo>
                      <a:pt x="25" y="194"/>
                    </a:lnTo>
                    <a:lnTo>
                      <a:pt x="43" y="158"/>
                    </a:lnTo>
                    <a:lnTo>
                      <a:pt x="67" y="124"/>
                    </a:lnTo>
                    <a:lnTo>
                      <a:pt x="93" y="93"/>
                    </a:lnTo>
                    <a:lnTo>
                      <a:pt x="123" y="67"/>
                    </a:lnTo>
                    <a:lnTo>
                      <a:pt x="158" y="43"/>
                    </a:lnTo>
                    <a:lnTo>
                      <a:pt x="194" y="25"/>
                    </a:lnTo>
                    <a:lnTo>
                      <a:pt x="233" y="12"/>
                    </a:lnTo>
                    <a:lnTo>
                      <a:pt x="274" y="3"/>
                    </a:lnTo>
                    <a:lnTo>
                      <a:pt x="3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16"/>
            <p:cNvGrpSpPr/>
            <p:nvPr/>
          </p:nvGrpSpPr>
          <p:grpSpPr>
            <a:xfrm flipH="1">
              <a:off x="4080620" y="2102592"/>
              <a:ext cx="252621" cy="327754"/>
              <a:chOff x="7978775" y="1504951"/>
              <a:chExt cx="368300" cy="477838"/>
            </a:xfrm>
            <a:solidFill>
              <a:schemeClr val="bg1"/>
            </a:solidFill>
          </p:grpSpPr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7978775" y="1504951"/>
                <a:ext cx="368300" cy="477838"/>
              </a:xfrm>
              <a:custGeom>
                <a:avLst/>
                <a:gdLst>
                  <a:gd name="T0" fmla="*/ 301 w 2557"/>
                  <a:gd name="T1" fmla="*/ 1053 h 3309"/>
                  <a:gd name="T2" fmla="*/ 301 w 2557"/>
                  <a:gd name="T3" fmla="*/ 3008 h 3309"/>
                  <a:gd name="T4" fmla="*/ 2256 w 2557"/>
                  <a:gd name="T5" fmla="*/ 3008 h 3309"/>
                  <a:gd name="T6" fmla="*/ 2256 w 2557"/>
                  <a:gd name="T7" fmla="*/ 1053 h 3309"/>
                  <a:gd name="T8" fmla="*/ 301 w 2557"/>
                  <a:gd name="T9" fmla="*/ 1053 h 3309"/>
                  <a:gd name="T10" fmla="*/ 301 w 2557"/>
                  <a:gd name="T11" fmla="*/ 301 h 3309"/>
                  <a:gd name="T12" fmla="*/ 301 w 2557"/>
                  <a:gd name="T13" fmla="*/ 752 h 3309"/>
                  <a:gd name="T14" fmla="*/ 2256 w 2557"/>
                  <a:gd name="T15" fmla="*/ 752 h 3309"/>
                  <a:gd name="T16" fmla="*/ 2256 w 2557"/>
                  <a:gd name="T17" fmla="*/ 301 h 3309"/>
                  <a:gd name="T18" fmla="*/ 301 w 2557"/>
                  <a:gd name="T19" fmla="*/ 301 h 3309"/>
                  <a:gd name="T20" fmla="*/ 150 w 2557"/>
                  <a:gd name="T21" fmla="*/ 0 h 3309"/>
                  <a:gd name="T22" fmla="*/ 2406 w 2557"/>
                  <a:gd name="T23" fmla="*/ 0 h 3309"/>
                  <a:gd name="T24" fmla="*/ 2437 w 2557"/>
                  <a:gd name="T25" fmla="*/ 3 h 3309"/>
                  <a:gd name="T26" fmla="*/ 2465 w 2557"/>
                  <a:gd name="T27" fmla="*/ 12 h 3309"/>
                  <a:gd name="T28" fmla="*/ 2490 w 2557"/>
                  <a:gd name="T29" fmla="*/ 25 h 3309"/>
                  <a:gd name="T30" fmla="*/ 2513 w 2557"/>
                  <a:gd name="T31" fmla="*/ 44 h 3309"/>
                  <a:gd name="T32" fmla="*/ 2532 w 2557"/>
                  <a:gd name="T33" fmla="*/ 67 h 3309"/>
                  <a:gd name="T34" fmla="*/ 2545 w 2557"/>
                  <a:gd name="T35" fmla="*/ 92 h 3309"/>
                  <a:gd name="T36" fmla="*/ 2554 w 2557"/>
                  <a:gd name="T37" fmla="*/ 120 h 3309"/>
                  <a:gd name="T38" fmla="*/ 2557 w 2557"/>
                  <a:gd name="T39" fmla="*/ 151 h 3309"/>
                  <a:gd name="T40" fmla="*/ 2557 w 2557"/>
                  <a:gd name="T41" fmla="*/ 3159 h 3309"/>
                  <a:gd name="T42" fmla="*/ 2554 w 2557"/>
                  <a:gd name="T43" fmla="*/ 3189 h 3309"/>
                  <a:gd name="T44" fmla="*/ 2545 w 2557"/>
                  <a:gd name="T45" fmla="*/ 3217 h 3309"/>
                  <a:gd name="T46" fmla="*/ 2532 w 2557"/>
                  <a:gd name="T47" fmla="*/ 3243 h 3309"/>
                  <a:gd name="T48" fmla="*/ 2513 w 2557"/>
                  <a:gd name="T49" fmla="*/ 3265 h 3309"/>
                  <a:gd name="T50" fmla="*/ 2490 w 2557"/>
                  <a:gd name="T51" fmla="*/ 3284 h 3309"/>
                  <a:gd name="T52" fmla="*/ 2465 w 2557"/>
                  <a:gd name="T53" fmla="*/ 3297 h 3309"/>
                  <a:gd name="T54" fmla="*/ 2437 w 2557"/>
                  <a:gd name="T55" fmla="*/ 3307 h 3309"/>
                  <a:gd name="T56" fmla="*/ 2406 w 2557"/>
                  <a:gd name="T57" fmla="*/ 3309 h 3309"/>
                  <a:gd name="T58" fmla="*/ 150 w 2557"/>
                  <a:gd name="T59" fmla="*/ 3309 h 3309"/>
                  <a:gd name="T60" fmla="*/ 120 w 2557"/>
                  <a:gd name="T61" fmla="*/ 3307 h 3309"/>
                  <a:gd name="T62" fmla="*/ 92 w 2557"/>
                  <a:gd name="T63" fmla="*/ 3297 h 3309"/>
                  <a:gd name="T64" fmla="*/ 67 w 2557"/>
                  <a:gd name="T65" fmla="*/ 3284 h 3309"/>
                  <a:gd name="T66" fmla="*/ 44 w 2557"/>
                  <a:gd name="T67" fmla="*/ 3265 h 3309"/>
                  <a:gd name="T68" fmla="*/ 25 w 2557"/>
                  <a:gd name="T69" fmla="*/ 3243 h 3309"/>
                  <a:gd name="T70" fmla="*/ 11 w 2557"/>
                  <a:gd name="T71" fmla="*/ 3217 h 3309"/>
                  <a:gd name="T72" fmla="*/ 3 w 2557"/>
                  <a:gd name="T73" fmla="*/ 3189 h 3309"/>
                  <a:gd name="T74" fmla="*/ 0 w 2557"/>
                  <a:gd name="T75" fmla="*/ 3159 h 3309"/>
                  <a:gd name="T76" fmla="*/ 0 w 2557"/>
                  <a:gd name="T77" fmla="*/ 151 h 3309"/>
                  <a:gd name="T78" fmla="*/ 3 w 2557"/>
                  <a:gd name="T79" fmla="*/ 120 h 3309"/>
                  <a:gd name="T80" fmla="*/ 11 w 2557"/>
                  <a:gd name="T81" fmla="*/ 92 h 3309"/>
                  <a:gd name="T82" fmla="*/ 25 w 2557"/>
                  <a:gd name="T83" fmla="*/ 67 h 3309"/>
                  <a:gd name="T84" fmla="*/ 44 w 2557"/>
                  <a:gd name="T85" fmla="*/ 44 h 3309"/>
                  <a:gd name="T86" fmla="*/ 67 w 2557"/>
                  <a:gd name="T87" fmla="*/ 25 h 3309"/>
                  <a:gd name="T88" fmla="*/ 92 w 2557"/>
                  <a:gd name="T89" fmla="*/ 12 h 3309"/>
                  <a:gd name="T90" fmla="*/ 120 w 2557"/>
                  <a:gd name="T91" fmla="*/ 3 h 3309"/>
                  <a:gd name="T92" fmla="*/ 150 w 2557"/>
                  <a:gd name="T93" fmla="*/ 0 h 3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7" h="3309">
                    <a:moveTo>
                      <a:pt x="301" y="1053"/>
                    </a:moveTo>
                    <a:lnTo>
                      <a:pt x="301" y="3008"/>
                    </a:lnTo>
                    <a:lnTo>
                      <a:pt x="2256" y="3008"/>
                    </a:lnTo>
                    <a:lnTo>
                      <a:pt x="2256" y="1053"/>
                    </a:lnTo>
                    <a:lnTo>
                      <a:pt x="301" y="1053"/>
                    </a:lnTo>
                    <a:close/>
                    <a:moveTo>
                      <a:pt x="301" y="301"/>
                    </a:moveTo>
                    <a:lnTo>
                      <a:pt x="301" y="752"/>
                    </a:lnTo>
                    <a:lnTo>
                      <a:pt x="2256" y="752"/>
                    </a:lnTo>
                    <a:lnTo>
                      <a:pt x="2256" y="301"/>
                    </a:lnTo>
                    <a:lnTo>
                      <a:pt x="301" y="301"/>
                    </a:lnTo>
                    <a:close/>
                    <a:moveTo>
                      <a:pt x="150" y="0"/>
                    </a:moveTo>
                    <a:lnTo>
                      <a:pt x="2406" y="0"/>
                    </a:lnTo>
                    <a:lnTo>
                      <a:pt x="2437" y="3"/>
                    </a:lnTo>
                    <a:lnTo>
                      <a:pt x="2465" y="12"/>
                    </a:lnTo>
                    <a:lnTo>
                      <a:pt x="2490" y="25"/>
                    </a:lnTo>
                    <a:lnTo>
                      <a:pt x="2513" y="44"/>
                    </a:lnTo>
                    <a:lnTo>
                      <a:pt x="2532" y="67"/>
                    </a:lnTo>
                    <a:lnTo>
                      <a:pt x="2545" y="92"/>
                    </a:lnTo>
                    <a:lnTo>
                      <a:pt x="2554" y="120"/>
                    </a:lnTo>
                    <a:lnTo>
                      <a:pt x="2557" y="151"/>
                    </a:lnTo>
                    <a:lnTo>
                      <a:pt x="2557" y="3159"/>
                    </a:lnTo>
                    <a:lnTo>
                      <a:pt x="2554" y="3189"/>
                    </a:lnTo>
                    <a:lnTo>
                      <a:pt x="2545" y="3217"/>
                    </a:lnTo>
                    <a:lnTo>
                      <a:pt x="2532" y="3243"/>
                    </a:lnTo>
                    <a:lnTo>
                      <a:pt x="2513" y="3265"/>
                    </a:lnTo>
                    <a:lnTo>
                      <a:pt x="2490" y="3284"/>
                    </a:lnTo>
                    <a:lnTo>
                      <a:pt x="2465" y="3297"/>
                    </a:lnTo>
                    <a:lnTo>
                      <a:pt x="2437" y="3307"/>
                    </a:lnTo>
                    <a:lnTo>
                      <a:pt x="2406" y="3309"/>
                    </a:lnTo>
                    <a:lnTo>
                      <a:pt x="150" y="3309"/>
                    </a:lnTo>
                    <a:lnTo>
                      <a:pt x="120" y="3307"/>
                    </a:lnTo>
                    <a:lnTo>
                      <a:pt x="92" y="3297"/>
                    </a:lnTo>
                    <a:lnTo>
                      <a:pt x="67" y="3284"/>
                    </a:lnTo>
                    <a:lnTo>
                      <a:pt x="44" y="3265"/>
                    </a:lnTo>
                    <a:lnTo>
                      <a:pt x="25" y="3243"/>
                    </a:lnTo>
                    <a:lnTo>
                      <a:pt x="11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1"/>
                    </a:lnTo>
                    <a:lnTo>
                      <a:pt x="3" y="120"/>
                    </a:lnTo>
                    <a:lnTo>
                      <a:pt x="11" y="92"/>
                    </a:lnTo>
                    <a:lnTo>
                      <a:pt x="25" y="67"/>
                    </a:lnTo>
                    <a:lnTo>
                      <a:pt x="44" y="44"/>
                    </a:lnTo>
                    <a:lnTo>
                      <a:pt x="67" y="25"/>
                    </a:lnTo>
                    <a:lnTo>
                      <a:pt x="92" y="12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8043863" y="1676401"/>
                <a:ext cx="66675" cy="66675"/>
              </a:xfrm>
              <a:custGeom>
                <a:avLst/>
                <a:gdLst>
                  <a:gd name="T0" fmla="*/ 75 w 462"/>
                  <a:gd name="T1" fmla="*/ 0 h 463"/>
                  <a:gd name="T2" fmla="*/ 387 w 462"/>
                  <a:gd name="T3" fmla="*/ 0 h 463"/>
                  <a:gd name="T4" fmla="*/ 407 w 462"/>
                  <a:gd name="T5" fmla="*/ 3 h 463"/>
                  <a:gd name="T6" fmla="*/ 426 w 462"/>
                  <a:gd name="T7" fmla="*/ 10 h 463"/>
                  <a:gd name="T8" fmla="*/ 440 w 462"/>
                  <a:gd name="T9" fmla="*/ 22 h 463"/>
                  <a:gd name="T10" fmla="*/ 453 w 462"/>
                  <a:gd name="T11" fmla="*/ 37 h 463"/>
                  <a:gd name="T12" fmla="*/ 460 w 462"/>
                  <a:gd name="T13" fmla="*/ 55 h 463"/>
                  <a:gd name="T14" fmla="*/ 462 w 462"/>
                  <a:gd name="T15" fmla="*/ 75 h 463"/>
                  <a:gd name="T16" fmla="*/ 462 w 462"/>
                  <a:gd name="T17" fmla="*/ 388 h 463"/>
                  <a:gd name="T18" fmla="*/ 460 w 462"/>
                  <a:gd name="T19" fmla="*/ 408 h 463"/>
                  <a:gd name="T20" fmla="*/ 452 w 462"/>
                  <a:gd name="T21" fmla="*/ 425 h 463"/>
                  <a:gd name="T22" fmla="*/ 440 w 462"/>
                  <a:gd name="T23" fmla="*/ 441 h 463"/>
                  <a:gd name="T24" fmla="*/ 426 w 462"/>
                  <a:gd name="T25" fmla="*/ 452 h 463"/>
                  <a:gd name="T26" fmla="*/ 407 w 462"/>
                  <a:gd name="T27" fmla="*/ 460 h 463"/>
                  <a:gd name="T28" fmla="*/ 387 w 462"/>
                  <a:gd name="T29" fmla="*/ 463 h 463"/>
                  <a:gd name="T30" fmla="*/ 75 w 462"/>
                  <a:gd name="T31" fmla="*/ 463 h 463"/>
                  <a:gd name="T32" fmla="*/ 56 w 462"/>
                  <a:gd name="T33" fmla="*/ 460 h 463"/>
                  <a:gd name="T34" fmla="*/ 38 w 462"/>
                  <a:gd name="T35" fmla="*/ 452 h 463"/>
                  <a:gd name="T36" fmla="*/ 22 w 462"/>
                  <a:gd name="T37" fmla="*/ 441 h 463"/>
                  <a:gd name="T38" fmla="*/ 11 w 462"/>
                  <a:gd name="T39" fmla="*/ 425 h 463"/>
                  <a:gd name="T40" fmla="*/ 3 w 462"/>
                  <a:gd name="T41" fmla="*/ 408 h 463"/>
                  <a:gd name="T42" fmla="*/ 0 w 462"/>
                  <a:gd name="T43" fmla="*/ 388 h 463"/>
                  <a:gd name="T44" fmla="*/ 0 w 462"/>
                  <a:gd name="T45" fmla="*/ 75 h 463"/>
                  <a:gd name="T46" fmla="*/ 3 w 462"/>
                  <a:gd name="T47" fmla="*/ 55 h 463"/>
                  <a:gd name="T48" fmla="*/ 11 w 462"/>
                  <a:gd name="T49" fmla="*/ 37 h 463"/>
                  <a:gd name="T50" fmla="*/ 22 w 462"/>
                  <a:gd name="T51" fmla="*/ 22 h 463"/>
                  <a:gd name="T52" fmla="*/ 37 w 462"/>
                  <a:gd name="T53" fmla="*/ 10 h 463"/>
                  <a:gd name="T54" fmla="*/ 56 w 462"/>
                  <a:gd name="T55" fmla="*/ 3 h 463"/>
                  <a:gd name="T56" fmla="*/ 75 w 462"/>
                  <a:gd name="T5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463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0"/>
                    </a:lnTo>
                    <a:lnTo>
                      <a:pt x="440" y="22"/>
                    </a:lnTo>
                    <a:lnTo>
                      <a:pt x="453" y="37"/>
                    </a:lnTo>
                    <a:lnTo>
                      <a:pt x="460" y="55"/>
                    </a:lnTo>
                    <a:lnTo>
                      <a:pt x="462" y="75"/>
                    </a:lnTo>
                    <a:lnTo>
                      <a:pt x="462" y="388"/>
                    </a:lnTo>
                    <a:lnTo>
                      <a:pt x="460" y="408"/>
                    </a:lnTo>
                    <a:lnTo>
                      <a:pt x="452" y="425"/>
                    </a:lnTo>
                    <a:lnTo>
                      <a:pt x="440" y="441"/>
                    </a:lnTo>
                    <a:lnTo>
                      <a:pt x="426" y="452"/>
                    </a:lnTo>
                    <a:lnTo>
                      <a:pt x="407" y="460"/>
                    </a:lnTo>
                    <a:lnTo>
                      <a:pt x="387" y="463"/>
                    </a:lnTo>
                    <a:lnTo>
                      <a:pt x="75" y="463"/>
                    </a:lnTo>
                    <a:lnTo>
                      <a:pt x="56" y="460"/>
                    </a:lnTo>
                    <a:lnTo>
                      <a:pt x="38" y="452"/>
                    </a:lnTo>
                    <a:lnTo>
                      <a:pt x="22" y="441"/>
                    </a:lnTo>
                    <a:lnTo>
                      <a:pt x="11" y="425"/>
                    </a:lnTo>
                    <a:lnTo>
                      <a:pt x="3" y="408"/>
                    </a:lnTo>
                    <a:lnTo>
                      <a:pt x="0" y="388"/>
                    </a:lnTo>
                    <a:lnTo>
                      <a:pt x="0" y="75"/>
                    </a:lnTo>
                    <a:lnTo>
                      <a:pt x="3" y="55"/>
                    </a:lnTo>
                    <a:lnTo>
                      <a:pt x="11" y="37"/>
                    </a:lnTo>
                    <a:lnTo>
                      <a:pt x="22" y="22"/>
                    </a:lnTo>
                    <a:lnTo>
                      <a:pt x="37" y="10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8129588" y="1676401"/>
                <a:ext cx="66675" cy="66675"/>
              </a:xfrm>
              <a:custGeom>
                <a:avLst/>
                <a:gdLst>
                  <a:gd name="T0" fmla="*/ 75 w 462"/>
                  <a:gd name="T1" fmla="*/ 0 h 463"/>
                  <a:gd name="T2" fmla="*/ 387 w 462"/>
                  <a:gd name="T3" fmla="*/ 0 h 463"/>
                  <a:gd name="T4" fmla="*/ 407 w 462"/>
                  <a:gd name="T5" fmla="*/ 3 h 463"/>
                  <a:gd name="T6" fmla="*/ 426 w 462"/>
                  <a:gd name="T7" fmla="*/ 10 h 463"/>
                  <a:gd name="T8" fmla="*/ 440 w 462"/>
                  <a:gd name="T9" fmla="*/ 22 h 463"/>
                  <a:gd name="T10" fmla="*/ 453 w 462"/>
                  <a:gd name="T11" fmla="*/ 37 h 463"/>
                  <a:gd name="T12" fmla="*/ 460 w 462"/>
                  <a:gd name="T13" fmla="*/ 55 h 463"/>
                  <a:gd name="T14" fmla="*/ 462 w 462"/>
                  <a:gd name="T15" fmla="*/ 75 h 463"/>
                  <a:gd name="T16" fmla="*/ 462 w 462"/>
                  <a:gd name="T17" fmla="*/ 388 h 463"/>
                  <a:gd name="T18" fmla="*/ 460 w 462"/>
                  <a:gd name="T19" fmla="*/ 408 h 463"/>
                  <a:gd name="T20" fmla="*/ 453 w 462"/>
                  <a:gd name="T21" fmla="*/ 425 h 463"/>
                  <a:gd name="T22" fmla="*/ 440 w 462"/>
                  <a:gd name="T23" fmla="*/ 441 h 463"/>
                  <a:gd name="T24" fmla="*/ 426 w 462"/>
                  <a:gd name="T25" fmla="*/ 452 h 463"/>
                  <a:gd name="T26" fmla="*/ 407 w 462"/>
                  <a:gd name="T27" fmla="*/ 460 h 463"/>
                  <a:gd name="T28" fmla="*/ 387 w 462"/>
                  <a:gd name="T29" fmla="*/ 463 h 463"/>
                  <a:gd name="T30" fmla="*/ 75 w 462"/>
                  <a:gd name="T31" fmla="*/ 463 h 463"/>
                  <a:gd name="T32" fmla="*/ 56 w 462"/>
                  <a:gd name="T33" fmla="*/ 460 h 463"/>
                  <a:gd name="T34" fmla="*/ 37 w 462"/>
                  <a:gd name="T35" fmla="*/ 452 h 463"/>
                  <a:gd name="T36" fmla="*/ 22 w 462"/>
                  <a:gd name="T37" fmla="*/ 441 h 463"/>
                  <a:gd name="T38" fmla="*/ 10 w 462"/>
                  <a:gd name="T39" fmla="*/ 425 h 463"/>
                  <a:gd name="T40" fmla="*/ 3 w 462"/>
                  <a:gd name="T41" fmla="*/ 408 h 463"/>
                  <a:gd name="T42" fmla="*/ 0 w 462"/>
                  <a:gd name="T43" fmla="*/ 388 h 463"/>
                  <a:gd name="T44" fmla="*/ 0 w 462"/>
                  <a:gd name="T45" fmla="*/ 75 h 463"/>
                  <a:gd name="T46" fmla="*/ 3 w 462"/>
                  <a:gd name="T47" fmla="*/ 55 h 463"/>
                  <a:gd name="T48" fmla="*/ 10 w 462"/>
                  <a:gd name="T49" fmla="*/ 37 h 463"/>
                  <a:gd name="T50" fmla="*/ 22 w 462"/>
                  <a:gd name="T51" fmla="*/ 22 h 463"/>
                  <a:gd name="T52" fmla="*/ 37 w 462"/>
                  <a:gd name="T53" fmla="*/ 10 h 463"/>
                  <a:gd name="T54" fmla="*/ 56 w 462"/>
                  <a:gd name="T55" fmla="*/ 3 h 463"/>
                  <a:gd name="T56" fmla="*/ 75 w 462"/>
                  <a:gd name="T5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463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0"/>
                    </a:lnTo>
                    <a:lnTo>
                      <a:pt x="440" y="22"/>
                    </a:lnTo>
                    <a:lnTo>
                      <a:pt x="453" y="37"/>
                    </a:lnTo>
                    <a:lnTo>
                      <a:pt x="460" y="55"/>
                    </a:lnTo>
                    <a:lnTo>
                      <a:pt x="462" y="75"/>
                    </a:lnTo>
                    <a:lnTo>
                      <a:pt x="462" y="388"/>
                    </a:lnTo>
                    <a:lnTo>
                      <a:pt x="460" y="408"/>
                    </a:lnTo>
                    <a:lnTo>
                      <a:pt x="453" y="425"/>
                    </a:lnTo>
                    <a:lnTo>
                      <a:pt x="440" y="441"/>
                    </a:lnTo>
                    <a:lnTo>
                      <a:pt x="426" y="452"/>
                    </a:lnTo>
                    <a:lnTo>
                      <a:pt x="407" y="460"/>
                    </a:lnTo>
                    <a:lnTo>
                      <a:pt x="387" y="463"/>
                    </a:lnTo>
                    <a:lnTo>
                      <a:pt x="75" y="463"/>
                    </a:lnTo>
                    <a:lnTo>
                      <a:pt x="56" y="460"/>
                    </a:lnTo>
                    <a:lnTo>
                      <a:pt x="37" y="452"/>
                    </a:lnTo>
                    <a:lnTo>
                      <a:pt x="22" y="441"/>
                    </a:lnTo>
                    <a:lnTo>
                      <a:pt x="10" y="425"/>
                    </a:lnTo>
                    <a:lnTo>
                      <a:pt x="3" y="408"/>
                    </a:lnTo>
                    <a:lnTo>
                      <a:pt x="0" y="388"/>
                    </a:lnTo>
                    <a:lnTo>
                      <a:pt x="0" y="75"/>
                    </a:lnTo>
                    <a:lnTo>
                      <a:pt x="3" y="55"/>
                    </a:lnTo>
                    <a:lnTo>
                      <a:pt x="10" y="37"/>
                    </a:lnTo>
                    <a:lnTo>
                      <a:pt x="22" y="22"/>
                    </a:lnTo>
                    <a:lnTo>
                      <a:pt x="37" y="10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8215313" y="1676401"/>
                <a:ext cx="66675" cy="66675"/>
              </a:xfrm>
              <a:custGeom>
                <a:avLst/>
                <a:gdLst>
                  <a:gd name="T0" fmla="*/ 75 w 462"/>
                  <a:gd name="T1" fmla="*/ 0 h 463"/>
                  <a:gd name="T2" fmla="*/ 387 w 462"/>
                  <a:gd name="T3" fmla="*/ 0 h 463"/>
                  <a:gd name="T4" fmla="*/ 407 w 462"/>
                  <a:gd name="T5" fmla="*/ 3 h 463"/>
                  <a:gd name="T6" fmla="*/ 426 w 462"/>
                  <a:gd name="T7" fmla="*/ 10 h 463"/>
                  <a:gd name="T8" fmla="*/ 440 w 462"/>
                  <a:gd name="T9" fmla="*/ 22 h 463"/>
                  <a:gd name="T10" fmla="*/ 452 w 462"/>
                  <a:gd name="T11" fmla="*/ 37 h 463"/>
                  <a:gd name="T12" fmla="*/ 460 w 462"/>
                  <a:gd name="T13" fmla="*/ 55 h 463"/>
                  <a:gd name="T14" fmla="*/ 462 w 462"/>
                  <a:gd name="T15" fmla="*/ 75 h 463"/>
                  <a:gd name="T16" fmla="*/ 462 w 462"/>
                  <a:gd name="T17" fmla="*/ 388 h 463"/>
                  <a:gd name="T18" fmla="*/ 460 w 462"/>
                  <a:gd name="T19" fmla="*/ 408 h 463"/>
                  <a:gd name="T20" fmla="*/ 452 w 462"/>
                  <a:gd name="T21" fmla="*/ 425 h 463"/>
                  <a:gd name="T22" fmla="*/ 440 w 462"/>
                  <a:gd name="T23" fmla="*/ 441 h 463"/>
                  <a:gd name="T24" fmla="*/ 426 w 462"/>
                  <a:gd name="T25" fmla="*/ 452 h 463"/>
                  <a:gd name="T26" fmla="*/ 407 w 462"/>
                  <a:gd name="T27" fmla="*/ 460 h 463"/>
                  <a:gd name="T28" fmla="*/ 387 w 462"/>
                  <a:gd name="T29" fmla="*/ 463 h 463"/>
                  <a:gd name="T30" fmla="*/ 75 w 462"/>
                  <a:gd name="T31" fmla="*/ 463 h 463"/>
                  <a:gd name="T32" fmla="*/ 56 w 462"/>
                  <a:gd name="T33" fmla="*/ 460 h 463"/>
                  <a:gd name="T34" fmla="*/ 37 w 462"/>
                  <a:gd name="T35" fmla="*/ 452 h 463"/>
                  <a:gd name="T36" fmla="*/ 22 w 462"/>
                  <a:gd name="T37" fmla="*/ 441 h 463"/>
                  <a:gd name="T38" fmla="*/ 11 w 462"/>
                  <a:gd name="T39" fmla="*/ 425 h 463"/>
                  <a:gd name="T40" fmla="*/ 3 w 462"/>
                  <a:gd name="T41" fmla="*/ 408 h 463"/>
                  <a:gd name="T42" fmla="*/ 0 w 462"/>
                  <a:gd name="T43" fmla="*/ 388 h 463"/>
                  <a:gd name="T44" fmla="*/ 0 w 462"/>
                  <a:gd name="T45" fmla="*/ 75 h 463"/>
                  <a:gd name="T46" fmla="*/ 3 w 462"/>
                  <a:gd name="T47" fmla="*/ 55 h 463"/>
                  <a:gd name="T48" fmla="*/ 11 w 462"/>
                  <a:gd name="T49" fmla="*/ 37 h 463"/>
                  <a:gd name="T50" fmla="*/ 22 w 462"/>
                  <a:gd name="T51" fmla="*/ 22 h 463"/>
                  <a:gd name="T52" fmla="*/ 37 w 462"/>
                  <a:gd name="T53" fmla="*/ 10 h 463"/>
                  <a:gd name="T54" fmla="*/ 56 w 462"/>
                  <a:gd name="T55" fmla="*/ 3 h 463"/>
                  <a:gd name="T56" fmla="*/ 75 w 462"/>
                  <a:gd name="T5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463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0"/>
                    </a:lnTo>
                    <a:lnTo>
                      <a:pt x="440" y="22"/>
                    </a:lnTo>
                    <a:lnTo>
                      <a:pt x="452" y="37"/>
                    </a:lnTo>
                    <a:lnTo>
                      <a:pt x="460" y="55"/>
                    </a:lnTo>
                    <a:lnTo>
                      <a:pt x="462" y="75"/>
                    </a:lnTo>
                    <a:lnTo>
                      <a:pt x="462" y="388"/>
                    </a:lnTo>
                    <a:lnTo>
                      <a:pt x="460" y="408"/>
                    </a:lnTo>
                    <a:lnTo>
                      <a:pt x="452" y="425"/>
                    </a:lnTo>
                    <a:lnTo>
                      <a:pt x="440" y="441"/>
                    </a:lnTo>
                    <a:lnTo>
                      <a:pt x="426" y="452"/>
                    </a:lnTo>
                    <a:lnTo>
                      <a:pt x="407" y="460"/>
                    </a:lnTo>
                    <a:lnTo>
                      <a:pt x="387" y="463"/>
                    </a:lnTo>
                    <a:lnTo>
                      <a:pt x="75" y="463"/>
                    </a:lnTo>
                    <a:lnTo>
                      <a:pt x="56" y="460"/>
                    </a:lnTo>
                    <a:lnTo>
                      <a:pt x="37" y="452"/>
                    </a:lnTo>
                    <a:lnTo>
                      <a:pt x="22" y="441"/>
                    </a:lnTo>
                    <a:lnTo>
                      <a:pt x="11" y="425"/>
                    </a:lnTo>
                    <a:lnTo>
                      <a:pt x="3" y="408"/>
                    </a:lnTo>
                    <a:lnTo>
                      <a:pt x="0" y="388"/>
                    </a:lnTo>
                    <a:lnTo>
                      <a:pt x="0" y="75"/>
                    </a:lnTo>
                    <a:lnTo>
                      <a:pt x="3" y="55"/>
                    </a:lnTo>
                    <a:lnTo>
                      <a:pt x="11" y="37"/>
                    </a:lnTo>
                    <a:lnTo>
                      <a:pt x="22" y="22"/>
                    </a:lnTo>
                    <a:lnTo>
                      <a:pt x="37" y="10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8043863" y="1765301"/>
                <a:ext cx="66675" cy="66675"/>
              </a:xfrm>
              <a:custGeom>
                <a:avLst/>
                <a:gdLst>
                  <a:gd name="T0" fmla="*/ 75 w 462"/>
                  <a:gd name="T1" fmla="*/ 0 h 463"/>
                  <a:gd name="T2" fmla="*/ 387 w 462"/>
                  <a:gd name="T3" fmla="*/ 0 h 463"/>
                  <a:gd name="T4" fmla="*/ 407 w 462"/>
                  <a:gd name="T5" fmla="*/ 3 h 463"/>
                  <a:gd name="T6" fmla="*/ 426 w 462"/>
                  <a:gd name="T7" fmla="*/ 10 h 463"/>
                  <a:gd name="T8" fmla="*/ 440 w 462"/>
                  <a:gd name="T9" fmla="*/ 22 h 463"/>
                  <a:gd name="T10" fmla="*/ 453 w 462"/>
                  <a:gd name="T11" fmla="*/ 37 h 463"/>
                  <a:gd name="T12" fmla="*/ 460 w 462"/>
                  <a:gd name="T13" fmla="*/ 56 h 463"/>
                  <a:gd name="T14" fmla="*/ 462 w 462"/>
                  <a:gd name="T15" fmla="*/ 75 h 463"/>
                  <a:gd name="T16" fmla="*/ 462 w 462"/>
                  <a:gd name="T17" fmla="*/ 387 h 463"/>
                  <a:gd name="T18" fmla="*/ 460 w 462"/>
                  <a:gd name="T19" fmla="*/ 408 h 463"/>
                  <a:gd name="T20" fmla="*/ 452 w 462"/>
                  <a:gd name="T21" fmla="*/ 426 h 463"/>
                  <a:gd name="T22" fmla="*/ 440 w 462"/>
                  <a:gd name="T23" fmla="*/ 440 h 463"/>
                  <a:gd name="T24" fmla="*/ 426 w 462"/>
                  <a:gd name="T25" fmla="*/ 453 h 463"/>
                  <a:gd name="T26" fmla="*/ 407 w 462"/>
                  <a:gd name="T27" fmla="*/ 460 h 463"/>
                  <a:gd name="T28" fmla="*/ 387 w 462"/>
                  <a:gd name="T29" fmla="*/ 463 h 463"/>
                  <a:gd name="T30" fmla="*/ 75 w 462"/>
                  <a:gd name="T31" fmla="*/ 463 h 463"/>
                  <a:gd name="T32" fmla="*/ 56 w 462"/>
                  <a:gd name="T33" fmla="*/ 460 h 463"/>
                  <a:gd name="T34" fmla="*/ 38 w 462"/>
                  <a:gd name="T35" fmla="*/ 453 h 463"/>
                  <a:gd name="T36" fmla="*/ 22 w 462"/>
                  <a:gd name="T37" fmla="*/ 440 h 463"/>
                  <a:gd name="T38" fmla="*/ 11 w 462"/>
                  <a:gd name="T39" fmla="*/ 426 h 463"/>
                  <a:gd name="T40" fmla="*/ 3 w 462"/>
                  <a:gd name="T41" fmla="*/ 408 h 463"/>
                  <a:gd name="T42" fmla="*/ 0 w 462"/>
                  <a:gd name="T43" fmla="*/ 387 h 463"/>
                  <a:gd name="T44" fmla="*/ 0 w 462"/>
                  <a:gd name="T45" fmla="*/ 75 h 463"/>
                  <a:gd name="T46" fmla="*/ 3 w 462"/>
                  <a:gd name="T47" fmla="*/ 56 h 463"/>
                  <a:gd name="T48" fmla="*/ 11 w 462"/>
                  <a:gd name="T49" fmla="*/ 37 h 463"/>
                  <a:gd name="T50" fmla="*/ 22 w 462"/>
                  <a:gd name="T51" fmla="*/ 22 h 463"/>
                  <a:gd name="T52" fmla="*/ 37 w 462"/>
                  <a:gd name="T53" fmla="*/ 10 h 463"/>
                  <a:gd name="T54" fmla="*/ 56 w 462"/>
                  <a:gd name="T55" fmla="*/ 3 h 463"/>
                  <a:gd name="T56" fmla="*/ 75 w 462"/>
                  <a:gd name="T5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463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0"/>
                    </a:lnTo>
                    <a:lnTo>
                      <a:pt x="440" y="22"/>
                    </a:lnTo>
                    <a:lnTo>
                      <a:pt x="453" y="37"/>
                    </a:lnTo>
                    <a:lnTo>
                      <a:pt x="460" y="56"/>
                    </a:lnTo>
                    <a:lnTo>
                      <a:pt x="462" y="75"/>
                    </a:lnTo>
                    <a:lnTo>
                      <a:pt x="462" y="387"/>
                    </a:lnTo>
                    <a:lnTo>
                      <a:pt x="460" y="408"/>
                    </a:lnTo>
                    <a:lnTo>
                      <a:pt x="452" y="426"/>
                    </a:lnTo>
                    <a:lnTo>
                      <a:pt x="440" y="440"/>
                    </a:lnTo>
                    <a:lnTo>
                      <a:pt x="426" y="453"/>
                    </a:lnTo>
                    <a:lnTo>
                      <a:pt x="407" y="460"/>
                    </a:lnTo>
                    <a:lnTo>
                      <a:pt x="387" y="463"/>
                    </a:lnTo>
                    <a:lnTo>
                      <a:pt x="75" y="463"/>
                    </a:lnTo>
                    <a:lnTo>
                      <a:pt x="56" y="460"/>
                    </a:lnTo>
                    <a:lnTo>
                      <a:pt x="38" y="453"/>
                    </a:lnTo>
                    <a:lnTo>
                      <a:pt x="22" y="440"/>
                    </a:lnTo>
                    <a:lnTo>
                      <a:pt x="11" y="426"/>
                    </a:lnTo>
                    <a:lnTo>
                      <a:pt x="3" y="408"/>
                    </a:lnTo>
                    <a:lnTo>
                      <a:pt x="0" y="387"/>
                    </a:lnTo>
                    <a:lnTo>
                      <a:pt x="0" y="75"/>
                    </a:lnTo>
                    <a:lnTo>
                      <a:pt x="3" y="56"/>
                    </a:lnTo>
                    <a:lnTo>
                      <a:pt x="11" y="37"/>
                    </a:lnTo>
                    <a:lnTo>
                      <a:pt x="22" y="22"/>
                    </a:lnTo>
                    <a:lnTo>
                      <a:pt x="37" y="10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8129588" y="1765301"/>
                <a:ext cx="66675" cy="66675"/>
              </a:xfrm>
              <a:custGeom>
                <a:avLst/>
                <a:gdLst>
                  <a:gd name="T0" fmla="*/ 75 w 462"/>
                  <a:gd name="T1" fmla="*/ 0 h 463"/>
                  <a:gd name="T2" fmla="*/ 387 w 462"/>
                  <a:gd name="T3" fmla="*/ 0 h 463"/>
                  <a:gd name="T4" fmla="*/ 407 w 462"/>
                  <a:gd name="T5" fmla="*/ 3 h 463"/>
                  <a:gd name="T6" fmla="*/ 426 w 462"/>
                  <a:gd name="T7" fmla="*/ 10 h 463"/>
                  <a:gd name="T8" fmla="*/ 440 w 462"/>
                  <a:gd name="T9" fmla="*/ 22 h 463"/>
                  <a:gd name="T10" fmla="*/ 453 w 462"/>
                  <a:gd name="T11" fmla="*/ 37 h 463"/>
                  <a:gd name="T12" fmla="*/ 460 w 462"/>
                  <a:gd name="T13" fmla="*/ 56 h 463"/>
                  <a:gd name="T14" fmla="*/ 462 w 462"/>
                  <a:gd name="T15" fmla="*/ 75 h 463"/>
                  <a:gd name="T16" fmla="*/ 462 w 462"/>
                  <a:gd name="T17" fmla="*/ 387 h 463"/>
                  <a:gd name="T18" fmla="*/ 460 w 462"/>
                  <a:gd name="T19" fmla="*/ 408 h 463"/>
                  <a:gd name="T20" fmla="*/ 453 w 462"/>
                  <a:gd name="T21" fmla="*/ 426 h 463"/>
                  <a:gd name="T22" fmla="*/ 440 w 462"/>
                  <a:gd name="T23" fmla="*/ 440 h 463"/>
                  <a:gd name="T24" fmla="*/ 426 w 462"/>
                  <a:gd name="T25" fmla="*/ 453 h 463"/>
                  <a:gd name="T26" fmla="*/ 407 w 462"/>
                  <a:gd name="T27" fmla="*/ 460 h 463"/>
                  <a:gd name="T28" fmla="*/ 387 w 462"/>
                  <a:gd name="T29" fmla="*/ 463 h 463"/>
                  <a:gd name="T30" fmla="*/ 75 w 462"/>
                  <a:gd name="T31" fmla="*/ 463 h 463"/>
                  <a:gd name="T32" fmla="*/ 56 w 462"/>
                  <a:gd name="T33" fmla="*/ 460 h 463"/>
                  <a:gd name="T34" fmla="*/ 37 w 462"/>
                  <a:gd name="T35" fmla="*/ 453 h 463"/>
                  <a:gd name="T36" fmla="*/ 22 w 462"/>
                  <a:gd name="T37" fmla="*/ 440 h 463"/>
                  <a:gd name="T38" fmla="*/ 10 w 462"/>
                  <a:gd name="T39" fmla="*/ 426 h 463"/>
                  <a:gd name="T40" fmla="*/ 3 w 462"/>
                  <a:gd name="T41" fmla="*/ 408 h 463"/>
                  <a:gd name="T42" fmla="*/ 0 w 462"/>
                  <a:gd name="T43" fmla="*/ 387 h 463"/>
                  <a:gd name="T44" fmla="*/ 0 w 462"/>
                  <a:gd name="T45" fmla="*/ 75 h 463"/>
                  <a:gd name="T46" fmla="*/ 3 w 462"/>
                  <a:gd name="T47" fmla="*/ 56 h 463"/>
                  <a:gd name="T48" fmla="*/ 10 w 462"/>
                  <a:gd name="T49" fmla="*/ 37 h 463"/>
                  <a:gd name="T50" fmla="*/ 22 w 462"/>
                  <a:gd name="T51" fmla="*/ 22 h 463"/>
                  <a:gd name="T52" fmla="*/ 37 w 462"/>
                  <a:gd name="T53" fmla="*/ 10 h 463"/>
                  <a:gd name="T54" fmla="*/ 56 w 462"/>
                  <a:gd name="T55" fmla="*/ 3 h 463"/>
                  <a:gd name="T56" fmla="*/ 75 w 462"/>
                  <a:gd name="T5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463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0"/>
                    </a:lnTo>
                    <a:lnTo>
                      <a:pt x="440" y="22"/>
                    </a:lnTo>
                    <a:lnTo>
                      <a:pt x="453" y="37"/>
                    </a:lnTo>
                    <a:lnTo>
                      <a:pt x="460" y="56"/>
                    </a:lnTo>
                    <a:lnTo>
                      <a:pt x="462" y="75"/>
                    </a:lnTo>
                    <a:lnTo>
                      <a:pt x="462" y="387"/>
                    </a:lnTo>
                    <a:lnTo>
                      <a:pt x="460" y="408"/>
                    </a:lnTo>
                    <a:lnTo>
                      <a:pt x="453" y="426"/>
                    </a:lnTo>
                    <a:lnTo>
                      <a:pt x="440" y="440"/>
                    </a:lnTo>
                    <a:lnTo>
                      <a:pt x="426" y="453"/>
                    </a:lnTo>
                    <a:lnTo>
                      <a:pt x="407" y="460"/>
                    </a:lnTo>
                    <a:lnTo>
                      <a:pt x="387" y="463"/>
                    </a:lnTo>
                    <a:lnTo>
                      <a:pt x="75" y="463"/>
                    </a:lnTo>
                    <a:lnTo>
                      <a:pt x="56" y="460"/>
                    </a:lnTo>
                    <a:lnTo>
                      <a:pt x="37" y="453"/>
                    </a:lnTo>
                    <a:lnTo>
                      <a:pt x="22" y="440"/>
                    </a:lnTo>
                    <a:lnTo>
                      <a:pt x="10" y="426"/>
                    </a:lnTo>
                    <a:lnTo>
                      <a:pt x="3" y="408"/>
                    </a:lnTo>
                    <a:lnTo>
                      <a:pt x="0" y="387"/>
                    </a:lnTo>
                    <a:lnTo>
                      <a:pt x="0" y="75"/>
                    </a:lnTo>
                    <a:lnTo>
                      <a:pt x="3" y="56"/>
                    </a:lnTo>
                    <a:lnTo>
                      <a:pt x="10" y="37"/>
                    </a:lnTo>
                    <a:lnTo>
                      <a:pt x="22" y="22"/>
                    </a:lnTo>
                    <a:lnTo>
                      <a:pt x="37" y="10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8043863" y="1852613"/>
                <a:ext cx="66675" cy="68263"/>
              </a:xfrm>
              <a:custGeom>
                <a:avLst/>
                <a:gdLst>
                  <a:gd name="T0" fmla="*/ 75 w 462"/>
                  <a:gd name="T1" fmla="*/ 0 h 463"/>
                  <a:gd name="T2" fmla="*/ 387 w 462"/>
                  <a:gd name="T3" fmla="*/ 0 h 463"/>
                  <a:gd name="T4" fmla="*/ 407 w 462"/>
                  <a:gd name="T5" fmla="*/ 3 h 463"/>
                  <a:gd name="T6" fmla="*/ 426 w 462"/>
                  <a:gd name="T7" fmla="*/ 11 h 463"/>
                  <a:gd name="T8" fmla="*/ 440 w 462"/>
                  <a:gd name="T9" fmla="*/ 22 h 463"/>
                  <a:gd name="T10" fmla="*/ 453 w 462"/>
                  <a:gd name="T11" fmla="*/ 38 h 463"/>
                  <a:gd name="T12" fmla="*/ 460 w 462"/>
                  <a:gd name="T13" fmla="*/ 55 h 463"/>
                  <a:gd name="T14" fmla="*/ 462 w 462"/>
                  <a:gd name="T15" fmla="*/ 76 h 463"/>
                  <a:gd name="T16" fmla="*/ 462 w 462"/>
                  <a:gd name="T17" fmla="*/ 388 h 463"/>
                  <a:gd name="T18" fmla="*/ 460 w 462"/>
                  <a:gd name="T19" fmla="*/ 408 h 463"/>
                  <a:gd name="T20" fmla="*/ 452 w 462"/>
                  <a:gd name="T21" fmla="*/ 425 h 463"/>
                  <a:gd name="T22" fmla="*/ 440 w 462"/>
                  <a:gd name="T23" fmla="*/ 441 h 463"/>
                  <a:gd name="T24" fmla="*/ 426 w 462"/>
                  <a:gd name="T25" fmla="*/ 453 h 463"/>
                  <a:gd name="T26" fmla="*/ 407 w 462"/>
                  <a:gd name="T27" fmla="*/ 461 h 463"/>
                  <a:gd name="T28" fmla="*/ 387 w 462"/>
                  <a:gd name="T29" fmla="*/ 463 h 463"/>
                  <a:gd name="T30" fmla="*/ 75 w 462"/>
                  <a:gd name="T31" fmla="*/ 463 h 463"/>
                  <a:gd name="T32" fmla="*/ 56 w 462"/>
                  <a:gd name="T33" fmla="*/ 461 h 463"/>
                  <a:gd name="T34" fmla="*/ 38 w 462"/>
                  <a:gd name="T35" fmla="*/ 453 h 463"/>
                  <a:gd name="T36" fmla="*/ 22 w 462"/>
                  <a:gd name="T37" fmla="*/ 441 h 463"/>
                  <a:gd name="T38" fmla="*/ 11 w 462"/>
                  <a:gd name="T39" fmla="*/ 425 h 463"/>
                  <a:gd name="T40" fmla="*/ 3 w 462"/>
                  <a:gd name="T41" fmla="*/ 408 h 463"/>
                  <a:gd name="T42" fmla="*/ 0 w 462"/>
                  <a:gd name="T43" fmla="*/ 388 h 463"/>
                  <a:gd name="T44" fmla="*/ 0 w 462"/>
                  <a:gd name="T45" fmla="*/ 76 h 463"/>
                  <a:gd name="T46" fmla="*/ 3 w 462"/>
                  <a:gd name="T47" fmla="*/ 55 h 463"/>
                  <a:gd name="T48" fmla="*/ 11 w 462"/>
                  <a:gd name="T49" fmla="*/ 38 h 463"/>
                  <a:gd name="T50" fmla="*/ 22 w 462"/>
                  <a:gd name="T51" fmla="*/ 22 h 463"/>
                  <a:gd name="T52" fmla="*/ 37 w 462"/>
                  <a:gd name="T53" fmla="*/ 11 h 463"/>
                  <a:gd name="T54" fmla="*/ 56 w 462"/>
                  <a:gd name="T55" fmla="*/ 3 h 463"/>
                  <a:gd name="T56" fmla="*/ 75 w 462"/>
                  <a:gd name="T5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463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1"/>
                    </a:lnTo>
                    <a:lnTo>
                      <a:pt x="440" y="22"/>
                    </a:lnTo>
                    <a:lnTo>
                      <a:pt x="453" y="38"/>
                    </a:lnTo>
                    <a:lnTo>
                      <a:pt x="460" y="55"/>
                    </a:lnTo>
                    <a:lnTo>
                      <a:pt x="462" y="76"/>
                    </a:lnTo>
                    <a:lnTo>
                      <a:pt x="462" y="388"/>
                    </a:lnTo>
                    <a:lnTo>
                      <a:pt x="460" y="408"/>
                    </a:lnTo>
                    <a:lnTo>
                      <a:pt x="452" y="425"/>
                    </a:lnTo>
                    <a:lnTo>
                      <a:pt x="440" y="441"/>
                    </a:lnTo>
                    <a:lnTo>
                      <a:pt x="426" y="453"/>
                    </a:lnTo>
                    <a:lnTo>
                      <a:pt x="407" y="461"/>
                    </a:lnTo>
                    <a:lnTo>
                      <a:pt x="387" y="463"/>
                    </a:lnTo>
                    <a:lnTo>
                      <a:pt x="75" y="463"/>
                    </a:lnTo>
                    <a:lnTo>
                      <a:pt x="56" y="461"/>
                    </a:lnTo>
                    <a:lnTo>
                      <a:pt x="38" y="453"/>
                    </a:lnTo>
                    <a:lnTo>
                      <a:pt x="22" y="441"/>
                    </a:lnTo>
                    <a:lnTo>
                      <a:pt x="11" y="425"/>
                    </a:lnTo>
                    <a:lnTo>
                      <a:pt x="3" y="408"/>
                    </a:lnTo>
                    <a:lnTo>
                      <a:pt x="0" y="388"/>
                    </a:lnTo>
                    <a:lnTo>
                      <a:pt x="0" y="76"/>
                    </a:lnTo>
                    <a:lnTo>
                      <a:pt x="3" y="55"/>
                    </a:lnTo>
                    <a:lnTo>
                      <a:pt x="11" y="38"/>
                    </a:lnTo>
                    <a:lnTo>
                      <a:pt x="22" y="22"/>
                    </a:lnTo>
                    <a:lnTo>
                      <a:pt x="37" y="11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8129588" y="1852613"/>
                <a:ext cx="66675" cy="68263"/>
              </a:xfrm>
              <a:custGeom>
                <a:avLst/>
                <a:gdLst>
                  <a:gd name="T0" fmla="*/ 75 w 462"/>
                  <a:gd name="T1" fmla="*/ 0 h 463"/>
                  <a:gd name="T2" fmla="*/ 387 w 462"/>
                  <a:gd name="T3" fmla="*/ 0 h 463"/>
                  <a:gd name="T4" fmla="*/ 407 w 462"/>
                  <a:gd name="T5" fmla="*/ 3 h 463"/>
                  <a:gd name="T6" fmla="*/ 426 w 462"/>
                  <a:gd name="T7" fmla="*/ 11 h 463"/>
                  <a:gd name="T8" fmla="*/ 440 w 462"/>
                  <a:gd name="T9" fmla="*/ 22 h 463"/>
                  <a:gd name="T10" fmla="*/ 453 w 462"/>
                  <a:gd name="T11" fmla="*/ 38 h 463"/>
                  <a:gd name="T12" fmla="*/ 460 w 462"/>
                  <a:gd name="T13" fmla="*/ 55 h 463"/>
                  <a:gd name="T14" fmla="*/ 462 w 462"/>
                  <a:gd name="T15" fmla="*/ 76 h 463"/>
                  <a:gd name="T16" fmla="*/ 462 w 462"/>
                  <a:gd name="T17" fmla="*/ 388 h 463"/>
                  <a:gd name="T18" fmla="*/ 460 w 462"/>
                  <a:gd name="T19" fmla="*/ 408 h 463"/>
                  <a:gd name="T20" fmla="*/ 453 w 462"/>
                  <a:gd name="T21" fmla="*/ 425 h 463"/>
                  <a:gd name="T22" fmla="*/ 440 w 462"/>
                  <a:gd name="T23" fmla="*/ 441 h 463"/>
                  <a:gd name="T24" fmla="*/ 426 w 462"/>
                  <a:gd name="T25" fmla="*/ 453 h 463"/>
                  <a:gd name="T26" fmla="*/ 407 w 462"/>
                  <a:gd name="T27" fmla="*/ 461 h 463"/>
                  <a:gd name="T28" fmla="*/ 387 w 462"/>
                  <a:gd name="T29" fmla="*/ 463 h 463"/>
                  <a:gd name="T30" fmla="*/ 75 w 462"/>
                  <a:gd name="T31" fmla="*/ 463 h 463"/>
                  <a:gd name="T32" fmla="*/ 56 w 462"/>
                  <a:gd name="T33" fmla="*/ 461 h 463"/>
                  <a:gd name="T34" fmla="*/ 37 w 462"/>
                  <a:gd name="T35" fmla="*/ 453 h 463"/>
                  <a:gd name="T36" fmla="*/ 22 w 462"/>
                  <a:gd name="T37" fmla="*/ 441 h 463"/>
                  <a:gd name="T38" fmla="*/ 10 w 462"/>
                  <a:gd name="T39" fmla="*/ 425 h 463"/>
                  <a:gd name="T40" fmla="*/ 3 w 462"/>
                  <a:gd name="T41" fmla="*/ 408 h 463"/>
                  <a:gd name="T42" fmla="*/ 0 w 462"/>
                  <a:gd name="T43" fmla="*/ 388 h 463"/>
                  <a:gd name="T44" fmla="*/ 0 w 462"/>
                  <a:gd name="T45" fmla="*/ 76 h 463"/>
                  <a:gd name="T46" fmla="*/ 3 w 462"/>
                  <a:gd name="T47" fmla="*/ 55 h 463"/>
                  <a:gd name="T48" fmla="*/ 10 w 462"/>
                  <a:gd name="T49" fmla="*/ 38 h 463"/>
                  <a:gd name="T50" fmla="*/ 22 w 462"/>
                  <a:gd name="T51" fmla="*/ 22 h 463"/>
                  <a:gd name="T52" fmla="*/ 37 w 462"/>
                  <a:gd name="T53" fmla="*/ 11 h 463"/>
                  <a:gd name="T54" fmla="*/ 56 w 462"/>
                  <a:gd name="T55" fmla="*/ 3 h 463"/>
                  <a:gd name="T56" fmla="*/ 75 w 462"/>
                  <a:gd name="T5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463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1"/>
                    </a:lnTo>
                    <a:lnTo>
                      <a:pt x="440" y="22"/>
                    </a:lnTo>
                    <a:lnTo>
                      <a:pt x="453" y="38"/>
                    </a:lnTo>
                    <a:lnTo>
                      <a:pt x="460" y="55"/>
                    </a:lnTo>
                    <a:lnTo>
                      <a:pt x="462" y="76"/>
                    </a:lnTo>
                    <a:lnTo>
                      <a:pt x="462" y="388"/>
                    </a:lnTo>
                    <a:lnTo>
                      <a:pt x="460" y="408"/>
                    </a:lnTo>
                    <a:lnTo>
                      <a:pt x="453" y="425"/>
                    </a:lnTo>
                    <a:lnTo>
                      <a:pt x="440" y="441"/>
                    </a:lnTo>
                    <a:lnTo>
                      <a:pt x="426" y="453"/>
                    </a:lnTo>
                    <a:lnTo>
                      <a:pt x="407" y="461"/>
                    </a:lnTo>
                    <a:lnTo>
                      <a:pt x="387" y="463"/>
                    </a:lnTo>
                    <a:lnTo>
                      <a:pt x="75" y="463"/>
                    </a:lnTo>
                    <a:lnTo>
                      <a:pt x="56" y="461"/>
                    </a:lnTo>
                    <a:lnTo>
                      <a:pt x="37" y="453"/>
                    </a:lnTo>
                    <a:lnTo>
                      <a:pt x="22" y="441"/>
                    </a:lnTo>
                    <a:lnTo>
                      <a:pt x="10" y="425"/>
                    </a:lnTo>
                    <a:lnTo>
                      <a:pt x="3" y="408"/>
                    </a:lnTo>
                    <a:lnTo>
                      <a:pt x="0" y="388"/>
                    </a:lnTo>
                    <a:lnTo>
                      <a:pt x="0" y="76"/>
                    </a:lnTo>
                    <a:lnTo>
                      <a:pt x="3" y="55"/>
                    </a:lnTo>
                    <a:lnTo>
                      <a:pt x="10" y="38"/>
                    </a:lnTo>
                    <a:lnTo>
                      <a:pt x="22" y="22"/>
                    </a:lnTo>
                    <a:lnTo>
                      <a:pt x="37" y="11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8215313" y="1765301"/>
                <a:ext cx="66675" cy="155575"/>
              </a:xfrm>
              <a:custGeom>
                <a:avLst/>
                <a:gdLst>
                  <a:gd name="T0" fmla="*/ 75 w 462"/>
                  <a:gd name="T1" fmla="*/ 0 h 1076"/>
                  <a:gd name="T2" fmla="*/ 387 w 462"/>
                  <a:gd name="T3" fmla="*/ 0 h 1076"/>
                  <a:gd name="T4" fmla="*/ 407 w 462"/>
                  <a:gd name="T5" fmla="*/ 3 h 1076"/>
                  <a:gd name="T6" fmla="*/ 426 w 462"/>
                  <a:gd name="T7" fmla="*/ 10 h 1076"/>
                  <a:gd name="T8" fmla="*/ 440 w 462"/>
                  <a:gd name="T9" fmla="*/ 22 h 1076"/>
                  <a:gd name="T10" fmla="*/ 452 w 462"/>
                  <a:gd name="T11" fmla="*/ 37 h 1076"/>
                  <a:gd name="T12" fmla="*/ 460 w 462"/>
                  <a:gd name="T13" fmla="*/ 56 h 1076"/>
                  <a:gd name="T14" fmla="*/ 462 w 462"/>
                  <a:gd name="T15" fmla="*/ 75 h 1076"/>
                  <a:gd name="T16" fmla="*/ 462 w 462"/>
                  <a:gd name="T17" fmla="*/ 1001 h 1076"/>
                  <a:gd name="T18" fmla="*/ 460 w 462"/>
                  <a:gd name="T19" fmla="*/ 1021 h 1076"/>
                  <a:gd name="T20" fmla="*/ 452 w 462"/>
                  <a:gd name="T21" fmla="*/ 1038 h 1076"/>
                  <a:gd name="T22" fmla="*/ 440 w 462"/>
                  <a:gd name="T23" fmla="*/ 1054 h 1076"/>
                  <a:gd name="T24" fmla="*/ 426 w 462"/>
                  <a:gd name="T25" fmla="*/ 1066 h 1076"/>
                  <a:gd name="T26" fmla="*/ 407 w 462"/>
                  <a:gd name="T27" fmla="*/ 1074 h 1076"/>
                  <a:gd name="T28" fmla="*/ 387 w 462"/>
                  <a:gd name="T29" fmla="*/ 1076 h 1076"/>
                  <a:gd name="T30" fmla="*/ 75 w 462"/>
                  <a:gd name="T31" fmla="*/ 1076 h 1076"/>
                  <a:gd name="T32" fmla="*/ 56 w 462"/>
                  <a:gd name="T33" fmla="*/ 1074 h 1076"/>
                  <a:gd name="T34" fmla="*/ 37 w 462"/>
                  <a:gd name="T35" fmla="*/ 1066 h 1076"/>
                  <a:gd name="T36" fmla="*/ 22 w 462"/>
                  <a:gd name="T37" fmla="*/ 1054 h 1076"/>
                  <a:gd name="T38" fmla="*/ 11 w 462"/>
                  <a:gd name="T39" fmla="*/ 1038 h 1076"/>
                  <a:gd name="T40" fmla="*/ 3 w 462"/>
                  <a:gd name="T41" fmla="*/ 1021 h 1076"/>
                  <a:gd name="T42" fmla="*/ 0 w 462"/>
                  <a:gd name="T43" fmla="*/ 1001 h 1076"/>
                  <a:gd name="T44" fmla="*/ 0 w 462"/>
                  <a:gd name="T45" fmla="*/ 75 h 1076"/>
                  <a:gd name="T46" fmla="*/ 3 w 462"/>
                  <a:gd name="T47" fmla="*/ 56 h 1076"/>
                  <a:gd name="T48" fmla="*/ 11 w 462"/>
                  <a:gd name="T49" fmla="*/ 37 h 1076"/>
                  <a:gd name="T50" fmla="*/ 22 w 462"/>
                  <a:gd name="T51" fmla="*/ 22 h 1076"/>
                  <a:gd name="T52" fmla="*/ 37 w 462"/>
                  <a:gd name="T53" fmla="*/ 10 h 1076"/>
                  <a:gd name="T54" fmla="*/ 56 w 462"/>
                  <a:gd name="T55" fmla="*/ 3 h 1076"/>
                  <a:gd name="T56" fmla="*/ 75 w 462"/>
                  <a:gd name="T57" fmla="*/ 0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2" h="1076">
                    <a:moveTo>
                      <a:pt x="75" y="0"/>
                    </a:moveTo>
                    <a:lnTo>
                      <a:pt x="387" y="0"/>
                    </a:lnTo>
                    <a:lnTo>
                      <a:pt x="407" y="3"/>
                    </a:lnTo>
                    <a:lnTo>
                      <a:pt x="426" y="10"/>
                    </a:lnTo>
                    <a:lnTo>
                      <a:pt x="440" y="22"/>
                    </a:lnTo>
                    <a:lnTo>
                      <a:pt x="452" y="37"/>
                    </a:lnTo>
                    <a:lnTo>
                      <a:pt x="460" y="56"/>
                    </a:lnTo>
                    <a:lnTo>
                      <a:pt x="462" y="75"/>
                    </a:lnTo>
                    <a:lnTo>
                      <a:pt x="462" y="1001"/>
                    </a:lnTo>
                    <a:lnTo>
                      <a:pt x="460" y="1021"/>
                    </a:lnTo>
                    <a:lnTo>
                      <a:pt x="452" y="1038"/>
                    </a:lnTo>
                    <a:lnTo>
                      <a:pt x="440" y="1054"/>
                    </a:lnTo>
                    <a:lnTo>
                      <a:pt x="426" y="1066"/>
                    </a:lnTo>
                    <a:lnTo>
                      <a:pt x="407" y="1074"/>
                    </a:lnTo>
                    <a:lnTo>
                      <a:pt x="387" y="1076"/>
                    </a:lnTo>
                    <a:lnTo>
                      <a:pt x="75" y="1076"/>
                    </a:lnTo>
                    <a:lnTo>
                      <a:pt x="56" y="1074"/>
                    </a:lnTo>
                    <a:lnTo>
                      <a:pt x="37" y="1066"/>
                    </a:lnTo>
                    <a:lnTo>
                      <a:pt x="22" y="1054"/>
                    </a:lnTo>
                    <a:lnTo>
                      <a:pt x="11" y="1038"/>
                    </a:lnTo>
                    <a:lnTo>
                      <a:pt x="3" y="1021"/>
                    </a:lnTo>
                    <a:lnTo>
                      <a:pt x="0" y="1001"/>
                    </a:lnTo>
                    <a:lnTo>
                      <a:pt x="0" y="75"/>
                    </a:lnTo>
                    <a:lnTo>
                      <a:pt x="3" y="56"/>
                    </a:lnTo>
                    <a:lnTo>
                      <a:pt x="11" y="37"/>
                    </a:lnTo>
                    <a:lnTo>
                      <a:pt x="22" y="22"/>
                    </a:lnTo>
                    <a:lnTo>
                      <a:pt x="37" y="10"/>
                    </a:lnTo>
                    <a:lnTo>
                      <a:pt x="56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</p:grpSp>
        <p:grpSp>
          <p:nvGrpSpPr>
            <p:cNvPr id="27" name="Group 502"/>
            <p:cNvGrpSpPr/>
            <p:nvPr/>
          </p:nvGrpSpPr>
          <p:grpSpPr>
            <a:xfrm flipH="1">
              <a:off x="4338109" y="1853206"/>
              <a:ext cx="328843" cy="327754"/>
              <a:chOff x="6521450" y="4037013"/>
              <a:chExt cx="479425" cy="477838"/>
            </a:xfrm>
            <a:solidFill>
              <a:schemeClr val="bg1"/>
            </a:solidFill>
          </p:grpSpPr>
          <p:sp>
            <p:nvSpPr>
              <p:cNvPr id="47" name="Freeform 311"/>
              <p:cNvSpPr>
                <a:spLocks/>
              </p:cNvSpPr>
              <p:nvPr/>
            </p:nvSpPr>
            <p:spPr bwMode="auto">
              <a:xfrm>
                <a:off x="6604000" y="4122738"/>
                <a:ext cx="206375" cy="42863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12"/>
              <p:cNvSpPr>
                <a:spLocks/>
              </p:cNvSpPr>
              <p:nvPr/>
            </p:nvSpPr>
            <p:spPr bwMode="auto">
              <a:xfrm>
                <a:off x="6604000" y="4203700"/>
                <a:ext cx="206375" cy="42863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13"/>
              <p:cNvSpPr>
                <a:spLocks/>
              </p:cNvSpPr>
              <p:nvPr/>
            </p:nvSpPr>
            <p:spPr bwMode="auto">
              <a:xfrm>
                <a:off x="6604000" y="4284663"/>
                <a:ext cx="125413" cy="44450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14"/>
              <p:cNvSpPr>
                <a:spLocks/>
              </p:cNvSpPr>
              <p:nvPr/>
            </p:nvSpPr>
            <p:spPr bwMode="auto">
              <a:xfrm>
                <a:off x="6521450" y="4037013"/>
                <a:ext cx="371475" cy="477838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15"/>
              <p:cNvSpPr>
                <a:spLocks noEditPoints="1"/>
              </p:cNvSpPr>
              <p:nvPr/>
            </p:nvSpPr>
            <p:spPr bwMode="auto">
              <a:xfrm>
                <a:off x="6772275" y="4090988"/>
                <a:ext cx="228600" cy="341313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16"/>
              <p:cNvSpPr>
                <a:spLocks/>
              </p:cNvSpPr>
              <p:nvPr/>
            </p:nvSpPr>
            <p:spPr bwMode="auto">
              <a:xfrm>
                <a:off x="6591300" y="4365625"/>
                <a:ext cx="166688" cy="84138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476375" y="2152650"/>
              <a:ext cx="2638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chemeClr val="bg1"/>
                  </a:solidFill>
                  <a:latin typeface="+mj-lt"/>
                </a:rPr>
                <a:t>2026</a:t>
              </a:r>
              <a:endParaRPr lang="ru-RU" sz="5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81525" y="2152650"/>
              <a:ext cx="2638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chemeClr val="bg1"/>
                  </a:solidFill>
                  <a:latin typeface="+mj-lt"/>
                </a:rPr>
                <a:t>2027</a:t>
              </a:r>
              <a:endParaRPr lang="ru-RU" sz="5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88275" y="2152650"/>
              <a:ext cx="2638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chemeClr val="bg1"/>
                  </a:solidFill>
                  <a:latin typeface="+mj-lt"/>
                </a:rPr>
                <a:t>2028*</a:t>
              </a:r>
              <a:endParaRPr lang="ru-RU" sz="5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85900" y="3236058"/>
              <a:ext cx="2638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atin typeface="+mj-lt"/>
                </a:rPr>
                <a:t>17 307 595</a:t>
              </a:r>
              <a:endParaRPr lang="ru-RU" sz="3600" dirty="0"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00575" y="3217008"/>
              <a:ext cx="2638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atin typeface="+mj-lt"/>
                </a:rPr>
                <a:t>16 679 881</a:t>
              </a:r>
              <a:endParaRPr lang="ru-RU" sz="3600" dirty="0"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77150" y="3223359"/>
              <a:ext cx="2638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atin typeface="+mj-lt"/>
                </a:rPr>
                <a:t>9 194 219</a:t>
              </a:r>
              <a:endParaRPr lang="ru-RU" sz="3600" dirty="0">
                <a:latin typeface="+mj-lt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10306050" y="6061563"/>
            <a:ext cx="695325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1"/>
          <p:cNvSpPr txBox="1"/>
          <p:nvPr/>
        </p:nvSpPr>
        <p:spPr>
          <a:xfrm>
            <a:off x="2728546" y="6111609"/>
            <a:ext cx="8350187" cy="581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/>
              <a:t>* Расходы за счет финансовой помощи из областного бюджета на 2028 год не распределены</a:t>
            </a:r>
            <a:endParaRPr lang="ru-RU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РАСХОДЫ БЮДЖЕТА ГОРОДА В 2026 ГОДУ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7979648" y="4678420"/>
            <a:ext cx="1143001" cy="8793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979952" y="3723218"/>
            <a:ext cx="1143001" cy="8793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977402" y="2815746"/>
            <a:ext cx="1143001" cy="8793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971769" y="1907817"/>
            <a:ext cx="1143001" cy="8793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740652" y="4677965"/>
            <a:ext cx="1157652" cy="11722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749978" y="3751538"/>
            <a:ext cx="1157652" cy="11722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748987" y="2823245"/>
            <a:ext cx="1157652" cy="11722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754697" y="1904050"/>
            <a:ext cx="1157652" cy="11722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5316" y="1424354"/>
            <a:ext cx="233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Образование </a:t>
            </a:r>
          </a:p>
          <a:p>
            <a:r>
              <a:rPr lang="ru-RU" dirty="0" smtClean="0">
                <a:latin typeface="+mj-lt"/>
              </a:rPr>
              <a:t>10 198 047 тыс.руб.</a:t>
            </a:r>
            <a:endParaRPr lang="ru-RU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316" y="2491154"/>
            <a:ext cx="237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Культура</a:t>
            </a:r>
            <a:r>
              <a:rPr lang="ru-RU" dirty="0" smtClean="0">
                <a:latin typeface="+mj-lt"/>
              </a:rPr>
              <a:t> </a:t>
            </a:r>
          </a:p>
          <a:p>
            <a:r>
              <a:rPr lang="ru-RU" dirty="0" smtClean="0">
                <a:latin typeface="+mj-lt"/>
              </a:rPr>
              <a:t>531 709 тыс.руб.</a:t>
            </a:r>
            <a:endParaRPr lang="ru-RU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5315" y="4129453"/>
            <a:ext cx="26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Физическая культура и спорт</a:t>
            </a:r>
          </a:p>
          <a:p>
            <a:r>
              <a:rPr lang="ru-RU" dirty="0" smtClean="0">
                <a:latin typeface="+mj-lt"/>
              </a:rPr>
              <a:t>365 041 тыс.руб.</a:t>
            </a:r>
            <a:endParaRPr lang="ru-RU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1" y="3373315"/>
            <a:ext cx="246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Социальная защита </a:t>
            </a:r>
          </a:p>
          <a:p>
            <a:r>
              <a:rPr lang="ru-RU" dirty="0" smtClean="0">
                <a:latin typeface="+mj-lt"/>
              </a:rPr>
              <a:t>1 890 186 тыс.руб.</a:t>
            </a:r>
            <a:endParaRPr lang="ru-RU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37077" y="1418492"/>
            <a:ext cx="2300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Национальная экономика </a:t>
            </a:r>
          </a:p>
          <a:p>
            <a:pPr algn="r"/>
            <a:r>
              <a:rPr lang="ru-RU" dirty="0" smtClean="0">
                <a:latin typeface="+mj-lt"/>
              </a:rPr>
              <a:t>1 061 908 тыс.руб.</a:t>
            </a:r>
            <a:endParaRPr lang="ru-RU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54308" y="2458914"/>
            <a:ext cx="220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ЖКХ</a:t>
            </a:r>
          </a:p>
          <a:p>
            <a:pPr algn="r"/>
            <a:r>
              <a:rPr lang="ru-RU" dirty="0" smtClean="0">
                <a:latin typeface="+mj-lt"/>
              </a:rPr>
              <a:t>1 244 349 тыс.руб.</a:t>
            </a:r>
            <a:endParaRPr lang="ru-RU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73661" y="3291254"/>
            <a:ext cx="274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Общегосударственные вопросы и СМИ</a:t>
            </a:r>
          </a:p>
          <a:p>
            <a:pPr algn="r"/>
            <a:r>
              <a:rPr lang="ru-RU" dirty="0" smtClean="0">
                <a:latin typeface="+mj-lt"/>
              </a:rPr>
              <a:t>1 140 776 тыс.руб.</a:t>
            </a:r>
            <a:endParaRPr lang="ru-RU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12116" y="4299438"/>
            <a:ext cx="2831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Обслуживание муниципального долга</a:t>
            </a:r>
          </a:p>
          <a:p>
            <a:pPr algn="r"/>
            <a:r>
              <a:rPr lang="ru-RU" dirty="0" smtClean="0">
                <a:latin typeface="+mj-lt"/>
              </a:rPr>
              <a:t>721 131 тыс.руб.</a:t>
            </a:r>
            <a:endParaRPr lang="ru-RU" dirty="0">
              <a:latin typeface="+mj-lt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4060904" y="1457660"/>
            <a:ext cx="3754315" cy="4471443"/>
            <a:chOff x="4149969" y="1445785"/>
            <a:chExt cx="3754315" cy="4471443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5732585" y="4826977"/>
              <a:ext cx="589084" cy="518746"/>
            </a:xfrm>
            <a:prstGeom prst="round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8"/>
            <p:cNvGrpSpPr/>
            <p:nvPr/>
          </p:nvGrpSpPr>
          <p:grpSpPr>
            <a:xfrm>
              <a:off x="4149969" y="1445785"/>
              <a:ext cx="3754315" cy="4471443"/>
              <a:chOff x="3912576" y="2026077"/>
              <a:chExt cx="3754315" cy="4471443"/>
            </a:xfrm>
            <a:solidFill>
              <a:schemeClr val="accent2"/>
            </a:solidFill>
          </p:grpSpPr>
          <p:grpSp>
            <p:nvGrpSpPr>
              <p:cNvPr id="7" name="Группа 6"/>
              <p:cNvGrpSpPr/>
              <p:nvPr/>
            </p:nvGrpSpPr>
            <p:grpSpPr>
              <a:xfrm>
                <a:off x="3912576" y="2026077"/>
                <a:ext cx="3754315" cy="4471443"/>
                <a:chOff x="4362697" y="2026077"/>
                <a:chExt cx="3049218" cy="3888507"/>
              </a:xfrm>
              <a:grpFill/>
            </p:grpSpPr>
            <p:grpSp>
              <p:nvGrpSpPr>
                <p:cNvPr id="9" name="Group 177"/>
                <p:cNvGrpSpPr/>
                <p:nvPr/>
              </p:nvGrpSpPr>
              <p:grpSpPr>
                <a:xfrm>
                  <a:off x="4362697" y="2026077"/>
                  <a:ext cx="3049218" cy="3888507"/>
                  <a:chOff x="10231438" y="6118225"/>
                  <a:chExt cx="212725" cy="340733"/>
                </a:xfrm>
                <a:grpFill/>
              </p:grpSpPr>
              <p:sp>
                <p:nvSpPr>
                  <p:cNvPr id="4" name="Freeform 1489"/>
                  <p:cNvSpPr>
                    <a:spLocks/>
                  </p:cNvSpPr>
                  <p:nvPr/>
                </p:nvSpPr>
                <p:spPr bwMode="auto">
                  <a:xfrm>
                    <a:off x="10280651" y="6118225"/>
                    <a:ext cx="112713" cy="58738"/>
                  </a:xfrm>
                  <a:custGeom>
                    <a:avLst/>
                    <a:gdLst>
                      <a:gd name="T0" fmla="*/ 1056 w 1290"/>
                      <a:gd name="T1" fmla="*/ 0 h 667"/>
                      <a:gd name="T2" fmla="*/ 1091 w 1290"/>
                      <a:gd name="T3" fmla="*/ 1 h 667"/>
                      <a:gd name="T4" fmla="*/ 1126 w 1290"/>
                      <a:gd name="T5" fmla="*/ 8 h 667"/>
                      <a:gd name="T6" fmla="*/ 1159 w 1290"/>
                      <a:gd name="T7" fmla="*/ 20 h 667"/>
                      <a:gd name="T8" fmla="*/ 1189 w 1290"/>
                      <a:gd name="T9" fmla="*/ 37 h 667"/>
                      <a:gd name="T10" fmla="*/ 1217 w 1290"/>
                      <a:gd name="T11" fmla="*/ 57 h 667"/>
                      <a:gd name="T12" fmla="*/ 1240 w 1290"/>
                      <a:gd name="T13" fmla="*/ 81 h 667"/>
                      <a:gd name="T14" fmla="*/ 1259 w 1290"/>
                      <a:gd name="T15" fmla="*/ 109 h 667"/>
                      <a:gd name="T16" fmla="*/ 1275 w 1290"/>
                      <a:gd name="T17" fmla="*/ 140 h 667"/>
                      <a:gd name="T18" fmla="*/ 1285 w 1290"/>
                      <a:gd name="T19" fmla="*/ 173 h 667"/>
                      <a:gd name="T20" fmla="*/ 1290 w 1290"/>
                      <a:gd name="T21" fmla="*/ 208 h 667"/>
                      <a:gd name="T22" fmla="*/ 1288 w 1290"/>
                      <a:gd name="T23" fmla="*/ 246 h 667"/>
                      <a:gd name="T24" fmla="*/ 1287 w 1290"/>
                      <a:gd name="T25" fmla="*/ 251 h 667"/>
                      <a:gd name="T26" fmla="*/ 1286 w 1290"/>
                      <a:gd name="T27" fmla="*/ 263 h 667"/>
                      <a:gd name="T28" fmla="*/ 1284 w 1290"/>
                      <a:gd name="T29" fmla="*/ 278 h 667"/>
                      <a:gd name="T30" fmla="*/ 1279 w 1290"/>
                      <a:gd name="T31" fmla="*/ 299 h 667"/>
                      <a:gd name="T32" fmla="*/ 1273 w 1290"/>
                      <a:gd name="T33" fmla="*/ 325 h 667"/>
                      <a:gd name="T34" fmla="*/ 1265 w 1290"/>
                      <a:gd name="T35" fmla="*/ 355 h 667"/>
                      <a:gd name="T36" fmla="*/ 1253 w 1290"/>
                      <a:gd name="T37" fmla="*/ 390 h 667"/>
                      <a:gd name="T38" fmla="*/ 1239 w 1290"/>
                      <a:gd name="T39" fmla="*/ 428 h 667"/>
                      <a:gd name="T40" fmla="*/ 1220 w 1290"/>
                      <a:gd name="T41" fmla="*/ 470 h 667"/>
                      <a:gd name="T42" fmla="*/ 1197 w 1290"/>
                      <a:gd name="T43" fmla="*/ 515 h 667"/>
                      <a:gd name="T44" fmla="*/ 1169 w 1290"/>
                      <a:gd name="T45" fmla="*/ 563 h 667"/>
                      <a:gd name="T46" fmla="*/ 1136 w 1290"/>
                      <a:gd name="T47" fmla="*/ 614 h 667"/>
                      <a:gd name="T48" fmla="*/ 1097 w 1290"/>
                      <a:gd name="T49" fmla="*/ 667 h 667"/>
                      <a:gd name="T50" fmla="*/ 190 w 1290"/>
                      <a:gd name="T51" fmla="*/ 667 h 667"/>
                      <a:gd name="T52" fmla="*/ 158 w 1290"/>
                      <a:gd name="T53" fmla="*/ 627 h 667"/>
                      <a:gd name="T54" fmla="*/ 130 w 1290"/>
                      <a:gd name="T55" fmla="*/ 588 h 667"/>
                      <a:gd name="T56" fmla="*/ 105 w 1290"/>
                      <a:gd name="T57" fmla="*/ 547 h 667"/>
                      <a:gd name="T58" fmla="*/ 83 w 1290"/>
                      <a:gd name="T59" fmla="*/ 507 h 667"/>
                      <a:gd name="T60" fmla="*/ 65 w 1290"/>
                      <a:gd name="T61" fmla="*/ 468 h 667"/>
                      <a:gd name="T62" fmla="*/ 50 w 1290"/>
                      <a:gd name="T63" fmla="*/ 430 h 667"/>
                      <a:gd name="T64" fmla="*/ 37 w 1290"/>
                      <a:gd name="T65" fmla="*/ 394 h 667"/>
                      <a:gd name="T66" fmla="*/ 27 w 1290"/>
                      <a:gd name="T67" fmla="*/ 361 h 667"/>
                      <a:gd name="T68" fmla="*/ 18 w 1290"/>
                      <a:gd name="T69" fmla="*/ 330 h 667"/>
                      <a:gd name="T70" fmla="*/ 11 w 1290"/>
                      <a:gd name="T71" fmla="*/ 304 h 667"/>
                      <a:gd name="T72" fmla="*/ 7 w 1290"/>
                      <a:gd name="T73" fmla="*/ 281 h 667"/>
                      <a:gd name="T74" fmla="*/ 4 w 1290"/>
                      <a:gd name="T75" fmla="*/ 264 h 667"/>
                      <a:gd name="T76" fmla="*/ 2 w 1290"/>
                      <a:gd name="T77" fmla="*/ 252 h 667"/>
                      <a:gd name="T78" fmla="*/ 1 w 1290"/>
                      <a:gd name="T79" fmla="*/ 246 h 667"/>
                      <a:gd name="T80" fmla="*/ 0 w 1290"/>
                      <a:gd name="T81" fmla="*/ 209 h 667"/>
                      <a:gd name="T82" fmla="*/ 4 w 1290"/>
                      <a:gd name="T83" fmla="*/ 174 h 667"/>
                      <a:gd name="T84" fmla="*/ 14 w 1290"/>
                      <a:gd name="T85" fmla="*/ 142 h 667"/>
                      <a:gd name="T86" fmla="*/ 30 w 1290"/>
                      <a:gd name="T87" fmla="*/ 110 h 667"/>
                      <a:gd name="T88" fmla="*/ 50 w 1290"/>
                      <a:gd name="T89" fmla="*/ 83 h 667"/>
                      <a:gd name="T90" fmla="*/ 74 w 1290"/>
                      <a:gd name="T91" fmla="*/ 58 h 667"/>
                      <a:gd name="T92" fmla="*/ 101 w 1290"/>
                      <a:gd name="T93" fmla="*/ 38 h 667"/>
                      <a:gd name="T94" fmla="*/ 132 w 1290"/>
                      <a:gd name="T95" fmla="*/ 22 h 667"/>
                      <a:gd name="T96" fmla="*/ 165 w 1290"/>
                      <a:gd name="T97" fmla="*/ 9 h 667"/>
                      <a:gd name="T98" fmla="*/ 200 w 1290"/>
                      <a:gd name="T99" fmla="*/ 3 h 667"/>
                      <a:gd name="T100" fmla="*/ 236 w 1290"/>
                      <a:gd name="T101" fmla="*/ 2 h 667"/>
                      <a:gd name="T102" fmla="*/ 273 w 1290"/>
                      <a:gd name="T103" fmla="*/ 7 h 667"/>
                      <a:gd name="T104" fmla="*/ 342 w 1290"/>
                      <a:gd name="T105" fmla="*/ 21 h 667"/>
                      <a:gd name="T106" fmla="*/ 415 w 1290"/>
                      <a:gd name="T107" fmla="*/ 31 h 667"/>
                      <a:gd name="T108" fmla="*/ 490 w 1290"/>
                      <a:gd name="T109" fmla="*/ 39 h 667"/>
                      <a:gd name="T110" fmla="*/ 567 w 1290"/>
                      <a:gd name="T111" fmla="*/ 44 h 667"/>
                      <a:gd name="T112" fmla="*/ 645 w 1290"/>
                      <a:gd name="T113" fmla="*/ 45 h 667"/>
                      <a:gd name="T114" fmla="*/ 725 w 1290"/>
                      <a:gd name="T115" fmla="*/ 44 h 667"/>
                      <a:gd name="T116" fmla="*/ 802 w 1290"/>
                      <a:gd name="T117" fmla="*/ 39 h 667"/>
                      <a:gd name="T118" fmla="*/ 876 w 1290"/>
                      <a:gd name="T119" fmla="*/ 30 h 667"/>
                      <a:gd name="T120" fmla="*/ 948 w 1290"/>
                      <a:gd name="T121" fmla="*/ 19 h 667"/>
                      <a:gd name="T122" fmla="*/ 1018 w 1290"/>
                      <a:gd name="T123" fmla="*/ 4 h 667"/>
                      <a:gd name="T124" fmla="*/ 1056 w 1290"/>
                      <a:gd name="T125" fmla="*/ 0 h 6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90" h="667">
                        <a:moveTo>
                          <a:pt x="1056" y="0"/>
                        </a:moveTo>
                        <a:lnTo>
                          <a:pt x="1091" y="1"/>
                        </a:lnTo>
                        <a:lnTo>
                          <a:pt x="1126" y="8"/>
                        </a:lnTo>
                        <a:lnTo>
                          <a:pt x="1159" y="20"/>
                        </a:lnTo>
                        <a:lnTo>
                          <a:pt x="1189" y="37"/>
                        </a:lnTo>
                        <a:lnTo>
                          <a:pt x="1217" y="57"/>
                        </a:lnTo>
                        <a:lnTo>
                          <a:pt x="1240" y="81"/>
                        </a:lnTo>
                        <a:lnTo>
                          <a:pt x="1259" y="109"/>
                        </a:lnTo>
                        <a:lnTo>
                          <a:pt x="1275" y="140"/>
                        </a:lnTo>
                        <a:lnTo>
                          <a:pt x="1285" y="173"/>
                        </a:lnTo>
                        <a:lnTo>
                          <a:pt x="1290" y="208"/>
                        </a:lnTo>
                        <a:lnTo>
                          <a:pt x="1288" y="246"/>
                        </a:lnTo>
                        <a:lnTo>
                          <a:pt x="1287" y="251"/>
                        </a:lnTo>
                        <a:lnTo>
                          <a:pt x="1286" y="263"/>
                        </a:lnTo>
                        <a:lnTo>
                          <a:pt x="1284" y="278"/>
                        </a:lnTo>
                        <a:lnTo>
                          <a:pt x="1279" y="299"/>
                        </a:lnTo>
                        <a:lnTo>
                          <a:pt x="1273" y="325"/>
                        </a:lnTo>
                        <a:lnTo>
                          <a:pt x="1265" y="355"/>
                        </a:lnTo>
                        <a:lnTo>
                          <a:pt x="1253" y="390"/>
                        </a:lnTo>
                        <a:lnTo>
                          <a:pt x="1239" y="428"/>
                        </a:lnTo>
                        <a:lnTo>
                          <a:pt x="1220" y="470"/>
                        </a:lnTo>
                        <a:lnTo>
                          <a:pt x="1197" y="515"/>
                        </a:lnTo>
                        <a:lnTo>
                          <a:pt x="1169" y="563"/>
                        </a:lnTo>
                        <a:lnTo>
                          <a:pt x="1136" y="614"/>
                        </a:lnTo>
                        <a:lnTo>
                          <a:pt x="1097" y="667"/>
                        </a:lnTo>
                        <a:lnTo>
                          <a:pt x="190" y="667"/>
                        </a:lnTo>
                        <a:lnTo>
                          <a:pt x="158" y="627"/>
                        </a:lnTo>
                        <a:lnTo>
                          <a:pt x="130" y="588"/>
                        </a:lnTo>
                        <a:lnTo>
                          <a:pt x="105" y="547"/>
                        </a:lnTo>
                        <a:lnTo>
                          <a:pt x="83" y="507"/>
                        </a:lnTo>
                        <a:lnTo>
                          <a:pt x="65" y="468"/>
                        </a:lnTo>
                        <a:lnTo>
                          <a:pt x="50" y="430"/>
                        </a:lnTo>
                        <a:lnTo>
                          <a:pt x="37" y="394"/>
                        </a:lnTo>
                        <a:lnTo>
                          <a:pt x="27" y="361"/>
                        </a:lnTo>
                        <a:lnTo>
                          <a:pt x="18" y="330"/>
                        </a:lnTo>
                        <a:lnTo>
                          <a:pt x="11" y="304"/>
                        </a:lnTo>
                        <a:lnTo>
                          <a:pt x="7" y="281"/>
                        </a:lnTo>
                        <a:lnTo>
                          <a:pt x="4" y="264"/>
                        </a:lnTo>
                        <a:lnTo>
                          <a:pt x="2" y="252"/>
                        </a:lnTo>
                        <a:lnTo>
                          <a:pt x="1" y="246"/>
                        </a:lnTo>
                        <a:lnTo>
                          <a:pt x="0" y="209"/>
                        </a:lnTo>
                        <a:lnTo>
                          <a:pt x="4" y="174"/>
                        </a:lnTo>
                        <a:lnTo>
                          <a:pt x="14" y="142"/>
                        </a:lnTo>
                        <a:lnTo>
                          <a:pt x="30" y="110"/>
                        </a:lnTo>
                        <a:lnTo>
                          <a:pt x="50" y="83"/>
                        </a:lnTo>
                        <a:lnTo>
                          <a:pt x="74" y="58"/>
                        </a:lnTo>
                        <a:lnTo>
                          <a:pt x="101" y="38"/>
                        </a:lnTo>
                        <a:lnTo>
                          <a:pt x="132" y="22"/>
                        </a:lnTo>
                        <a:lnTo>
                          <a:pt x="165" y="9"/>
                        </a:lnTo>
                        <a:lnTo>
                          <a:pt x="200" y="3"/>
                        </a:lnTo>
                        <a:lnTo>
                          <a:pt x="236" y="2"/>
                        </a:lnTo>
                        <a:lnTo>
                          <a:pt x="273" y="7"/>
                        </a:lnTo>
                        <a:lnTo>
                          <a:pt x="342" y="21"/>
                        </a:lnTo>
                        <a:lnTo>
                          <a:pt x="415" y="31"/>
                        </a:lnTo>
                        <a:lnTo>
                          <a:pt x="490" y="39"/>
                        </a:lnTo>
                        <a:lnTo>
                          <a:pt x="567" y="44"/>
                        </a:lnTo>
                        <a:lnTo>
                          <a:pt x="645" y="45"/>
                        </a:lnTo>
                        <a:lnTo>
                          <a:pt x="725" y="44"/>
                        </a:lnTo>
                        <a:lnTo>
                          <a:pt x="802" y="39"/>
                        </a:lnTo>
                        <a:lnTo>
                          <a:pt x="876" y="30"/>
                        </a:lnTo>
                        <a:lnTo>
                          <a:pt x="948" y="19"/>
                        </a:lnTo>
                        <a:lnTo>
                          <a:pt x="1018" y="4"/>
                        </a:lnTo>
                        <a:lnTo>
                          <a:pt x="105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  <a:lumOff val="2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" name="Freeform 1490"/>
                  <p:cNvSpPr>
                    <a:spLocks noEditPoints="1"/>
                  </p:cNvSpPr>
                  <p:nvPr/>
                </p:nvSpPr>
                <p:spPr bwMode="auto">
                  <a:xfrm>
                    <a:off x="10231438" y="6189663"/>
                    <a:ext cx="212725" cy="269295"/>
                  </a:xfrm>
                  <a:custGeom>
                    <a:avLst/>
                    <a:gdLst>
                      <a:gd name="T0" fmla="*/ 1121 w 2408"/>
                      <a:gd name="T1" fmla="*/ 546 h 2614"/>
                      <a:gd name="T2" fmla="*/ 1053 w 2408"/>
                      <a:gd name="T3" fmla="*/ 702 h 2614"/>
                      <a:gd name="T4" fmla="*/ 882 w 2408"/>
                      <a:gd name="T5" fmla="*/ 857 h 2614"/>
                      <a:gd name="T6" fmla="*/ 835 w 2408"/>
                      <a:gd name="T7" fmla="*/ 1088 h 2614"/>
                      <a:gd name="T8" fmla="*/ 927 w 2408"/>
                      <a:gd name="T9" fmla="*/ 1288 h 2614"/>
                      <a:gd name="T10" fmla="*/ 1112 w 2408"/>
                      <a:gd name="T11" fmla="*/ 1402 h 2614"/>
                      <a:gd name="T12" fmla="*/ 1293 w 2408"/>
                      <a:gd name="T13" fmla="*/ 1441 h 2614"/>
                      <a:gd name="T14" fmla="*/ 1364 w 2408"/>
                      <a:gd name="T15" fmla="*/ 1572 h 2614"/>
                      <a:gd name="T16" fmla="*/ 1293 w 2408"/>
                      <a:gd name="T17" fmla="*/ 1703 h 2614"/>
                      <a:gd name="T18" fmla="*/ 1153 w 2408"/>
                      <a:gd name="T19" fmla="*/ 1722 h 2614"/>
                      <a:gd name="T20" fmla="*/ 1053 w 2408"/>
                      <a:gd name="T21" fmla="*/ 1655 h 2614"/>
                      <a:gd name="T22" fmla="*/ 955 w 2408"/>
                      <a:gd name="T23" fmla="*/ 1662 h 2614"/>
                      <a:gd name="T24" fmla="*/ 904 w 2408"/>
                      <a:gd name="T25" fmla="*/ 1750 h 2614"/>
                      <a:gd name="T26" fmla="*/ 961 w 2408"/>
                      <a:gd name="T27" fmla="*/ 1853 h 2614"/>
                      <a:gd name="T28" fmla="*/ 1097 w 2408"/>
                      <a:gd name="T29" fmla="*/ 2001 h 2614"/>
                      <a:gd name="T30" fmla="*/ 1157 w 2408"/>
                      <a:gd name="T31" fmla="*/ 2097 h 2614"/>
                      <a:gd name="T32" fmla="*/ 1270 w 2408"/>
                      <a:gd name="T33" fmla="*/ 2084 h 2614"/>
                      <a:gd name="T34" fmla="*/ 1311 w 2408"/>
                      <a:gd name="T35" fmla="*/ 1927 h 2614"/>
                      <a:gd name="T36" fmla="*/ 1501 w 2408"/>
                      <a:gd name="T37" fmla="*/ 1796 h 2614"/>
                      <a:gd name="T38" fmla="*/ 1577 w 2408"/>
                      <a:gd name="T39" fmla="*/ 1572 h 2614"/>
                      <a:gd name="T40" fmla="*/ 1510 w 2408"/>
                      <a:gd name="T41" fmla="*/ 1359 h 2614"/>
                      <a:gd name="T42" fmla="*/ 1339 w 2408"/>
                      <a:gd name="T43" fmla="*/ 1225 h 2614"/>
                      <a:gd name="T44" fmla="*/ 1143 w 2408"/>
                      <a:gd name="T45" fmla="*/ 1187 h 2614"/>
                      <a:gd name="T46" fmla="*/ 1049 w 2408"/>
                      <a:gd name="T47" fmla="*/ 1074 h 2614"/>
                      <a:gd name="T48" fmla="*/ 1092 w 2408"/>
                      <a:gd name="T49" fmla="*/ 929 h 2614"/>
                      <a:gd name="T50" fmla="*/ 1231 w 2408"/>
                      <a:gd name="T51" fmla="*/ 884 h 2614"/>
                      <a:gd name="T52" fmla="*/ 1340 w 2408"/>
                      <a:gd name="T53" fmla="*/ 949 h 2614"/>
                      <a:gd name="T54" fmla="*/ 1452 w 2408"/>
                      <a:gd name="T55" fmla="*/ 952 h 2614"/>
                      <a:gd name="T56" fmla="*/ 1505 w 2408"/>
                      <a:gd name="T57" fmla="*/ 851 h 2614"/>
                      <a:gd name="T58" fmla="*/ 1416 w 2408"/>
                      <a:gd name="T59" fmla="*/ 735 h 2614"/>
                      <a:gd name="T60" fmla="*/ 1309 w 2408"/>
                      <a:gd name="T61" fmla="*/ 587 h 2614"/>
                      <a:gd name="T62" fmla="*/ 1229 w 2408"/>
                      <a:gd name="T63" fmla="*/ 508 h 2614"/>
                      <a:gd name="T64" fmla="*/ 1822 w 2408"/>
                      <a:gd name="T65" fmla="*/ 112 h 2614"/>
                      <a:gd name="T66" fmla="*/ 2098 w 2408"/>
                      <a:gd name="T67" fmla="*/ 475 h 2614"/>
                      <a:gd name="T68" fmla="*/ 2295 w 2408"/>
                      <a:gd name="T69" fmla="*/ 916 h 2614"/>
                      <a:gd name="T70" fmla="*/ 2397 w 2408"/>
                      <a:gd name="T71" fmla="*/ 1381 h 2614"/>
                      <a:gd name="T72" fmla="*/ 2389 w 2408"/>
                      <a:gd name="T73" fmla="*/ 1794 h 2614"/>
                      <a:gd name="T74" fmla="*/ 2285 w 2408"/>
                      <a:gd name="T75" fmla="*/ 2108 h 2614"/>
                      <a:gd name="T76" fmla="*/ 2101 w 2408"/>
                      <a:gd name="T77" fmla="*/ 2340 h 2614"/>
                      <a:gd name="T78" fmla="*/ 1849 w 2408"/>
                      <a:gd name="T79" fmla="*/ 2497 h 2614"/>
                      <a:gd name="T80" fmla="*/ 1546 w 2408"/>
                      <a:gd name="T81" fmla="*/ 2586 h 2614"/>
                      <a:gd name="T82" fmla="*/ 1203 w 2408"/>
                      <a:gd name="T83" fmla="*/ 2614 h 2614"/>
                      <a:gd name="T84" fmla="*/ 862 w 2408"/>
                      <a:gd name="T85" fmla="*/ 2586 h 2614"/>
                      <a:gd name="T86" fmla="*/ 559 w 2408"/>
                      <a:gd name="T87" fmla="*/ 2497 h 2614"/>
                      <a:gd name="T88" fmla="*/ 307 w 2408"/>
                      <a:gd name="T89" fmla="*/ 2342 h 2614"/>
                      <a:gd name="T90" fmla="*/ 123 w 2408"/>
                      <a:gd name="T91" fmla="*/ 2109 h 2614"/>
                      <a:gd name="T92" fmla="*/ 19 w 2408"/>
                      <a:gd name="T93" fmla="*/ 1795 h 2614"/>
                      <a:gd name="T94" fmla="*/ 10 w 2408"/>
                      <a:gd name="T95" fmla="*/ 1381 h 2614"/>
                      <a:gd name="T96" fmla="*/ 111 w 2408"/>
                      <a:gd name="T97" fmla="*/ 916 h 2614"/>
                      <a:gd name="T98" fmla="*/ 307 w 2408"/>
                      <a:gd name="T99" fmla="*/ 475 h 2614"/>
                      <a:gd name="T100" fmla="*/ 581 w 2408"/>
                      <a:gd name="T101" fmla="*/ 112 h 26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408" h="2614">
                        <a:moveTo>
                          <a:pt x="1204" y="505"/>
                        </a:moveTo>
                        <a:lnTo>
                          <a:pt x="1180" y="508"/>
                        </a:lnTo>
                        <a:lnTo>
                          <a:pt x="1157" y="516"/>
                        </a:lnTo>
                        <a:lnTo>
                          <a:pt x="1138" y="529"/>
                        </a:lnTo>
                        <a:lnTo>
                          <a:pt x="1121" y="546"/>
                        </a:lnTo>
                        <a:lnTo>
                          <a:pt x="1108" y="564"/>
                        </a:lnTo>
                        <a:lnTo>
                          <a:pt x="1101" y="587"/>
                        </a:lnTo>
                        <a:lnTo>
                          <a:pt x="1098" y="611"/>
                        </a:lnTo>
                        <a:lnTo>
                          <a:pt x="1098" y="685"/>
                        </a:lnTo>
                        <a:lnTo>
                          <a:pt x="1053" y="702"/>
                        </a:lnTo>
                        <a:lnTo>
                          <a:pt x="1011" y="724"/>
                        </a:lnTo>
                        <a:lnTo>
                          <a:pt x="972" y="751"/>
                        </a:lnTo>
                        <a:lnTo>
                          <a:pt x="938" y="782"/>
                        </a:lnTo>
                        <a:lnTo>
                          <a:pt x="908" y="818"/>
                        </a:lnTo>
                        <a:lnTo>
                          <a:pt x="882" y="857"/>
                        </a:lnTo>
                        <a:lnTo>
                          <a:pt x="861" y="899"/>
                        </a:lnTo>
                        <a:lnTo>
                          <a:pt x="845" y="945"/>
                        </a:lnTo>
                        <a:lnTo>
                          <a:pt x="836" y="992"/>
                        </a:lnTo>
                        <a:lnTo>
                          <a:pt x="831" y="1042"/>
                        </a:lnTo>
                        <a:lnTo>
                          <a:pt x="835" y="1088"/>
                        </a:lnTo>
                        <a:lnTo>
                          <a:pt x="843" y="1133"/>
                        </a:lnTo>
                        <a:lnTo>
                          <a:pt x="857" y="1176"/>
                        </a:lnTo>
                        <a:lnTo>
                          <a:pt x="875" y="1216"/>
                        </a:lnTo>
                        <a:lnTo>
                          <a:pt x="898" y="1254"/>
                        </a:lnTo>
                        <a:lnTo>
                          <a:pt x="927" y="1288"/>
                        </a:lnTo>
                        <a:lnTo>
                          <a:pt x="957" y="1319"/>
                        </a:lnTo>
                        <a:lnTo>
                          <a:pt x="991" y="1347"/>
                        </a:lnTo>
                        <a:lnTo>
                          <a:pt x="1030" y="1370"/>
                        </a:lnTo>
                        <a:lnTo>
                          <a:pt x="1070" y="1387"/>
                        </a:lnTo>
                        <a:lnTo>
                          <a:pt x="1112" y="1402"/>
                        </a:lnTo>
                        <a:lnTo>
                          <a:pt x="1157" y="1410"/>
                        </a:lnTo>
                        <a:lnTo>
                          <a:pt x="1204" y="1413"/>
                        </a:lnTo>
                        <a:lnTo>
                          <a:pt x="1237" y="1417"/>
                        </a:lnTo>
                        <a:lnTo>
                          <a:pt x="1266" y="1426"/>
                        </a:lnTo>
                        <a:lnTo>
                          <a:pt x="1293" y="1441"/>
                        </a:lnTo>
                        <a:lnTo>
                          <a:pt x="1317" y="1459"/>
                        </a:lnTo>
                        <a:lnTo>
                          <a:pt x="1337" y="1483"/>
                        </a:lnTo>
                        <a:lnTo>
                          <a:pt x="1352" y="1510"/>
                        </a:lnTo>
                        <a:lnTo>
                          <a:pt x="1361" y="1540"/>
                        </a:lnTo>
                        <a:lnTo>
                          <a:pt x="1364" y="1572"/>
                        </a:lnTo>
                        <a:lnTo>
                          <a:pt x="1361" y="1604"/>
                        </a:lnTo>
                        <a:lnTo>
                          <a:pt x="1352" y="1633"/>
                        </a:lnTo>
                        <a:lnTo>
                          <a:pt x="1337" y="1660"/>
                        </a:lnTo>
                        <a:lnTo>
                          <a:pt x="1317" y="1684"/>
                        </a:lnTo>
                        <a:lnTo>
                          <a:pt x="1293" y="1703"/>
                        </a:lnTo>
                        <a:lnTo>
                          <a:pt x="1266" y="1718"/>
                        </a:lnTo>
                        <a:lnTo>
                          <a:pt x="1237" y="1727"/>
                        </a:lnTo>
                        <a:lnTo>
                          <a:pt x="1204" y="1731"/>
                        </a:lnTo>
                        <a:lnTo>
                          <a:pt x="1178" y="1728"/>
                        </a:lnTo>
                        <a:lnTo>
                          <a:pt x="1153" y="1722"/>
                        </a:lnTo>
                        <a:lnTo>
                          <a:pt x="1129" y="1712"/>
                        </a:lnTo>
                        <a:lnTo>
                          <a:pt x="1107" y="1698"/>
                        </a:lnTo>
                        <a:lnTo>
                          <a:pt x="1088" y="1680"/>
                        </a:lnTo>
                        <a:lnTo>
                          <a:pt x="1072" y="1666"/>
                        </a:lnTo>
                        <a:lnTo>
                          <a:pt x="1053" y="1655"/>
                        </a:lnTo>
                        <a:lnTo>
                          <a:pt x="1034" y="1649"/>
                        </a:lnTo>
                        <a:lnTo>
                          <a:pt x="1013" y="1647"/>
                        </a:lnTo>
                        <a:lnTo>
                          <a:pt x="993" y="1648"/>
                        </a:lnTo>
                        <a:lnTo>
                          <a:pt x="974" y="1653"/>
                        </a:lnTo>
                        <a:lnTo>
                          <a:pt x="955" y="1662"/>
                        </a:lnTo>
                        <a:lnTo>
                          <a:pt x="937" y="1675"/>
                        </a:lnTo>
                        <a:lnTo>
                          <a:pt x="922" y="1692"/>
                        </a:lnTo>
                        <a:lnTo>
                          <a:pt x="913" y="1710"/>
                        </a:lnTo>
                        <a:lnTo>
                          <a:pt x="906" y="1729"/>
                        </a:lnTo>
                        <a:lnTo>
                          <a:pt x="904" y="1750"/>
                        </a:lnTo>
                        <a:lnTo>
                          <a:pt x="905" y="1770"/>
                        </a:lnTo>
                        <a:lnTo>
                          <a:pt x="910" y="1791"/>
                        </a:lnTo>
                        <a:lnTo>
                          <a:pt x="919" y="1809"/>
                        </a:lnTo>
                        <a:lnTo>
                          <a:pt x="932" y="1826"/>
                        </a:lnTo>
                        <a:lnTo>
                          <a:pt x="961" y="1853"/>
                        </a:lnTo>
                        <a:lnTo>
                          <a:pt x="992" y="1877"/>
                        </a:lnTo>
                        <a:lnTo>
                          <a:pt x="1026" y="1898"/>
                        </a:lnTo>
                        <a:lnTo>
                          <a:pt x="1060" y="1915"/>
                        </a:lnTo>
                        <a:lnTo>
                          <a:pt x="1097" y="1927"/>
                        </a:lnTo>
                        <a:lnTo>
                          <a:pt x="1097" y="2001"/>
                        </a:lnTo>
                        <a:lnTo>
                          <a:pt x="1100" y="2025"/>
                        </a:lnTo>
                        <a:lnTo>
                          <a:pt x="1108" y="2048"/>
                        </a:lnTo>
                        <a:lnTo>
                          <a:pt x="1121" y="2068"/>
                        </a:lnTo>
                        <a:lnTo>
                          <a:pt x="1138" y="2084"/>
                        </a:lnTo>
                        <a:lnTo>
                          <a:pt x="1157" y="2097"/>
                        </a:lnTo>
                        <a:lnTo>
                          <a:pt x="1179" y="2104"/>
                        </a:lnTo>
                        <a:lnTo>
                          <a:pt x="1203" y="2107"/>
                        </a:lnTo>
                        <a:lnTo>
                          <a:pt x="1228" y="2104"/>
                        </a:lnTo>
                        <a:lnTo>
                          <a:pt x="1250" y="2097"/>
                        </a:lnTo>
                        <a:lnTo>
                          <a:pt x="1270" y="2084"/>
                        </a:lnTo>
                        <a:lnTo>
                          <a:pt x="1287" y="2068"/>
                        </a:lnTo>
                        <a:lnTo>
                          <a:pt x="1299" y="2048"/>
                        </a:lnTo>
                        <a:lnTo>
                          <a:pt x="1308" y="2025"/>
                        </a:lnTo>
                        <a:lnTo>
                          <a:pt x="1311" y="2001"/>
                        </a:lnTo>
                        <a:lnTo>
                          <a:pt x="1311" y="1927"/>
                        </a:lnTo>
                        <a:lnTo>
                          <a:pt x="1355" y="1910"/>
                        </a:lnTo>
                        <a:lnTo>
                          <a:pt x="1398" y="1889"/>
                        </a:lnTo>
                        <a:lnTo>
                          <a:pt x="1435" y="1863"/>
                        </a:lnTo>
                        <a:lnTo>
                          <a:pt x="1471" y="1831"/>
                        </a:lnTo>
                        <a:lnTo>
                          <a:pt x="1501" y="1796"/>
                        </a:lnTo>
                        <a:lnTo>
                          <a:pt x="1527" y="1756"/>
                        </a:lnTo>
                        <a:lnTo>
                          <a:pt x="1548" y="1715"/>
                        </a:lnTo>
                        <a:lnTo>
                          <a:pt x="1564" y="1669"/>
                        </a:lnTo>
                        <a:lnTo>
                          <a:pt x="1574" y="1622"/>
                        </a:lnTo>
                        <a:lnTo>
                          <a:pt x="1577" y="1572"/>
                        </a:lnTo>
                        <a:lnTo>
                          <a:pt x="1574" y="1525"/>
                        </a:lnTo>
                        <a:lnTo>
                          <a:pt x="1566" y="1480"/>
                        </a:lnTo>
                        <a:lnTo>
                          <a:pt x="1552" y="1437"/>
                        </a:lnTo>
                        <a:lnTo>
                          <a:pt x="1533" y="1397"/>
                        </a:lnTo>
                        <a:lnTo>
                          <a:pt x="1510" y="1359"/>
                        </a:lnTo>
                        <a:lnTo>
                          <a:pt x="1483" y="1325"/>
                        </a:lnTo>
                        <a:lnTo>
                          <a:pt x="1452" y="1294"/>
                        </a:lnTo>
                        <a:lnTo>
                          <a:pt x="1417" y="1267"/>
                        </a:lnTo>
                        <a:lnTo>
                          <a:pt x="1380" y="1244"/>
                        </a:lnTo>
                        <a:lnTo>
                          <a:pt x="1339" y="1225"/>
                        </a:lnTo>
                        <a:lnTo>
                          <a:pt x="1296" y="1211"/>
                        </a:lnTo>
                        <a:lnTo>
                          <a:pt x="1251" y="1203"/>
                        </a:lnTo>
                        <a:lnTo>
                          <a:pt x="1204" y="1200"/>
                        </a:lnTo>
                        <a:lnTo>
                          <a:pt x="1173" y="1197"/>
                        </a:lnTo>
                        <a:lnTo>
                          <a:pt x="1143" y="1187"/>
                        </a:lnTo>
                        <a:lnTo>
                          <a:pt x="1116" y="1173"/>
                        </a:lnTo>
                        <a:lnTo>
                          <a:pt x="1092" y="1154"/>
                        </a:lnTo>
                        <a:lnTo>
                          <a:pt x="1073" y="1130"/>
                        </a:lnTo>
                        <a:lnTo>
                          <a:pt x="1058" y="1103"/>
                        </a:lnTo>
                        <a:lnTo>
                          <a:pt x="1049" y="1074"/>
                        </a:lnTo>
                        <a:lnTo>
                          <a:pt x="1046" y="1042"/>
                        </a:lnTo>
                        <a:lnTo>
                          <a:pt x="1049" y="1009"/>
                        </a:lnTo>
                        <a:lnTo>
                          <a:pt x="1058" y="980"/>
                        </a:lnTo>
                        <a:lnTo>
                          <a:pt x="1073" y="953"/>
                        </a:lnTo>
                        <a:lnTo>
                          <a:pt x="1092" y="929"/>
                        </a:lnTo>
                        <a:lnTo>
                          <a:pt x="1116" y="909"/>
                        </a:lnTo>
                        <a:lnTo>
                          <a:pt x="1143" y="895"/>
                        </a:lnTo>
                        <a:lnTo>
                          <a:pt x="1173" y="885"/>
                        </a:lnTo>
                        <a:lnTo>
                          <a:pt x="1204" y="882"/>
                        </a:lnTo>
                        <a:lnTo>
                          <a:pt x="1231" y="884"/>
                        </a:lnTo>
                        <a:lnTo>
                          <a:pt x="1257" y="890"/>
                        </a:lnTo>
                        <a:lnTo>
                          <a:pt x="1280" y="901"/>
                        </a:lnTo>
                        <a:lnTo>
                          <a:pt x="1302" y="916"/>
                        </a:lnTo>
                        <a:lnTo>
                          <a:pt x="1321" y="933"/>
                        </a:lnTo>
                        <a:lnTo>
                          <a:pt x="1340" y="949"/>
                        </a:lnTo>
                        <a:lnTo>
                          <a:pt x="1361" y="959"/>
                        </a:lnTo>
                        <a:lnTo>
                          <a:pt x="1384" y="966"/>
                        </a:lnTo>
                        <a:lnTo>
                          <a:pt x="1407" y="966"/>
                        </a:lnTo>
                        <a:lnTo>
                          <a:pt x="1430" y="961"/>
                        </a:lnTo>
                        <a:lnTo>
                          <a:pt x="1452" y="952"/>
                        </a:lnTo>
                        <a:lnTo>
                          <a:pt x="1472" y="937"/>
                        </a:lnTo>
                        <a:lnTo>
                          <a:pt x="1487" y="919"/>
                        </a:lnTo>
                        <a:lnTo>
                          <a:pt x="1499" y="897"/>
                        </a:lnTo>
                        <a:lnTo>
                          <a:pt x="1504" y="874"/>
                        </a:lnTo>
                        <a:lnTo>
                          <a:pt x="1505" y="851"/>
                        </a:lnTo>
                        <a:lnTo>
                          <a:pt x="1500" y="828"/>
                        </a:lnTo>
                        <a:lnTo>
                          <a:pt x="1491" y="806"/>
                        </a:lnTo>
                        <a:lnTo>
                          <a:pt x="1476" y="786"/>
                        </a:lnTo>
                        <a:lnTo>
                          <a:pt x="1448" y="759"/>
                        </a:lnTo>
                        <a:lnTo>
                          <a:pt x="1416" y="735"/>
                        </a:lnTo>
                        <a:lnTo>
                          <a:pt x="1383" y="715"/>
                        </a:lnTo>
                        <a:lnTo>
                          <a:pt x="1347" y="699"/>
                        </a:lnTo>
                        <a:lnTo>
                          <a:pt x="1311" y="685"/>
                        </a:lnTo>
                        <a:lnTo>
                          <a:pt x="1311" y="611"/>
                        </a:lnTo>
                        <a:lnTo>
                          <a:pt x="1309" y="587"/>
                        </a:lnTo>
                        <a:lnTo>
                          <a:pt x="1300" y="564"/>
                        </a:lnTo>
                        <a:lnTo>
                          <a:pt x="1288" y="546"/>
                        </a:lnTo>
                        <a:lnTo>
                          <a:pt x="1271" y="529"/>
                        </a:lnTo>
                        <a:lnTo>
                          <a:pt x="1251" y="516"/>
                        </a:lnTo>
                        <a:lnTo>
                          <a:pt x="1229" y="508"/>
                        </a:lnTo>
                        <a:lnTo>
                          <a:pt x="1204" y="505"/>
                        </a:lnTo>
                        <a:close/>
                        <a:moveTo>
                          <a:pt x="708" y="0"/>
                        </a:moveTo>
                        <a:lnTo>
                          <a:pt x="1693" y="0"/>
                        </a:lnTo>
                        <a:lnTo>
                          <a:pt x="1759" y="53"/>
                        </a:lnTo>
                        <a:lnTo>
                          <a:pt x="1822" y="112"/>
                        </a:lnTo>
                        <a:lnTo>
                          <a:pt x="1882" y="176"/>
                        </a:lnTo>
                        <a:lnTo>
                          <a:pt x="1940" y="245"/>
                        </a:lnTo>
                        <a:lnTo>
                          <a:pt x="1995" y="317"/>
                        </a:lnTo>
                        <a:lnTo>
                          <a:pt x="2047" y="395"/>
                        </a:lnTo>
                        <a:lnTo>
                          <a:pt x="2098" y="475"/>
                        </a:lnTo>
                        <a:lnTo>
                          <a:pt x="2143" y="558"/>
                        </a:lnTo>
                        <a:lnTo>
                          <a:pt x="2186" y="645"/>
                        </a:lnTo>
                        <a:lnTo>
                          <a:pt x="2226" y="733"/>
                        </a:lnTo>
                        <a:lnTo>
                          <a:pt x="2263" y="824"/>
                        </a:lnTo>
                        <a:lnTo>
                          <a:pt x="2295" y="916"/>
                        </a:lnTo>
                        <a:lnTo>
                          <a:pt x="2323" y="1008"/>
                        </a:lnTo>
                        <a:lnTo>
                          <a:pt x="2348" y="1101"/>
                        </a:lnTo>
                        <a:lnTo>
                          <a:pt x="2369" y="1195"/>
                        </a:lnTo>
                        <a:lnTo>
                          <a:pt x="2385" y="1287"/>
                        </a:lnTo>
                        <a:lnTo>
                          <a:pt x="2397" y="1381"/>
                        </a:lnTo>
                        <a:lnTo>
                          <a:pt x="2405" y="1473"/>
                        </a:lnTo>
                        <a:lnTo>
                          <a:pt x="2408" y="1562"/>
                        </a:lnTo>
                        <a:lnTo>
                          <a:pt x="2406" y="1644"/>
                        </a:lnTo>
                        <a:lnTo>
                          <a:pt x="2399" y="1721"/>
                        </a:lnTo>
                        <a:lnTo>
                          <a:pt x="2389" y="1794"/>
                        </a:lnTo>
                        <a:lnTo>
                          <a:pt x="2375" y="1864"/>
                        </a:lnTo>
                        <a:lnTo>
                          <a:pt x="2358" y="1930"/>
                        </a:lnTo>
                        <a:lnTo>
                          <a:pt x="2337" y="1993"/>
                        </a:lnTo>
                        <a:lnTo>
                          <a:pt x="2313" y="2052"/>
                        </a:lnTo>
                        <a:lnTo>
                          <a:pt x="2285" y="2108"/>
                        </a:lnTo>
                        <a:lnTo>
                          <a:pt x="2254" y="2160"/>
                        </a:lnTo>
                        <a:lnTo>
                          <a:pt x="2220" y="2210"/>
                        </a:lnTo>
                        <a:lnTo>
                          <a:pt x="2183" y="2256"/>
                        </a:lnTo>
                        <a:lnTo>
                          <a:pt x="2142" y="2300"/>
                        </a:lnTo>
                        <a:lnTo>
                          <a:pt x="2101" y="2340"/>
                        </a:lnTo>
                        <a:lnTo>
                          <a:pt x="2055" y="2377"/>
                        </a:lnTo>
                        <a:lnTo>
                          <a:pt x="2007" y="2412"/>
                        </a:lnTo>
                        <a:lnTo>
                          <a:pt x="1957" y="2443"/>
                        </a:lnTo>
                        <a:lnTo>
                          <a:pt x="1904" y="2471"/>
                        </a:lnTo>
                        <a:lnTo>
                          <a:pt x="1849" y="2497"/>
                        </a:lnTo>
                        <a:lnTo>
                          <a:pt x="1793" y="2520"/>
                        </a:lnTo>
                        <a:lnTo>
                          <a:pt x="1733" y="2540"/>
                        </a:lnTo>
                        <a:lnTo>
                          <a:pt x="1672" y="2557"/>
                        </a:lnTo>
                        <a:lnTo>
                          <a:pt x="1610" y="2573"/>
                        </a:lnTo>
                        <a:lnTo>
                          <a:pt x="1546" y="2586"/>
                        </a:lnTo>
                        <a:lnTo>
                          <a:pt x="1480" y="2596"/>
                        </a:lnTo>
                        <a:lnTo>
                          <a:pt x="1412" y="2603"/>
                        </a:lnTo>
                        <a:lnTo>
                          <a:pt x="1344" y="2608"/>
                        </a:lnTo>
                        <a:lnTo>
                          <a:pt x="1274" y="2613"/>
                        </a:lnTo>
                        <a:lnTo>
                          <a:pt x="1203" y="2614"/>
                        </a:lnTo>
                        <a:lnTo>
                          <a:pt x="1133" y="2613"/>
                        </a:lnTo>
                        <a:lnTo>
                          <a:pt x="1063" y="2608"/>
                        </a:lnTo>
                        <a:lnTo>
                          <a:pt x="995" y="2603"/>
                        </a:lnTo>
                        <a:lnTo>
                          <a:pt x="928" y="2596"/>
                        </a:lnTo>
                        <a:lnTo>
                          <a:pt x="862" y="2586"/>
                        </a:lnTo>
                        <a:lnTo>
                          <a:pt x="798" y="2573"/>
                        </a:lnTo>
                        <a:lnTo>
                          <a:pt x="735" y="2558"/>
                        </a:lnTo>
                        <a:lnTo>
                          <a:pt x="675" y="2541"/>
                        </a:lnTo>
                        <a:lnTo>
                          <a:pt x="615" y="2520"/>
                        </a:lnTo>
                        <a:lnTo>
                          <a:pt x="559" y="2497"/>
                        </a:lnTo>
                        <a:lnTo>
                          <a:pt x="503" y="2472"/>
                        </a:lnTo>
                        <a:lnTo>
                          <a:pt x="451" y="2444"/>
                        </a:lnTo>
                        <a:lnTo>
                          <a:pt x="401" y="2413"/>
                        </a:lnTo>
                        <a:lnTo>
                          <a:pt x="353" y="2378"/>
                        </a:lnTo>
                        <a:lnTo>
                          <a:pt x="307" y="2342"/>
                        </a:lnTo>
                        <a:lnTo>
                          <a:pt x="265" y="2301"/>
                        </a:lnTo>
                        <a:lnTo>
                          <a:pt x="225" y="2258"/>
                        </a:lnTo>
                        <a:lnTo>
                          <a:pt x="188" y="2212"/>
                        </a:lnTo>
                        <a:lnTo>
                          <a:pt x="154" y="2163"/>
                        </a:lnTo>
                        <a:lnTo>
                          <a:pt x="123" y="2109"/>
                        </a:lnTo>
                        <a:lnTo>
                          <a:pt x="95" y="2053"/>
                        </a:lnTo>
                        <a:lnTo>
                          <a:pt x="71" y="1994"/>
                        </a:lnTo>
                        <a:lnTo>
                          <a:pt x="50" y="1931"/>
                        </a:lnTo>
                        <a:lnTo>
                          <a:pt x="32" y="1865"/>
                        </a:lnTo>
                        <a:lnTo>
                          <a:pt x="19" y="1795"/>
                        </a:lnTo>
                        <a:lnTo>
                          <a:pt x="8" y="1721"/>
                        </a:lnTo>
                        <a:lnTo>
                          <a:pt x="2" y="1644"/>
                        </a:lnTo>
                        <a:lnTo>
                          <a:pt x="0" y="1562"/>
                        </a:lnTo>
                        <a:lnTo>
                          <a:pt x="3" y="1473"/>
                        </a:lnTo>
                        <a:lnTo>
                          <a:pt x="10" y="1381"/>
                        </a:lnTo>
                        <a:lnTo>
                          <a:pt x="22" y="1287"/>
                        </a:lnTo>
                        <a:lnTo>
                          <a:pt x="38" y="1195"/>
                        </a:lnTo>
                        <a:lnTo>
                          <a:pt x="57" y="1101"/>
                        </a:lnTo>
                        <a:lnTo>
                          <a:pt x="82" y="1008"/>
                        </a:lnTo>
                        <a:lnTo>
                          <a:pt x="111" y="916"/>
                        </a:lnTo>
                        <a:lnTo>
                          <a:pt x="143" y="824"/>
                        </a:lnTo>
                        <a:lnTo>
                          <a:pt x="179" y="733"/>
                        </a:lnTo>
                        <a:lnTo>
                          <a:pt x="218" y="645"/>
                        </a:lnTo>
                        <a:lnTo>
                          <a:pt x="261" y="558"/>
                        </a:lnTo>
                        <a:lnTo>
                          <a:pt x="307" y="475"/>
                        </a:lnTo>
                        <a:lnTo>
                          <a:pt x="356" y="395"/>
                        </a:lnTo>
                        <a:lnTo>
                          <a:pt x="408" y="317"/>
                        </a:lnTo>
                        <a:lnTo>
                          <a:pt x="464" y="245"/>
                        </a:lnTo>
                        <a:lnTo>
                          <a:pt x="521" y="176"/>
                        </a:lnTo>
                        <a:lnTo>
                          <a:pt x="581" y="112"/>
                        </a:lnTo>
                        <a:lnTo>
                          <a:pt x="643" y="53"/>
                        </a:lnTo>
                        <a:lnTo>
                          <a:pt x="708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  <a:lumOff val="2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" name="Овал 5"/>
                <p:cNvSpPr/>
                <p:nvPr/>
              </p:nvSpPr>
              <p:spPr>
                <a:xfrm>
                  <a:off x="5273198" y="2890741"/>
                  <a:ext cx="1318846" cy="1655193"/>
                </a:xfrm>
                <a:prstGeom prst="ellipse">
                  <a:avLst/>
                </a:prstGeom>
                <a:solidFill>
                  <a:schemeClr val="accent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500" dirty="0" smtClean="0">
                      <a:latin typeface="+mj-lt"/>
                      <a:cs typeface="Times New Roman"/>
                    </a:rPr>
                    <a:t>₽</a:t>
                  </a:r>
                  <a:endParaRPr lang="ru-RU" sz="11500" dirty="0">
                    <a:latin typeface="+mj-lt"/>
                  </a:endParaRPr>
                </a:p>
              </p:txBody>
            </p:sp>
          </p:grpSp>
          <p:sp>
            <p:nvSpPr>
              <p:cNvPr id="8" name="Прямоугольник 7"/>
              <p:cNvSpPr/>
              <p:nvPr/>
            </p:nvSpPr>
            <p:spPr>
              <a:xfrm>
                <a:off x="4800599" y="4651131"/>
                <a:ext cx="1696915" cy="914400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319955" y="4170484"/>
              <a:ext cx="33586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17 307 595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+mj-lt"/>
                </a:rPr>
                <a:t>тыс. руб.</a:t>
              </a:r>
            </a:p>
            <a:p>
              <a:pPr algn="ctr"/>
              <a:endParaRPr lang="ru-RU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02062" y="5309089"/>
            <a:ext cx="4156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Нац</a:t>
            </a:r>
            <a:r>
              <a:rPr lang="ru-RU" dirty="0" smtClean="0"/>
              <a:t>. безопасность и правоохранительная деятельность, охрана окружающей среды </a:t>
            </a:r>
          </a:p>
          <a:p>
            <a:pPr algn="r"/>
            <a:r>
              <a:rPr lang="ru-RU" dirty="0" smtClean="0">
                <a:latin typeface="+mj-lt"/>
              </a:rPr>
              <a:t>136 911 тыс.руб.</a:t>
            </a:r>
            <a:endParaRPr lang="ru-RU" dirty="0">
              <a:latin typeface="+mj-lt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2734334" y="5536376"/>
            <a:ext cx="1157652" cy="11722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4623" y="5290039"/>
            <a:ext cx="237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Здравоохранение</a:t>
            </a:r>
            <a:r>
              <a:rPr lang="ru-RU" dirty="0" smtClean="0">
                <a:latin typeface="+mj-lt"/>
              </a:rPr>
              <a:t> </a:t>
            </a:r>
          </a:p>
          <a:p>
            <a:r>
              <a:rPr lang="ru-RU" dirty="0" smtClean="0">
                <a:latin typeface="+mj-lt"/>
              </a:rPr>
              <a:t>17 537 тыс.руб.</a:t>
            </a:r>
            <a:endParaRPr lang="ru-RU" dirty="0">
              <a:latin typeface="+mj-lt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7997536" y="5533292"/>
            <a:ext cx="1143001" cy="8793"/>
          </a:xfrm>
          <a:prstGeom prst="straightConnector1">
            <a:avLst/>
          </a:prstGeom>
          <a:ln w="57150"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object 42"/>
          <p:cNvSpPr>
            <a:spLocks noChangeArrowheads="1"/>
          </p:cNvSpPr>
          <p:nvPr/>
        </p:nvSpPr>
        <p:spPr bwMode="auto">
          <a:xfrm>
            <a:off x="11231033" y="268289"/>
            <a:ext cx="262467" cy="1984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2" name="object 4"/>
          <p:cNvSpPr txBox="1"/>
          <p:nvPr/>
        </p:nvSpPr>
        <p:spPr>
          <a:xfrm rot="20296279">
            <a:off x="4133851" y="3562350"/>
            <a:ext cx="488949" cy="292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27829" y="399631"/>
            <a:ext cx="10991235" cy="6959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БЮДЖЕТА НА СОЦИАЛЬНО - КУЛЬТУРНУЮ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СФЕРУ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2026 ГОДУ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0850" y="2975193"/>
            <a:ext cx="4875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cs typeface="Times New Roman" pitchFamily="18" charset="0"/>
              </a:rPr>
              <a:t>Всего в 2026 году  на социально-культурную сферу будет направлено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13 002 520 </a:t>
            </a:r>
            <a:r>
              <a:rPr lang="ru-RU" dirty="0" smtClean="0">
                <a:cs typeface="Times New Roman" pitchFamily="18" charset="0"/>
              </a:rPr>
              <a:t>тыс.руб.</a:t>
            </a:r>
            <a:r>
              <a:rPr lang="ru-RU" sz="1200" dirty="0" smtClean="0"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бюджетных средств или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75,1% </a:t>
            </a:r>
            <a:r>
              <a:rPr lang="ru-RU" sz="1600" dirty="0" smtClean="0">
                <a:cs typeface="Times New Roman" pitchFamily="18" charset="0"/>
              </a:rPr>
              <a:t>от общего объема расходов, что на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1,5 %</a:t>
            </a:r>
            <a:r>
              <a:rPr lang="ru-RU" sz="1600" dirty="0" smtClean="0">
                <a:cs typeface="Times New Roman" pitchFamily="18" charset="0"/>
              </a:rPr>
              <a:t> больше уровня  первоначально утвержденного бюджета 2025 года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60350" y="1530350"/>
          <a:ext cx="8604250" cy="586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40268" y="1175934"/>
            <a:ext cx="5334840" cy="225885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В  городе Курске проводится постоянная работа по  совершенствованию открытости бюджета. Современные информационные технологии, внедренные на территории города Курска, во многом обеспечивают доступность к информации о его исполнении.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	Для увеличения открытости, создания диалога с гражданами и получения обратной связи дополнительно созданы такие инструменты, как: анкетирование, размещенное на официальном сайте Администрации города Курска, и официальном </a:t>
            </a:r>
            <a:r>
              <a:rPr lang="ru-RU" dirty="0" err="1" smtClean="0">
                <a:cs typeface="Times New Roman" pitchFamily="18" charset="0"/>
              </a:rPr>
              <a:t>паблике</a:t>
            </a:r>
            <a:r>
              <a:rPr lang="ru-RU" dirty="0" smtClean="0">
                <a:cs typeface="Times New Roman" pitchFamily="18" charset="0"/>
              </a:rPr>
              <a:t> «Комитет финансов города Курска» в социальной сети «</a:t>
            </a:r>
            <a:r>
              <a:rPr lang="ru-RU" dirty="0" err="1" smtClean="0">
                <a:cs typeface="Times New Roman" pitchFamily="18" charset="0"/>
              </a:rPr>
              <a:t>Вконтакте</a:t>
            </a:r>
            <a:r>
              <a:rPr lang="ru-RU" dirty="0" smtClean="0"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6317411" y="1148502"/>
            <a:ext cx="5334658" cy="225885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города Курска и показать формы их возможного взаимодействия с жителями города  по вопросам расходования общественных финансов.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	Очень надеемся, что «Бюджет для граждан», разработанный комитетом  финансов города Курска, станет доступным источником для повышения финансовой грамотности жителей города  и активизации общественного контроля за муниципальными расходами.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	Рассчитываем, что наша совместная работа будет способствовать развитию прозрачности и открытости бюджета и бюджетного процесса для граждан.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974" y="189319"/>
            <a:ext cx="10865180" cy="695924"/>
          </a:xfrm>
        </p:spPr>
        <p:txBody>
          <a:bodyPr/>
          <a:lstStyle/>
          <a:p>
            <a:pPr algn="ctr"/>
            <a:r>
              <a:rPr lang="ru-RU" dirty="0" smtClean="0"/>
              <a:t>УВАЖАЕМЫЕ ЖИТЕЛИ ГОРОДА КУРСКА!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ПРОГРАММНЫЕ РАСХОДЫ БЮДЖЕТА В 2026 ГОДУ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248508" y="1362808"/>
          <a:ext cx="10366131" cy="516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Соединительная линия уступом 5"/>
          <p:cNvCxnSpPr/>
          <p:nvPr/>
        </p:nvCxnSpPr>
        <p:spPr>
          <a:xfrm flipV="1">
            <a:off x="6101861" y="1556238"/>
            <a:ext cx="1415562" cy="237394"/>
          </a:xfrm>
          <a:prstGeom prst="bentConnector3">
            <a:avLst>
              <a:gd name="adj1" fmla="val -31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3767449"/>
            <a:ext cx="292417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Финансирование расходов бюджета города Курска осуществляется программно-целевым методом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7EDA3FE8-F864-45B3-AF56-5B42D51D5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600" y="1638478"/>
            <a:ext cx="5065740" cy="46192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1.</a:t>
            </a:r>
            <a:r>
              <a:rPr lang="ru-RU" sz="1400" dirty="0" smtClean="0">
                <a:cs typeface="Times New Roman" pitchFamily="18" charset="0"/>
              </a:rPr>
              <a:t>Развитие культуры и туризма в городе Курске 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1 048 503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2.</a:t>
            </a:r>
            <a:r>
              <a:rPr lang="ru-RU" sz="1400" dirty="0" smtClean="0">
                <a:cs typeface="Times New Roman" pitchFamily="18" charset="0"/>
              </a:rPr>
              <a:t>Социальная поддержка граждан города Курска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1 676 294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3.</a:t>
            </a:r>
            <a:r>
              <a:rPr lang="ru-RU" sz="1400" dirty="0" smtClean="0">
                <a:cs typeface="Times New Roman" pitchFamily="18" charset="0"/>
              </a:rPr>
              <a:t>Развитие образования в городе Курске 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9 473 010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4.</a:t>
            </a:r>
            <a:r>
              <a:rPr lang="ru-RU" sz="1400" dirty="0" smtClean="0">
                <a:cs typeface="Times New Roman" pitchFamily="18" charset="0"/>
              </a:rPr>
              <a:t>Управление </a:t>
            </a:r>
            <a:r>
              <a:rPr lang="ru-RU" sz="1400" dirty="0" smtClean="0">
                <a:cs typeface="Times New Roman" pitchFamily="18" charset="0"/>
              </a:rPr>
              <a:t>муниципальным имуществом и земельными ресурсами города Курска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113 126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5.</a:t>
            </a:r>
            <a:r>
              <a:rPr lang="ru-RU" sz="1400" dirty="0" smtClean="0">
                <a:cs typeface="Times New Roman" pitchFamily="18" charset="0"/>
              </a:rPr>
              <a:t>Энергосбережение и повышение энергетической эффективности на территории МО                                   «городской округ город Курск» </a:t>
            </a:r>
            <a:r>
              <a:rPr lang="ru-RU" dirty="0" smtClean="0"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422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6.</a:t>
            </a:r>
            <a:r>
              <a:rPr lang="ru-RU" sz="1400" dirty="0" smtClean="0">
                <a:cs typeface="Times New Roman" pitchFamily="18" charset="0"/>
              </a:rPr>
              <a:t>Обеспечение жильем граждан города Курска </a:t>
            </a:r>
            <a:r>
              <a:rPr lang="ru-RU" dirty="0" smtClean="0"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541 323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7.</a:t>
            </a:r>
            <a:r>
              <a:rPr lang="ru-RU" sz="1400" dirty="0" smtClean="0">
                <a:cs typeface="Times New Roman" pitchFamily="18" charset="0"/>
              </a:rPr>
              <a:t>Организация предоставления населению жилищно-коммунальных услуг, благоустройство и охрана окружающей среды в городе Курске </a:t>
            </a:r>
            <a:r>
              <a:rPr lang="ru-RU" dirty="0" smtClean="0"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857 147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8.</a:t>
            </a:r>
            <a:r>
              <a:rPr lang="ru-RU" sz="1400" dirty="0" smtClean="0">
                <a:cs typeface="Times New Roman" pitchFamily="18" charset="0"/>
              </a:rPr>
              <a:t>Совершенствование работы с молодежью, системы отдыха и оздоровления детей, развитие физической культуры и спорта в городе Курске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498 135</a:t>
            </a:r>
          </a:p>
          <a:p>
            <a:pPr>
              <a:defRPr/>
            </a:pPr>
            <a:endParaRPr lang="ru-RU" sz="1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0755A1EB-D085-45D2-BA86-DF8A7E0514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58592" y="1602852"/>
            <a:ext cx="6353299" cy="46192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9.Градостроительство и инвестиционная деятельность в городе Курске –   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342 329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10.</a:t>
            </a:r>
            <a:r>
              <a:rPr lang="ru-RU" sz="1400" dirty="0" smtClean="0">
                <a:cs typeface="Times New Roman" pitchFamily="18" charset="0"/>
              </a:rPr>
              <a:t>Развитие транспортной системы, обеспечение перевозки пассажиров в городе Курске и безопасности  дорожного движения – 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944 817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11.</a:t>
            </a:r>
            <a:r>
              <a:rPr lang="ru-RU" sz="1400" dirty="0" smtClean="0">
                <a:cs typeface="Times New Roman" pitchFamily="18" charset="0"/>
              </a:rPr>
              <a:t>Профилактика правонарушений в городе Курске 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8 261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12.</a:t>
            </a:r>
            <a:r>
              <a:rPr lang="ru-RU" sz="1400" dirty="0" smtClean="0">
                <a:cs typeface="Times New Roman" pitchFamily="18" charset="0"/>
              </a:rPr>
              <a:t> Развитие и совершенствование системы гражданской обороны, защита населения и территории от чрезвычайных ситуаций,  обеспечение первичных мер пожарной безопасности и безопасности людей на водных объектах в городе Курске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131 628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13.</a:t>
            </a:r>
            <a:r>
              <a:rPr lang="ru-RU" sz="1400" dirty="0" smtClean="0">
                <a:cs typeface="Times New Roman" pitchFamily="18" charset="0"/>
              </a:rPr>
              <a:t>Управление муниципальными финансами города Курска </a:t>
            </a:r>
            <a:r>
              <a:rPr lang="ru-RU" dirty="0" smtClean="0"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862 426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14.</a:t>
            </a:r>
            <a:r>
              <a:rPr lang="ru-RU" sz="1400" dirty="0" smtClean="0">
                <a:cs typeface="Times New Roman" pitchFamily="18" charset="0"/>
              </a:rPr>
              <a:t>Развитие малого и среднего предпринимательства в городе 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 smtClean="0">
                <a:cs typeface="Times New Roman" pitchFamily="18" charset="0"/>
              </a:rPr>
              <a:t>Курске </a:t>
            </a:r>
            <a:r>
              <a:rPr lang="ru-RU" dirty="0" smtClean="0"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32 406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15.</a:t>
            </a:r>
            <a:r>
              <a:rPr lang="ru-RU" sz="1400" dirty="0" smtClean="0">
                <a:cs typeface="Times New Roman" pitchFamily="18" charset="0"/>
              </a:rPr>
              <a:t>Развитие системы муниципального управления в городе Курске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549 371</a:t>
            </a:r>
          </a:p>
          <a:p>
            <a:pPr>
              <a:defRPr/>
            </a:pPr>
            <a:r>
              <a:rPr lang="ru-RU" sz="1400" dirty="0" smtClean="0">
                <a:latin typeface="+mj-lt"/>
                <a:cs typeface="Times New Roman" pitchFamily="18" charset="0"/>
              </a:rPr>
              <a:t>16.</a:t>
            </a:r>
            <a:r>
              <a:rPr lang="ru-RU" sz="1400" dirty="0" smtClean="0">
                <a:cs typeface="Times New Roman" pitchFamily="18" charset="0"/>
              </a:rPr>
              <a:t>Формирование современной городской среды в МО                       «городской округ город Курск» 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18 707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41D347-75FE-4B39-8269-4994ACB4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99631"/>
            <a:ext cx="11180076" cy="6959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dirty="0" smtClean="0"/>
              <a:t>РАСХОДЫ БЮДЖЕТА ПО МУНИЦИПАЛЬНЫМ ПРОГРАММАМ НА 2026 ГОД </a:t>
            </a:r>
            <a:r>
              <a:rPr lang="ru-RU" sz="1600" b="0" dirty="0" smtClean="0">
                <a:latin typeface="+mn-lt"/>
              </a:rPr>
              <a:t>(тыс.руб.)</a:t>
            </a:r>
          </a:p>
        </p:txBody>
      </p:sp>
    </p:spTree>
    <p:extLst>
      <p:ext uri="{BB962C8B-B14F-4D97-AF65-F5344CB8AC3E}">
        <p14:creationId xmlns:p14="http://schemas.microsoft.com/office/powerpoint/2010/main" val="31319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НАЦИОНАЛЬНЫЕ ПРОЕКТЫ</a:t>
            </a:r>
            <a:endParaRPr lang="ru-RU" dirty="0"/>
          </a:p>
        </p:txBody>
      </p:sp>
      <p:grpSp>
        <p:nvGrpSpPr>
          <p:cNvPr id="3" name="Группа 27"/>
          <p:cNvGrpSpPr/>
          <p:nvPr/>
        </p:nvGrpSpPr>
        <p:grpSpPr>
          <a:xfrm>
            <a:off x="870441" y="4343400"/>
            <a:ext cx="10454052" cy="1670537"/>
            <a:chOff x="570584" y="1510810"/>
            <a:chExt cx="9804340" cy="117670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554837" y="1510810"/>
              <a:ext cx="2820087" cy="117157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3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46 506</a:t>
              </a: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0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ТЫС.РУБ.</a:t>
              </a:r>
            </a:p>
          </p:txBody>
        </p:sp>
        <p:sp>
          <p:nvSpPr>
            <p:cNvPr id="25" name="Пятиугольник 24"/>
            <p:cNvSpPr/>
            <p:nvPr/>
          </p:nvSpPr>
          <p:spPr>
            <a:xfrm>
              <a:off x="5617056" y="1510995"/>
              <a:ext cx="2733424" cy="1171575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cs typeface="Times New Roman" pitchFamily="18" charset="0"/>
                </a:rPr>
                <a:t>       36 448</a:t>
              </a: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cs typeface="Times New Roman" pitchFamily="18" charset="0"/>
                </a:rPr>
                <a:t>          ТЫС.РУБ.</a:t>
              </a:r>
            </a:p>
          </p:txBody>
        </p:sp>
        <p:sp>
          <p:nvSpPr>
            <p:cNvPr id="24" name="Пятиугольник 23"/>
            <p:cNvSpPr/>
            <p:nvPr/>
          </p:nvSpPr>
          <p:spPr>
            <a:xfrm>
              <a:off x="3704014" y="1515758"/>
              <a:ext cx="2745313" cy="1171575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 smtClean="0">
                  <a:solidFill>
                    <a:schemeClr val="accent5"/>
                  </a:solidFill>
                  <a:latin typeface="+mj-lt"/>
                  <a:cs typeface="Times New Roman" pitchFamily="18" charset="0"/>
                </a:rPr>
                <a:t>      566 838</a:t>
              </a: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000" dirty="0" smtClean="0">
                  <a:solidFill>
                    <a:schemeClr val="accent5"/>
                  </a:solidFill>
                  <a:latin typeface="+mj-lt"/>
                  <a:cs typeface="Times New Roman" pitchFamily="18" charset="0"/>
                </a:rPr>
                <a:t>         ТЫС.РУБ.</a:t>
              </a:r>
            </a:p>
          </p:txBody>
        </p:sp>
        <p:grpSp>
          <p:nvGrpSpPr>
            <p:cNvPr id="4" name="Группа 2"/>
            <p:cNvGrpSpPr/>
            <p:nvPr/>
          </p:nvGrpSpPr>
          <p:grpSpPr>
            <a:xfrm>
              <a:off x="570584" y="1515940"/>
              <a:ext cx="4098198" cy="1171575"/>
              <a:chOff x="5588501" y="1524000"/>
              <a:chExt cx="3344624" cy="1171575"/>
            </a:xfrm>
          </p:grpSpPr>
          <p:sp>
            <p:nvSpPr>
              <p:cNvPr id="9" name="Пятиугольник 8"/>
              <p:cNvSpPr/>
              <p:nvPr/>
            </p:nvSpPr>
            <p:spPr>
              <a:xfrm>
                <a:off x="5972176" y="1524000"/>
                <a:ext cx="2960949" cy="1171575"/>
              </a:xfrm>
              <a:prstGeom prst="homePlat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ru-RU" sz="2400" dirty="0" smtClean="0">
                    <a:solidFill>
                      <a:schemeClr val="accent5"/>
                    </a:solidFill>
                    <a:latin typeface="+mj-lt"/>
                    <a:cs typeface="Times New Roman" pitchFamily="18" charset="0"/>
                  </a:rPr>
                  <a:t>     3</a:t>
                </a:r>
              </a:p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ru-RU" sz="2400" dirty="0" smtClean="0">
                    <a:solidFill>
                      <a:schemeClr val="accent5"/>
                    </a:solidFill>
                    <a:latin typeface="+mj-lt"/>
                    <a:cs typeface="Times New Roman" pitchFamily="18" charset="0"/>
                  </a:rPr>
                  <a:t>     ПРОЕКТА</a:t>
                </a:r>
              </a:p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ru-RU" sz="2400" dirty="0" smtClean="0">
                    <a:solidFill>
                      <a:schemeClr val="accent5"/>
                    </a:solidFill>
                    <a:latin typeface="+mj-lt"/>
                    <a:cs typeface="Times New Roman" pitchFamily="18" charset="0"/>
                  </a:rPr>
                  <a:t>        649 792 </a:t>
                </a:r>
                <a:r>
                  <a:rPr lang="ru-RU" sz="2000" dirty="0" smtClean="0">
                    <a:solidFill>
                      <a:schemeClr val="accent5"/>
                    </a:solidFill>
                    <a:latin typeface="+mj-lt"/>
                    <a:cs typeface="Times New Roman" pitchFamily="18" charset="0"/>
                  </a:rPr>
                  <a:t>тыс. руб.</a:t>
                </a:r>
                <a:endParaRPr lang="ru-RU" sz="2400" dirty="0" smtClean="0">
                  <a:solidFill>
                    <a:schemeClr val="accent5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5595230" y="1619250"/>
                <a:ext cx="1033882" cy="10001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5588501" y="1692279"/>
                <a:ext cx="928256" cy="866615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643604" y="1924200"/>
                <a:ext cx="900502" cy="411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+mj-lt"/>
                  </a:rPr>
                  <a:t>2026</a:t>
                </a:r>
                <a:endParaRPr lang="ru-RU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4457701" y="3814557"/>
          <a:ext cx="6502398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229"/>
                <a:gridCol w="1934308"/>
                <a:gridCol w="25458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Средства</a:t>
                      </a:r>
                      <a:r>
                        <a:rPr lang="ru-RU" sz="1200" baseline="0" dirty="0" smtClean="0"/>
                        <a:t> федерального бюджета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Средства</a:t>
                      </a:r>
                      <a:r>
                        <a:rPr lang="ru-RU" sz="1200" baseline="0" dirty="0" smtClean="0"/>
                        <a:t> областного бюджета</a:t>
                      </a:r>
                      <a:endParaRPr lang="ru-RU" sz="12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 бюджета города Курска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386863" y="1262429"/>
            <a:ext cx="11473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>
              <a:tabLst>
                <a:tab pos="3390900" algn="l"/>
              </a:tabLst>
            </a:pPr>
            <a:r>
              <a:rPr lang="ru-RU" sz="1600" dirty="0" smtClean="0"/>
              <a:t>В 2026 году муниципальное образование «городской округ город Курск» планирует  принять   участие  </a:t>
            </a:r>
          </a:p>
          <a:p>
            <a:pPr lvl="0" indent="450850" algn="ctr">
              <a:tabLst>
                <a:tab pos="3390900" algn="l"/>
              </a:tabLst>
            </a:pPr>
            <a:r>
              <a:rPr lang="ru-RU" sz="1600" dirty="0" smtClean="0"/>
              <a:t>в  3  национальных проектах:</a:t>
            </a:r>
          </a:p>
          <a:p>
            <a:pPr lvl="0" indent="450850" algn="ctr">
              <a:tabLst>
                <a:tab pos="3390900" algn="l"/>
              </a:tabLst>
            </a:pPr>
            <a:endParaRPr lang="ru-RU" sz="1600" dirty="0" smtClean="0"/>
          </a:p>
          <a:p>
            <a:pPr lvl="0" indent="450850" algn="ctr">
              <a:tabLst>
                <a:tab pos="3390900" algn="l"/>
              </a:tabLst>
            </a:pPr>
            <a:r>
              <a:rPr lang="ru-RU" sz="1600" dirty="0" smtClean="0"/>
              <a:t> </a:t>
            </a:r>
            <a:r>
              <a:rPr lang="ru-RU" sz="2400" dirty="0" smtClean="0">
                <a:latin typeface="+mj-lt"/>
              </a:rPr>
              <a:t>«Семья» </a:t>
            </a:r>
          </a:p>
          <a:p>
            <a:pPr lvl="0" indent="450850" algn="ctr">
              <a:tabLst>
                <a:tab pos="3390900" algn="l"/>
              </a:tabLst>
            </a:pPr>
            <a:r>
              <a:rPr lang="ru-RU" sz="2400" dirty="0" smtClean="0">
                <a:latin typeface="+mj-lt"/>
              </a:rPr>
              <a:t>«Инфраструктура для жизни» </a:t>
            </a:r>
          </a:p>
          <a:p>
            <a:pPr lvl="0" indent="450850" algn="ctr">
              <a:tabLst>
                <a:tab pos="3390900" algn="l"/>
              </a:tabLst>
            </a:pPr>
            <a:r>
              <a:rPr lang="ru-RU" sz="2400" dirty="0" smtClean="0">
                <a:latin typeface="+mj-lt"/>
              </a:rPr>
              <a:t>«Молодежь и дети»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>
            <a:extLst>
              <a:ext uri="{FF2B5EF4-FFF2-40B4-BE49-F238E27FC236}">
                <a16:creationId xmlns="" xmlns:a16="http://schemas.microsoft.com/office/drawing/2014/main" id="{CAB7E0AB-0771-4C54-BE80-221FD90C8488}"/>
              </a:ext>
            </a:extLst>
          </p:cNvPr>
          <p:cNvGrpSpPr/>
          <p:nvPr/>
        </p:nvGrpSpPr>
        <p:grpSpPr>
          <a:xfrm>
            <a:off x="1963271" y="1687005"/>
            <a:ext cx="3324247" cy="4408995"/>
            <a:chOff x="1691771" y="1811984"/>
            <a:chExt cx="2279816" cy="3015344"/>
          </a:xfrm>
          <a:solidFill>
            <a:schemeClr val="accent2">
              <a:lumMod val="75000"/>
            </a:schemeClr>
          </a:solidFill>
        </p:grpSpPr>
        <p:sp>
          <p:nvSpPr>
            <p:cNvPr id="25" name="Rectangle 3">
              <a:extLst>
                <a:ext uri="{FF2B5EF4-FFF2-40B4-BE49-F238E27FC236}">
                  <a16:creationId xmlns="" xmlns:a16="http://schemas.microsoft.com/office/drawing/2014/main" id="{F74E7FBE-E40A-488B-AD8E-CC19F452267A}"/>
                </a:ext>
              </a:extLst>
            </p:cNvPr>
            <p:cNvSpPr/>
            <p:nvPr/>
          </p:nvSpPr>
          <p:spPr>
            <a:xfrm>
              <a:off x="3863587" y="2091024"/>
              <a:ext cx="108000" cy="27363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59F73311-2868-4F7B-9474-1B1E6C3E0DA8}"/>
                </a:ext>
              </a:extLst>
            </p:cNvPr>
            <p:cNvSpPr/>
            <p:nvPr/>
          </p:nvSpPr>
          <p:spPr>
            <a:xfrm>
              <a:off x="2351587" y="2091024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11">
              <a:extLst>
                <a:ext uri="{FF2B5EF4-FFF2-40B4-BE49-F238E27FC236}">
                  <a16:creationId xmlns="" xmlns:a16="http://schemas.microsoft.com/office/drawing/2014/main" id="{B791219C-8B5E-404A-84A4-D21DAAA28925}"/>
                </a:ext>
              </a:extLst>
            </p:cNvPr>
            <p:cNvSpPr/>
            <p:nvPr/>
          </p:nvSpPr>
          <p:spPr>
            <a:xfrm>
              <a:off x="1691771" y="1811984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" name="Group 41">
            <a:extLst>
              <a:ext uri="{FF2B5EF4-FFF2-40B4-BE49-F238E27FC236}">
                <a16:creationId xmlns="" xmlns:a16="http://schemas.microsoft.com/office/drawing/2014/main" id="{758371E5-8A44-405B-90C7-08D873568B19}"/>
              </a:ext>
            </a:extLst>
          </p:cNvPr>
          <p:cNvGrpSpPr/>
          <p:nvPr/>
        </p:nvGrpSpPr>
        <p:grpSpPr>
          <a:xfrm>
            <a:off x="6938192" y="2189029"/>
            <a:ext cx="3171198" cy="4192147"/>
            <a:chOff x="5158891" y="1811984"/>
            <a:chExt cx="2280992" cy="3015344"/>
          </a:xfrm>
          <a:solidFill>
            <a:schemeClr val="accent5">
              <a:lumMod val="75000"/>
            </a:schemeClr>
          </a:solidFill>
        </p:grpSpPr>
        <p:sp>
          <p:nvSpPr>
            <p:cNvPr id="22" name="Rectangle 6">
              <a:extLst>
                <a:ext uri="{FF2B5EF4-FFF2-40B4-BE49-F238E27FC236}">
                  <a16:creationId xmlns="" xmlns:a16="http://schemas.microsoft.com/office/drawing/2014/main" id="{FE7141AD-523A-442B-B869-55BEDA6A5D88}"/>
                </a:ext>
              </a:extLst>
            </p:cNvPr>
            <p:cNvSpPr/>
            <p:nvPr/>
          </p:nvSpPr>
          <p:spPr>
            <a:xfrm>
              <a:off x="5158891" y="2091024"/>
              <a:ext cx="108000" cy="27363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8">
              <a:extLst>
                <a:ext uri="{FF2B5EF4-FFF2-40B4-BE49-F238E27FC236}">
                  <a16:creationId xmlns="" xmlns:a16="http://schemas.microsoft.com/office/drawing/2014/main" id="{6BD4AD43-C43D-412E-B1B0-CE286F96A103}"/>
                </a:ext>
              </a:extLst>
            </p:cNvPr>
            <p:cNvSpPr/>
            <p:nvPr/>
          </p:nvSpPr>
          <p:spPr>
            <a:xfrm>
              <a:off x="5158891" y="2091024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12">
              <a:extLst>
                <a:ext uri="{FF2B5EF4-FFF2-40B4-BE49-F238E27FC236}">
                  <a16:creationId xmlns="" xmlns:a16="http://schemas.microsoft.com/office/drawing/2014/main" id="{04640FD5-4017-4AF4-AE1D-8E50D94E7DBA}"/>
                </a:ext>
              </a:extLst>
            </p:cNvPr>
            <p:cNvSpPr/>
            <p:nvPr/>
          </p:nvSpPr>
          <p:spPr>
            <a:xfrm>
              <a:off x="6773803" y="1811984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Group 40">
            <a:extLst>
              <a:ext uri="{FF2B5EF4-FFF2-40B4-BE49-F238E27FC236}">
                <a16:creationId xmlns="" xmlns:a16="http://schemas.microsoft.com/office/drawing/2014/main" id="{A85DD80B-233B-428B-BC58-B416DB9B80B2}"/>
              </a:ext>
            </a:extLst>
          </p:cNvPr>
          <p:cNvGrpSpPr/>
          <p:nvPr/>
        </p:nvGrpSpPr>
        <p:grpSpPr>
          <a:xfrm>
            <a:off x="6471009" y="4352681"/>
            <a:ext cx="3164788" cy="2225717"/>
            <a:chOff x="4822853" y="3226405"/>
            <a:chExt cx="2276381" cy="1600922"/>
          </a:xfrm>
          <a:solidFill>
            <a:schemeClr val="accent5"/>
          </a:solidFill>
        </p:grpSpPr>
        <p:sp>
          <p:nvSpPr>
            <p:cNvPr id="19" name="Rectangle 5">
              <a:extLst>
                <a:ext uri="{FF2B5EF4-FFF2-40B4-BE49-F238E27FC236}">
                  <a16:creationId xmlns="" xmlns:a16="http://schemas.microsoft.com/office/drawing/2014/main" id="{C492C934-7F2E-435E-95C3-60366688498F}"/>
                </a:ext>
              </a:extLst>
            </p:cNvPr>
            <p:cNvSpPr/>
            <p:nvPr/>
          </p:nvSpPr>
          <p:spPr>
            <a:xfrm>
              <a:off x="4822853" y="3505444"/>
              <a:ext cx="108000" cy="1321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="" xmlns:a16="http://schemas.microsoft.com/office/drawing/2014/main" id="{DD208F3B-13DD-4F84-8C1E-9B364FBDBF51}"/>
                </a:ext>
              </a:extLst>
            </p:cNvPr>
            <p:cNvSpPr/>
            <p:nvPr/>
          </p:nvSpPr>
          <p:spPr>
            <a:xfrm>
              <a:off x="4822853" y="3505445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13">
              <a:extLst>
                <a:ext uri="{FF2B5EF4-FFF2-40B4-BE49-F238E27FC236}">
                  <a16:creationId xmlns="" xmlns:a16="http://schemas.microsoft.com/office/drawing/2014/main" id="{23AD7F2D-A86E-46E6-9B19-FD6B1AA1E076}"/>
                </a:ext>
              </a:extLst>
            </p:cNvPr>
            <p:cNvSpPr/>
            <p:nvPr/>
          </p:nvSpPr>
          <p:spPr>
            <a:xfrm>
              <a:off x="6433154" y="3226405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="" xmlns:a16="http://schemas.microsoft.com/office/drawing/2014/main" id="{5294101F-3755-4F8B-B203-8AFA226F38A4}"/>
              </a:ext>
            </a:extLst>
          </p:cNvPr>
          <p:cNvGrpSpPr/>
          <p:nvPr/>
        </p:nvGrpSpPr>
        <p:grpSpPr>
          <a:xfrm>
            <a:off x="2786299" y="3920295"/>
            <a:ext cx="2959438" cy="2200903"/>
            <a:chOff x="2178948" y="3244253"/>
            <a:chExt cx="2128676" cy="1583074"/>
          </a:xfrm>
          <a:solidFill>
            <a:schemeClr val="accent1">
              <a:lumMod val="50000"/>
            </a:schemeClr>
          </a:solidFill>
        </p:grpSpPr>
        <p:sp>
          <p:nvSpPr>
            <p:cNvPr id="16" name="Rectangle 4">
              <a:extLst>
                <a:ext uri="{FF2B5EF4-FFF2-40B4-BE49-F238E27FC236}">
                  <a16:creationId xmlns="" xmlns:a16="http://schemas.microsoft.com/office/drawing/2014/main" id="{4DB6031B-C658-4DFE-B2DC-638D5D288204}"/>
                </a:ext>
              </a:extLst>
            </p:cNvPr>
            <p:cNvSpPr/>
            <p:nvPr/>
          </p:nvSpPr>
          <p:spPr>
            <a:xfrm>
              <a:off x="4199624" y="3505444"/>
              <a:ext cx="108000" cy="1321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="" xmlns:a16="http://schemas.microsoft.com/office/drawing/2014/main" id="{E65A9CDE-6A97-4FEC-A723-770B6BEC20C0}"/>
                </a:ext>
              </a:extLst>
            </p:cNvPr>
            <p:cNvSpPr/>
            <p:nvPr/>
          </p:nvSpPr>
          <p:spPr>
            <a:xfrm>
              <a:off x="2687624" y="3505445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4">
              <a:extLst>
                <a:ext uri="{FF2B5EF4-FFF2-40B4-BE49-F238E27FC236}">
                  <a16:creationId xmlns="" xmlns:a16="http://schemas.microsoft.com/office/drawing/2014/main" id="{45C3556E-B2E7-4FB3-9A2D-229AF03F34B9}"/>
                </a:ext>
              </a:extLst>
            </p:cNvPr>
            <p:cNvSpPr/>
            <p:nvPr/>
          </p:nvSpPr>
          <p:spPr>
            <a:xfrm>
              <a:off x="2178948" y="3244253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42">
            <a:extLst>
              <a:ext uri="{FF2B5EF4-FFF2-40B4-BE49-F238E27FC236}">
                <a16:creationId xmlns="" xmlns:a16="http://schemas.microsoft.com/office/drawing/2014/main" id="{8ADE84BB-0523-45EC-9BF4-6FDFED4F2F8B}"/>
              </a:ext>
            </a:extLst>
          </p:cNvPr>
          <p:cNvGrpSpPr/>
          <p:nvPr/>
        </p:nvGrpSpPr>
        <p:grpSpPr>
          <a:xfrm>
            <a:off x="5642487" y="1231544"/>
            <a:ext cx="926032" cy="4889655"/>
            <a:chOff x="4233358" y="1310278"/>
            <a:chExt cx="666080" cy="3517050"/>
          </a:xfrm>
          <a:solidFill>
            <a:schemeClr val="accent2"/>
          </a:solidFill>
        </p:grpSpPr>
        <p:sp>
          <p:nvSpPr>
            <p:cNvPr id="14" name="Rectangle 32">
              <a:extLst>
                <a:ext uri="{FF2B5EF4-FFF2-40B4-BE49-F238E27FC236}">
                  <a16:creationId xmlns="" xmlns:a16="http://schemas.microsoft.com/office/drawing/2014/main" id="{07C8093F-9826-470F-961B-EBDC3160E999}"/>
                </a:ext>
              </a:extLst>
            </p:cNvPr>
            <p:cNvSpPr/>
            <p:nvPr/>
          </p:nvSpPr>
          <p:spPr>
            <a:xfrm>
              <a:off x="4512398" y="1586968"/>
              <a:ext cx="108000" cy="3240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33">
              <a:extLst>
                <a:ext uri="{FF2B5EF4-FFF2-40B4-BE49-F238E27FC236}">
                  <a16:creationId xmlns="" xmlns:a16="http://schemas.microsoft.com/office/drawing/2014/main" id="{D2F67FE3-3FCE-4541-AFF8-F46FB12DF0B8}"/>
                </a:ext>
              </a:extLst>
            </p:cNvPr>
            <p:cNvSpPr/>
            <p:nvPr/>
          </p:nvSpPr>
          <p:spPr>
            <a:xfrm>
              <a:off x="4233358" y="1310278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69C47FE4-54D6-4E28-BD5E-BA617FB37638}"/>
              </a:ext>
            </a:extLst>
          </p:cNvPr>
          <p:cNvSpPr/>
          <p:nvPr/>
        </p:nvSpPr>
        <p:spPr>
          <a:xfrm>
            <a:off x="828789" y="2624222"/>
            <a:ext cx="365635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Дошкольное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85</a:t>
            </a:r>
            <a:r>
              <a:rPr lang="ru-RU" sz="1600" dirty="0" smtClean="0"/>
              <a:t> детских дошкольных учреждений) </a:t>
            </a:r>
          </a:p>
          <a:p>
            <a:pPr marL="447675"/>
            <a:r>
              <a:rPr lang="ru-RU" dirty="0" smtClean="0">
                <a:solidFill>
                  <a:schemeClr val="accent1"/>
                </a:solidFill>
                <a:latin typeface="+mj-lt"/>
              </a:rPr>
              <a:t>2026 </a:t>
            </a:r>
            <a:r>
              <a:rPr lang="ru-RU" dirty="0" smtClean="0"/>
              <a:t>– 3 879 478 тыс.руб.</a:t>
            </a:r>
          </a:p>
          <a:p>
            <a:pPr marL="447675"/>
            <a:r>
              <a:rPr lang="ru-RU" dirty="0" smtClean="0">
                <a:solidFill>
                  <a:schemeClr val="accent1"/>
                </a:solidFill>
                <a:latin typeface="+mj-lt"/>
              </a:rPr>
              <a:t>2027</a:t>
            </a:r>
            <a:r>
              <a:rPr lang="ru-RU" dirty="0" smtClean="0"/>
              <a:t> – 3 804 944 тыс.руб.</a:t>
            </a:r>
          </a:p>
          <a:p>
            <a:pPr marL="447675"/>
            <a:r>
              <a:rPr lang="ru-RU" dirty="0" smtClean="0">
                <a:solidFill>
                  <a:schemeClr val="accent1"/>
                </a:solidFill>
                <a:latin typeface="+mj-lt"/>
              </a:rPr>
              <a:t>2028</a:t>
            </a:r>
            <a:r>
              <a:rPr lang="ru-RU" dirty="0" smtClean="0"/>
              <a:t> – 1 440 404 тыс.руб.  </a:t>
            </a:r>
          </a:p>
          <a:p>
            <a:pPr marL="447675" algn="ctr"/>
            <a:r>
              <a:rPr lang="en-US" dirty="0" smtClean="0">
                <a:solidFill>
                  <a:schemeClr val="accent1"/>
                </a:solidFill>
                <a:latin typeface="+mj-lt"/>
              </a:rPr>
              <a:t> 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A7C94BE0-7F75-4F15-8CA9-2DEB758D8780}"/>
              </a:ext>
            </a:extLst>
          </p:cNvPr>
          <p:cNvSpPr/>
          <p:nvPr/>
        </p:nvSpPr>
        <p:spPr>
          <a:xfrm>
            <a:off x="7616236" y="5193127"/>
            <a:ext cx="365635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Другие  вопросы в области образования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cs typeface="Times New Roman" pitchFamily="18" charset="0"/>
              </a:rPr>
              <a:t>(</a:t>
            </a:r>
            <a:r>
              <a:rPr lang="ru-RU" dirty="0" smtClean="0">
                <a:latin typeface="+mj-lt"/>
              </a:rPr>
              <a:t>5</a:t>
            </a:r>
            <a:r>
              <a:rPr lang="ru-RU" sz="1600" dirty="0" smtClean="0">
                <a:cs typeface="Times New Roman" pitchFamily="18" charset="0"/>
              </a:rPr>
              <a:t> учреждений)</a:t>
            </a:r>
          </a:p>
          <a:p>
            <a:pPr marL="720725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2026</a:t>
            </a:r>
            <a:r>
              <a:rPr lang="ru-RU" sz="1600" dirty="0" smtClean="0">
                <a:cs typeface="Times New Roman" pitchFamily="18" charset="0"/>
              </a:rPr>
              <a:t> – 248 866 тыс.руб.</a:t>
            </a:r>
          </a:p>
          <a:p>
            <a:pPr marL="720725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2027</a:t>
            </a:r>
            <a:r>
              <a:rPr lang="ru-RU" sz="1600" dirty="0" smtClean="0">
                <a:cs typeface="Times New Roman" pitchFamily="18" charset="0"/>
              </a:rPr>
              <a:t> – 248 836 тыс.руб.</a:t>
            </a:r>
          </a:p>
          <a:p>
            <a:pPr marL="720725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2028</a:t>
            </a:r>
            <a:r>
              <a:rPr lang="ru-RU" sz="1600" dirty="0" smtClean="0">
                <a:solidFill>
                  <a:srgbClr val="8E3432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239 085 тыс.руб.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1910FDF1-C6D9-42B5-BBAF-06767D3BEB54}"/>
              </a:ext>
            </a:extLst>
          </p:cNvPr>
          <p:cNvSpPr/>
          <p:nvPr/>
        </p:nvSpPr>
        <p:spPr>
          <a:xfrm>
            <a:off x="845063" y="4924185"/>
            <a:ext cx="36563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Дополнительное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18</a:t>
            </a:r>
            <a:r>
              <a:rPr lang="ru-RU" sz="1600" dirty="0" smtClean="0"/>
              <a:t> учреждений)</a:t>
            </a:r>
            <a:endParaRPr lang="ru-RU" dirty="0" smtClean="0"/>
          </a:p>
          <a:p>
            <a:pPr marL="62388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2026</a:t>
            </a:r>
            <a:r>
              <a:rPr lang="ru-RU" sz="1600" dirty="0" smtClean="0">
                <a:solidFill>
                  <a:srgbClr val="8E3432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1 489 094 тыс.руб.</a:t>
            </a:r>
          </a:p>
          <a:p>
            <a:pPr marL="62388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2027 </a:t>
            </a:r>
            <a:r>
              <a:rPr lang="ru-RU" sz="1600" dirty="0" smtClean="0">
                <a:cs typeface="Times New Roman" pitchFamily="18" charset="0"/>
              </a:rPr>
              <a:t>– 1 475 341 тыс.руб.</a:t>
            </a:r>
          </a:p>
          <a:p>
            <a:pPr marL="62388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2028</a:t>
            </a:r>
            <a:r>
              <a:rPr lang="ru-RU" sz="1600" dirty="0" smtClean="0">
                <a:cs typeface="Times New Roman" pitchFamily="18" charset="0"/>
              </a:rPr>
              <a:t> – 1 091 160 тыс.руб</a:t>
            </a:r>
            <a:r>
              <a:rPr lang="ru-RU" sz="1600" b="1" dirty="0" smtClean="0">
                <a:cs typeface="Times New Roman" pitchFamily="18" charset="0"/>
              </a:rPr>
              <a:t>.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50BC671-FA85-4521-A2D0-CB68C469446B}"/>
              </a:ext>
            </a:extLst>
          </p:cNvPr>
          <p:cNvSpPr/>
          <p:nvPr/>
        </p:nvSpPr>
        <p:spPr>
          <a:xfrm>
            <a:off x="6396306" y="1016314"/>
            <a:ext cx="36563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Общее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63 </a:t>
            </a:r>
            <a:r>
              <a:rPr lang="ru-RU" sz="1600" dirty="0" smtClean="0"/>
              <a:t>школы)</a:t>
            </a:r>
          </a:p>
          <a:p>
            <a:pPr marL="447675"/>
            <a:r>
              <a:rPr lang="ru-RU" dirty="0" smtClean="0">
                <a:solidFill>
                  <a:schemeClr val="accent2"/>
                </a:solidFill>
                <a:latin typeface="+mj-lt"/>
              </a:rPr>
              <a:t>2026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smtClean="0"/>
              <a:t>– 4 515 608 тыс. руб.</a:t>
            </a:r>
          </a:p>
          <a:p>
            <a:pPr marL="447675"/>
            <a:r>
              <a:rPr lang="ru-RU" dirty="0" smtClean="0">
                <a:solidFill>
                  <a:schemeClr val="accent2"/>
                </a:solidFill>
                <a:latin typeface="+mj-lt"/>
              </a:rPr>
              <a:t>2027</a:t>
            </a:r>
            <a:r>
              <a:rPr lang="ru-RU" dirty="0" smtClean="0"/>
              <a:t> – 4 578 082 тыс.руб.</a:t>
            </a:r>
          </a:p>
          <a:p>
            <a:pPr marL="447675"/>
            <a:r>
              <a:rPr lang="ru-RU" dirty="0" smtClean="0">
                <a:solidFill>
                  <a:schemeClr val="accent2"/>
                </a:solidFill>
                <a:latin typeface="+mj-lt"/>
              </a:rPr>
              <a:t>2028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smtClean="0"/>
              <a:t>– 1 213 687  тыс.руб.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1422F8D2-EFFA-4FB1-8726-22F0046DDB1D}"/>
              </a:ext>
            </a:extLst>
          </p:cNvPr>
          <p:cNvSpPr/>
          <p:nvPr/>
        </p:nvSpPr>
        <p:spPr>
          <a:xfrm>
            <a:off x="7645173" y="3044354"/>
            <a:ext cx="36563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Молодежная политика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3</a:t>
            </a:r>
            <a:r>
              <a:rPr lang="ru-RU" dirty="0" smtClean="0"/>
              <a:t> </a:t>
            </a:r>
            <a:r>
              <a:rPr lang="ru-RU" sz="1600" dirty="0" smtClean="0"/>
              <a:t>учреждения)</a:t>
            </a:r>
            <a:endParaRPr lang="ru-RU" dirty="0" smtClean="0"/>
          </a:p>
          <a:p>
            <a:pPr marL="623888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2026</a:t>
            </a:r>
            <a:r>
              <a:rPr lang="ru-RU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ru-RU" dirty="0" smtClean="0"/>
              <a:t>– 65 001 тыс.руб. </a:t>
            </a:r>
          </a:p>
          <a:p>
            <a:pPr marL="623888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2027</a:t>
            </a:r>
            <a:r>
              <a:rPr lang="ru-RU" dirty="0" smtClean="0"/>
              <a:t> – 63 054 тыс. руб.</a:t>
            </a:r>
          </a:p>
          <a:p>
            <a:pPr marL="623888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2028</a:t>
            </a:r>
            <a:r>
              <a:rPr lang="ru-RU" dirty="0" smtClean="0"/>
              <a:t> – 63 054 тыс. руб.</a:t>
            </a:r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251AA647-E917-4E46-B1F0-28EA7D76FDCC}"/>
              </a:ext>
            </a:extLst>
          </p:cNvPr>
          <p:cNvSpPr/>
          <p:nvPr/>
        </p:nvSpPr>
        <p:spPr>
          <a:xfrm>
            <a:off x="4511100" y="5697535"/>
            <a:ext cx="3188704" cy="31887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FCB7FF-4239-401C-8C45-3ABC681D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05" y="285331"/>
            <a:ext cx="10865180" cy="695924"/>
          </a:xfrm>
        </p:spPr>
        <p:txBody>
          <a:bodyPr/>
          <a:lstStyle/>
          <a:p>
            <a:pPr algn="ctr" eaLnBrk="0" hangingPunct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РАСХОДЫ БЮДЖЕТА НА ОБРАЗОВАНИЕ </a:t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35" name="Group 200"/>
          <p:cNvGrpSpPr/>
          <p:nvPr/>
        </p:nvGrpSpPr>
        <p:grpSpPr>
          <a:xfrm>
            <a:off x="2210828" y="1919708"/>
            <a:ext cx="451689" cy="491798"/>
            <a:chOff x="6429375" y="6118225"/>
            <a:chExt cx="304800" cy="303213"/>
          </a:xfrm>
          <a:solidFill>
            <a:schemeClr val="bg1"/>
          </a:solidFill>
        </p:grpSpPr>
        <p:sp>
          <p:nvSpPr>
            <p:cNvPr id="37" name="Freeform 1527"/>
            <p:cNvSpPr>
              <a:spLocks/>
            </p:cNvSpPr>
            <p:nvPr/>
          </p:nvSpPr>
          <p:spPr bwMode="auto">
            <a:xfrm>
              <a:off x="6429375" y="6392863"/>
              <a:ext cx="28575" cy="28575"/>
            </a:xfrm>
            <a:custGeom>
              <a:avLst/>
              <a:gdLst>
                <a:gd name="T0" fmla="*/ 74 w 326"/>
                <a:gd name="T1" fmla="*/ 0 h 324"/>
                <a:gd name="T2" fmla="*/ 326 w 326"/>
                <a:gd name="T3" fmla="*/ 250 h 324"/>
                <a:gd name="T4" fmla="*/ 0 w 326"/>
                <a:gd name="T5" fmla="*/ 324 h 324"/>
                <a:gd name="T6" fmla="*/ 74 w 32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" h="324">
                  <a:moveTo>
                    <a:pt x="74" y="0"/>
                  </a:moveTo>
                  <a:lnTo>
                    <a:pt x="326" y="250"/>
                  </a:lnTo>
                  <a:lnTo>
                    <a:pt x="0" y="32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528"/>
            <p:cNvSpPr>
              <a:spLocks/>
            </p:cNvSpPr>
            <p:nvPr/>
          </p:nvSpPr>
          <p:spPr bwMode="auto">
            <a:xfrm>
              <a:off x="6438900" y="6300788"/>
              <a:ext cx="111125" cy="109538"/>
            </a:xfrm>
            <a:custGeom>
              <a:avLst/>
              <a:gdLst>
                <a:gd name="T0" fmla="*/ 194 w 1253"/>
                <a:gd name="T1" fmla="*/ 0 h 1246"/>
                <a:gd name="T2" fmla="*/ 1253 w 1253"/>
                <a:gd name="T3" fmla="*/ 1053 h 1246"/>
                <a:gd name="T4" fmla="*/ 383 w 1253"/>
                <a:gd name="T5" fmla="*/ 1246 h 1246"/>
                <a:gd name="T6" fmla="*/ 0 w 1253"/>
                <a:gd name="T7" fmla="*/ 866 h 1246"/>
                <a:gd name="T8" fmla="*/ 194 w 1253"/>
                <a:gd name="T9" fmla="*/ 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246">
                  <a:moveTo>
                    <a:pt x="194" y="0"/>
                  </a:moveTo>
                  <a:lnTo>
                    <a:pt x="1253" y="1053"/>
                  </a:lnTo>
                  <a:lnTo>
                    <a:pt x="383" y="1246"/>
                  </a:lnTo>
                  <a:lnTo>
                    <a:pt x="0" y="866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529"/>
            <p:cNvSpPr>
              <a:spLocks/>
            </p:cNvSpPr>
            <p:nvPr/>
          </p:nvSpPr>
          <p:spPr bwMode="auto">
            <a:xfrm>
              <a:off x="6499225" y="6186488"/>
              <a:ext cx="166688" cy="165100"/>
            </a:xfrm>
            <a:custGeom>
              <a:avLst/>
              <a:gdLst>
                <a:gd name="T0" fmla="*/ 1578 w 1893"/>
                <a:gd name="T1" fmla="*/ 0 h 1882"/>
                <a:gd name="T2" fmla="*/ 1893 w 1893"/>
                <a:gd name="T3" fmla="*/ 312 h 1882"/>
                <a:gd name="T4" fmla="*/ 311 w 1893"/>
                <a:gd name="T5" fmla="*/ 1882 h 1882"/>
                <a:gd name="T6" fmla="*/ 0 w 1893"/>
                <a:gd name="T7" fmla="*/ 1572 h 1882"/>
                <a:gd name="T8" fmla="*/ 1578 w 1893"/>
                <a:gd name="T9" fmla="*/ 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3" h="1882">
                  <a:moveTo>
                    <a:pt x="1578" y="0"/>
                  </a:moveTo>
                  <a:lnTo>
                    <a:pt x="1893" y="312"/>
                  </a:lnTo>
                  <a:lnTo>
                    <a:pt x="311" y="1882"/>
                  </a:lnTo>
                  <a:lnTo>
                    <a:pt x="0" y="1572"/>
                  </a:lnTo>
                  <a:lnTo>
                    <a:pt x="15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530"/>
            <p:cNvSpPr>
              <a:spLocks/>
            </p:cNvSpPr>
            <p:nvPr/>
          </p:nvSpPr>
          <p:spPr bwMode="auto">
            <a:xfrm>
              <a:off x="6461125" y="6149975"/>
              <a:ext cx="166688" cy="165100"/>
            </a:xfrm>
            <a:custGeom>
              <a:avLst/>
              <a:gdLst>
                <a:gd name="T0" fmla="*/ 1580 w 1892"/>
                <a:gd name="T1" fmla="*/ 0 h 1883"/>
                <a:gd name="T2" fmla="*/ 1892 w 1892"/>
                <a:gd name="T3" fmla="*/ 310 h 1883"/>
                <a:gd name="T4" fmla="*/ 314 w 1892"/>
                <a:gd name="T5" fmla="*/ 1883 h 1883"/>
                <a:gd name="T6" fmla="*/ 0 w 1892"/>
                <a:gd name="T7" fmla="*/ 1572 h 1883"/>
                <a:gd name="T8" fmla="*/ 1580 w 1892"/>
                <a:gd name="T9" fmla="*/ 0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2" h="1883">
                  <a:moveTo>
                    <a:pt x="1580" y="0"/>
                  </a:moveTo>
                  <a:lnTo>
                    <a:pt x="1892" y="310"/>
                  </a:lnTo>
                  <a:lnTo>
                    <a:pt x="314" y="1883"/>
                  </a:lnTo>
                  <a:lnTo>
                    <a:pt x="0" y="1572"/>
                  </a:lnTo>
                  <a:lnTo>
                    <a:pt x="1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531"/>
            <p:cNvSpPr>
              <a:spLocks/>
            </p:cNvSpPr>
            <p:nvPr/>
          </p:nvSpPr>
          <p:spPr bwMode="auto">
            <a:xfrm>
              <a:off x="6535738" y="6223000"/>
              <a:ext cx="166688" cy="165100"/>
            </a:xfrm>
            <a:custGeom>
              <a:avLst/>
              <a:gdLst>
                <a:gd name="T0" fmla="*/ 1581 w 1892"/>
                <a:gd name="T1" fmla="*/ 0 h 1882"/>
                <a:gd name="T2" fmla="*/ 1892 w 1892"/>
                <a:gd name="T3" fmla="*/ 311 h 1882"/>
                <a:gd name="T4" fmla="*/ 312 w 1892"/>
                <a:gd name="T5" fmla="*/ 1882 h 1882"/>
                <a:gd name="T6" fmla="*/ 0 w 1892"/>
                <a:gd name="T7" fmla="*/ 1573 h 1882"/>
                <a:gd name="T8" fmla="*/ 1581 w 1892"/>
                <a:gd name="T9" fmla="*/ 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2" h="1882">
                  <a:moveTo>
                    <a:pt x="1581" y="0"/>
                  </a:moveTo>
                  <a:lnTo>
                    <a:pt x="1892" y="311"/>
                  </a:lnTo>
                  <a:lnTo>
                    <a:pt x="312" y="1882"/>
                  </a:lnTo>
                  <a:lnTo>
                    <a:pt x="0" y="1573"/>
                  </a:lnTo>
                  <a:lnTo>
                    <a:pt x="1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532"/>
            <p:cNvSpPr>
              <a:spLocks/>
            </p:cNvSpPr>
            <p:nvPr/>
          </p:nvSpPr>
          <p:spPr bwMode="auto">
            <a:xfrm>
              <a:off x="6610350" y="6118225"/>
              <a:ext cx="123825" cy="122238"/>
            </a:xfrm>
            <a:custGeom>
              <a:avLst/>
              <a:gdLst>
                <a:gd name="T0" fmla="*/ 250 w 1395"/>
                <a:gd name="T1" fmla="*/ 0 h 1388"/>
                <a:gd name="T2" fmla="*/ 1395 w 1395"/>
                <a:gd name="T3" fmla="*/ 1139 h 1388"/>
                <a:gd name="T4" fmla="*/ 1144 w 1395"/>
                <a:gd name="T5" fmla="*/ 1388 h 1388"/>
                <a:gd name="T6" fmla="*/ 0 w 1395"/>
                <a:gd name="T7" fmla="*/ 249 h 1388"/>
                <a:gd name="T8" fmla="*/ 250 w 1395"/>
                <a:gd name="T9" fmla="*/ 0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1388">
                  <a:moveTo>
                    <a:pt x="250" y="0"/>
                  </a:moveTo>
                  <a:lnTo>
                    <a:pt x="1395" y="1139"/>
                  </a:lnTo>
                  <a:lnTo>
                    <a:pt x="1144" y="1388"/>
                  </a:lnTo>
                  <a:lnTo>
                    <a:pt x="0" y="249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482"/>
          <p:cNvGrpSpPr/>
          <p:nvPr/>
        </p:nvGrpSpPr>
        <p:grpSpPr>
          <a:xfrm>
            <a:off x="5862918" y="1407459"/>
            <a:ext cx="493058" cy="457200"/>
            <a:chOff x="9491663" y="1085850"/>
            <a:chExt cx="384175" cy="382588"/>
          </a:xfrm>
          <a:solidFill>
            <a:schemeClr val="bg1"/>
          </a:solidFill>
        </p:grpSpPr>
        <p:sp>
          <p:nvSpPr>
            <p:cNvPr id="45" name="Freeform 246"/>
            <p:cNvSpPr>
              <a:spLocks/>
            </p:cNvSpPr>
            <p:nvPr/>
          </p:nvSpPr>
          <p:spPr bwMode="auto">
            <a:xfrm>
              <a:off x="9491663" y="1222375"/>
              <a:ext cx="384175" cy="246063"/>
            </a:xfrm>
            <a:custGeom>
              <a:avLst/>
              <a:gdLst>
                <a:gd name="T0" fmla="*/ 0 w 3388"/>
                <a:gd name="T1" fmla="*/ 0 h 2172"/>
                <a:gd name="T2" fmla="*/ 1352 w 3388"/>
                <a:gd name="T3" fmla="*/ 592 h 2172"/>
                <a:gd name="T4" fmla="*/ 1352 w 3388"/>
                <a:gd name="T5" fmla="*/ 1021 h 2172"/>
                <a:gd name="T6" fmla="*/ 1355 w 3388"/>
                <a:gd name="T7" fmla="*/ 1042 h 2172"/>
                <a:gd name="T8" fmla="*/ 1362 w 3388"/>
                <a:gd name="T9" fmla="*/ 1062 h 2172"/>
                <a:gd name="T10" fmla="*/ 1374 w 3388"/>
                <a:gd name="T11" fmla="*/ 1079 h 2172"/>
                <a:gd name="T12" fmla="*/ 1388 w 3388"/>
                <a:gd name="T13" fmla="*/ 1093 h 2172"/>
                <a:gd name="T14" fmla="*/ 1406 w 3388"/>
                <a:gd name="T15" fmla="*/ 1105 h 2172"/>
                <a:gd name="T16" fmla="*/ 1425 w 3388"/>
                <a:gd name="T17" fmla="*/ 1112 h 2172"/>
                <a:gd name="T18" fmla="*/ 1447 w 3388"/>
                <a:gd name="T19" fmla="*/ 1115 h 2172"/>
                <a:gd name="T20" fmla="*/ 1941 w 3388"/>
                <a:gd name="T21" fmla="*/ 1115 h 2172"/>
                <a:gd name="T22" fmla="*/ 1963 w 3388"/>
                <a:gd name="T23" fmla="*/ 1112 h 2172"/>
                <a:gd name="T24" fmla="*/ 1982 w 3388"/>
                <a:gd name="T25" fmla="*/ 1105 h 2172"/>
                <a:gd name="T26" fmla="*/ 2000 w 3388"/>
                <a:gd name="T27" fmla="*/ 1093 h 2172"/>
                <a:gd name="T28" fmla="*/ 2014 w 3388"/>
                <a:gd name="T29" fmla="*/ 1079 h 2172"/>
                <a:gd name="T30" fmla="*/ 2026 w 3388"/>
                <a:gd name="T31" fmla="*/ 1062 h 2172"/>
                <a:gd name="T32" fmla="*/ 2033 w 3388"/>
                <a:gd name="T33" fmla="*/ 1042 h 2172"/>
                <a:gd name="T34" fmla="*/ 2036 w 3388"/>
                <a:gd name="T35" fmla="*/ 1021 h 2172"/>
                <a:gd name="T36" fmla="*/ 2036 w 3388"/>
                <a:gd name="T37" fmla="*/ 592 h 2172"/>
                <a:gd name="T38" fmla="*/ 3388 w 3388"/>
                <a:gd name="T39" fmla="*/ 3 h 2172"/>
                <a:gd name="T40" fmla="*/ 3388 w 3388"/>
                <a:gd name="T41" fmla="*/ 2172 h 2172"/>
                <a:gd name="T42" fmla="*/ 0 w 3388"/>
                <a:gd name="T43" fmla="*/ 2172 h 2172"/>
                <a:gd name="T44" fmla="*/ 0 w 3388"/>
                <a:gd name="T45" fmla="*/ 0 h 2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88" h="2172">
                  <a:moveTo>
                    <a:pt x="0" y="0"/>
                  </a:moveTo>
                  <a:lnTo>
                    <a:pt x="1352" y="592"/>
                  </a:lnTo>
                  <a:lnTo>
                    <a:pt x="1352" y="1021"/>
                  </a:lnTo>
                  <a:lnTo>
                    <a:pt x="1355" y="1042"/>
                  </a:lnTo>
                  <a:lnTo>
                    <a:pt x="1362" y="1062"/>
                  </a:lnTo>
                  <a:lnTo>
                    <a:pt x="1374" y="1079"/>
                  </a:lnTo>
                  <a:lnTo>
                    <a:pt x="1388" y="1093"/>
                  </a:lnTo>
                  <a:lnTo>
                    <a:pt x="1406" y="1105"/>
                  </a:lnTo>
                  <a:lnTo>
                    <a:pt x="1425" y="1112"/>
                  </a:lnTo>
                  <a:lnTo>
                    <a:pt x="1447" y="1115"/>
                  </a:lnTo>
                  <a:lnTo>
                    <a:pt x="1941" y="1115"/>
                  </a:lnTo>
                  <a:lnTo>
                    <a:pt x="1963" y="1112"/>
                  </a:lnTo>
                  <a:lnTo>
                    <a:pt x="1982" y="1105"/>
                  </a:lnTo>
                  <a:lnTo>
                    <a:pt x="2000" y="1093"/>
                  </a:lnTo>
                  <a:lnTo>
                    <a:pt x="2014" y="1079"/>
                  </a:lnTo>
                  <a:lnTo>
                    <a:pt x="2026" y="1062"/>
                  </a:lnTo>
                  <a:lnTo>
                    <a:pt x="2033" y="1042"/>
                  </a:lnTo>
                  <a:lnTo>
                    <a:pt x="2036" y="1021"/>
                  </a:lnTo>
                  <a:lnTo>
                    <a:pt x="2036" y="592"/>
                  </a:lnTo>
                  <a:lnTo>
                    <a:pt x="3388" y="3"/>
                  </a:lnTo>
                  <a:lnTo>
                    <a:pt x="3388" y="2172"/>
                  </a:lnTo>
                  <a:lnTo>
                    <a:pt x="0" y="21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47"/>
            <p:cNvSpPr>
              <a:spLocks/>
            </p:cNvSpPr>
            <p:nvPr/>
          </p:nvSpPr>
          <p:spPr bwMode="auto">
            <a:xfrm>
              <a:off x="9609138" y="1085850"/>
              <a:ext cx="149225" cy="63500"/>
            </a:xfrm>
            <a:custGeom>
              <a:avLst/>
              <a:gdLst>
                <a:gd name="T0" fmla="*/ 468 w 1320"/>
                <a:gd name="T1" fmla="*/ 0 h 560"/>
                <a:gd name="T2" fmla="*/ 855 w 1320"/>
                <a:gd name="T3" fmla="*/ 0 h 560"/>
                <a:gd name="T4" fmla="*/ 909 w 1320"/>
                <a:gd name="T5" fmla="*/ 3 h 560"/>
                <a:gd name="T6" fmla="*/ 962 w 1320"/>
                <a:gd name="T7" fmla="*/ 12 h 560"/>
                <a:gd name="T8" fmla="*/ 1012 w 1320"/>
                <a:gd name="T9" fmla="*/ 28 h 560"/>
                <a:gd name="T10" fmla="*/ 1059 w 1320"/>
                <a:gd name="T11" fmla="*/ 47 h 560"/>
                <a:gd name="T12" fmla="*/ 1105 w 1320"/>
                <a:gd name="T13" fmla="*/ 73 h 560"/>
                <a:gd name="T14" fmla="*/ 1146 w 1320"/>
                <a:gd name="T15" fmla="*/ 102 h 560"/>
                <a:gd name="T16" fmla="*/ 1184 w 1320"/>
                <a:gd name="T17" fmla="*/ 137 h 560"/>
                <a:gd name="T18" fmla="*/ 1218 w 1320"/>
                <a:gd name="T19" fmla="*/ 175 h 560"/>
                <a:gd name="T20" fmla="*/ 1248 w 1320"/>
                <a:gd name="T21" fmla="*/ 217 h 560"/>
                <a:gd name="T22" fmla="*/ 1273 w 1320"/>
                <a:gd name="T23" fmla="*/ 262 h 560"/>
                <a:gd name="T24" fmla="*/ 1293 w 1320"/>
                <a:gd name="T25" fmla="*/ 309 h 560"/>
                <a:gd name="T26" fmla="*/ 1308 w 1320"/>
                <a:gd name="T27" fmla="*/ 360 h 560"/>
                <a:gd name="T28" fmla="*/ 1317 w 1320"/>
                <a:gd name="T29" fmla="*/ 412 h 560"/>
                <a:gd name="T30" fmla="*/ 1320 w 1320"/>
                <a:gd name="T31" fmla="*/ 466 h 560"/>
                <a:gd name="T32" fmla="*/ 1320 w 1320"/>
                <a:gd name="T33" fmla="*/ 560 h 560"/>
                <a:gd name="T34" fmla="*/ 1148 w 1320"/>
                <a:gd name="T35" fmla="*/ 560 h 560"/>
                <a:gd name="T36" fmla="*/ 1148 w 1320"/>
                <a:gd name="T37" fmla="*/ 491 h 560"/>
                <a:gd name="T38" fmla="*/ 1145 w 1320"/>
                <a:gd name="T39" fmla="*/ 444 h 560"/>
                <a:gd name="T40" fmla="*/ 1135 w 1320"/>
                <a:gd name="T41" fmla="*/ 399 h 560"/>
                <a:gd name="T42" fmla="*/ 1121 w 1320"/>
                <a:gd name="T43" fmla="*/ 356 h 560"/>
                <a:gd name="T44" fmla="*/ 1100 w 1320"/>
                <a:gd name="T45" fmla="*/ 317 h 560"/>
                <a:gd name="T46" fmla="*/ 1076 w 1320"/>
                <a:gd name="T47" fmla="*/ 280 h 560"/>
                <a:gd name="T48" fmla="*/ 1047 w 1320"/>
                <a:gd name="T49" fmla="*/ 246 h 560"/>
                <a:gd name="T50" fmla="*/ 1014 w 1320"/>
                <a:gd name="T51" fmla="*/ 218 h 560"/>
                <a:gd name="T52" fmla="*/ 977 w 1320"/>
                <a:gd name="T53" fmla="*/ 193 h 560"/>
                <a:gd name="T54" fmla="*/ 937 w 1320"/>
                <a:gd name="T55" fmla="*/ 173 h 560"/>
                <a:gd name="T56" fmla="*/ 895 w 1320"/>
                <a:gd name="T57" fmla="*/ 158 h 560"/>
                <a:gd name="T58" fmla="*/ 851 w 1320"/>
                <a:gd name="T59" fmla="*/ 149 h 560"/>
                <a:gd name="T60" fmla="*/ 804 w 1320"/>
                <a:gd name="T61" fmla="*/ 146 h 560"/>
                <a:gd name="T62" fmla="*/ 518 w 1320"/>
                <a:gd name="T63" fmla="*/ 146 h 560"/>
                <a:gd name="T64" fmla="*/ 471 w 1320"/>
                <a:gd name="T65" fmla="*/ 149 h 560"/>
                <a:gd name="T66" fmla="*/ 426 w 1320"/>
                <a:gd name="T67" fmla="*/ 158 h 560"/>
                <a:gd name="T68" fmla="*/ 384 w 1320"/>
                <a:gd name="T69" fmla="*/ 173 h 560"/>
                <a:gd name="T70" fmla="*/ 344 w 1320"/>
                <a:gd name="T71" fmla="*/ 193 h 560"/>
                <a:gd name="T72" fmla="*/ 307 w 1320"/>
                <a:gd name="T73" fmla="*/ 218 h 560"/>
                <a:gd name="T74" fmla="*/ 274 w 1320"/>
                <a:gd name="T75" fmla="*/ 246 h 560"/>
                <a:gd name="T76" fmla="*/ 244 w 1320"/>
                <a:gd name="T77" fmla="*/ 280 h 560"/>
                <a:gd name="T78" fmla="*/ 220 w 1320"/>
                <a:gd name="T79" fmla="*/ 317 h 560"/>
                <a:gd name="T80" fmla="*/ 199 w 1320"/>
                <a:gd name="T81" fmla="*/ 356 h 560"/>
                <a:gd name="T82" fmla="*/ 185 w 1320"/>
                <a:gd name="T83" fmla="*/ 399 h 560"/>
                <a:gd name="T84" fmla="*/ 175 w 1320"/>
                <a:gd name="T85" fmla="*/ 444 h 560"/>
                <a:gd name="T86" fmla="*/ 172 w 1320"/>
                <a:gd name="T87" fmla="*/ 491 h 560"/>
                <a:gd name="T88" fmla="*/ 173 w 1320"/>
                <a:gd name="T89" fmla="*/ 491 h 560"/>
                <a:gd name="T90" fmla="*/ 173 w 1320"/>
                <a:gd name="T91" fmla="*/ 560 h 560"/>
                <a:gd name="T92" fmla="*/ 0 w 1320"/>
                <a:gd name="T93" fmla="*/ 560 h 560"/>
                <a:gd name="T94" fmla="*/ 0 w 1320"/>
                <a:gd name="T95" fmla="*/ 466 h 560"/>
                <a:gd name="T96" fmla="*/ 3 w 1320"/>
                <a:gd name="T97" fmla="*/ 412 h 560"/>
                <a:gd name="T98" fmla="*/ 12 w 1320"/>
                <a:gd name="T99" fmla="*/ 359 h 560"/>
                <a:gd name="T100" fmla="*/ 28 w 1320"/>
                <a:gd name="T101" fmla="*/ 309 h 560"/>
                <a:gd name="T102" fmla="*/ 48 w 1320"/>
                <a:gd name="T103" fmla="*/ 261 h 560"/>
                <a:gd name="T104" fmla="*/ 73 w 1320"/>
                <a:gd name="T105" fmla="*/ 216 h 560"/>
                <a:gd name="T106" fmla="*/ 104 w 1320"/>
                <a:gd name="T107" fmla="*/ 175 h 560"/>
                <a:gd name="T108" fmla="*/ 137 w 1320"/>
                <a:gd name="T109" fmla="*/ 137 h 560"/>
                <a:gd name="T110" fmla="*/ 175 w 1320"/>
                <a:gd name="T111" fmla="*/ 102 h 560"/>
                <a:gd name="T112" fmla="*/ 217 w 1320"/>
                <a:gd name="T113" fmla="*/ 73 h 560"/>
                <a:gd name="T114" fmla="*/ 263 w 1320"/>
                <a:gd name="T115" fmla="*/ 47 h 560"/>
                <a:gd name="T116" fmla="*/ 311 w 1320"/>
                <a:gd name="T117" fmla="*/ 28 h 560"/>
                <a:gd name="T118" fmla="*/ 361 w 1320"/>
                <a:gd name="T119" fmla="*/ 12 h 560"/>
                <a:gd name="T120" fmla="*/ 414 w 1320"/>
                <a:gd name="T121" fmla="*/ 3 h 560"/>
                <a:gd name="T122" fmla="*/ 468 w 1320"/>
                <a:gd name="T12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0" h="560">
                  <a:moveTo>
                    <a:pt x="468" y="0"/>
                  </a:moveTo>
                  <a:lnTo>
                    <a:pt x="855" y="0"/>
                  </a:lnTo>
                  <a:lnTo>
                    <a:pt x="909" y="3"/>
                  </a:lnTo>
                  <a:lnTo>
                    <a:pt x="962" y="12"/>
                  </a:lnTo>
                  <a:lnTo>
                    <a:pt x="1012" y="28"/>
                  </a:lnTo>
                  <a:lnTo>
                    <a:pt x="1059" y="47"/>
                  </a:lnTo>
                  <a:lnTo>
                    <a:pt x="1105" y="73"/>
                  </a:lnTo>
                  <a:lnTo>
                    <a:pt x="1146" y="102"/>
                  </a:lnTo>
                  <a:lnTo>
                    <a:pt x="1184" y="137"/>
                  </a:lnTo>
                  <a:lnTo>
                    <a:pt x="1218" y="175"/>
                  </a:lnTo>
                  <a:lnTo>
                    <a:pt x="1248" y="217"/>
                  </a:lnTo>
                  <a:lnTo>
                    <a:pt x="1273" y="262"/>
                  </a:lnTo>
                  <a:lnTo>
                    <a:pt x="1293" y="309"/>
                  </a:lnTo>
                  <a:lnTo>
                    <a:pt x="1308" y="360"/>
                  </a:lnTo>
                  <a:lnTo>
                    <a:pt x="1317" y="412"/>
                  </a:lnTo>
                  <a:lnTo>
                    <a:pt x="1320" y="466"/>
                  </a:lnTo>
                  <a:lnTo>
                    <a:pt x="1320" y="560"/>
                  </a:lnTo>
                  <a:lnTo>
                    <a:pt x="1148" y="560"/>
                  </a:lnTo>
                  <a:lnTo>
                    <a:pt x="1148" y="491"/>
                  </a:lnTo>
                  <a:lnTo>
                    <a:pt x="1145" y="444"/>
                  </a:lnTo>
                  <a:lnTo>
                    <a:pt x="1135" y="399"/>
                  </a:lnTo>
                  <a:lnTo>
                    <a:pt x="1121" y="356"/>
                  </a:lnTo>
                  <a:lnTo>
                    <a:pt x="1100" y="317"/>
                  </a:lnTo>
                  <a:lnTo>
                    <a:pt x="1076" y="280"/>
                  </a:lnTo>
                  <a:lnTo>
                    <a:pt x="1047" y="246"/>
                  </a:lnTo>
                  <a:lnTo>
                    <a:pt x="1014" y="218"/>
                  </a:lnTo>
                  <a:lnTo>
                    <a:pt x="977" y="193"/>
                  </a:lnTo>
                  <a:lnTo>
                    <a:pt x="937" y="173"/>
                  </a:lnTo>
                  <a:lnTo>
                    <a:pt x="895" y="158"/>
                  </a:lnTo>
                  <a:lnTo>
                    <a:pt x="851" y="149"/>
                  </a:lnTo>
                  <a:lnTo>
                    <a:pt x="804" y="146"/>
                  </a:lnTo>
                  <a:lnTo>
                    <a:pt x="518" y="146"/>
                  </a:lnTo>
                  <a:lnTo>
                    <a:pt x="471" y="149"/>
                  </a:lnTo>
                  <a:lnTo>
                    <a:pt x="426" y="158"/>
                  </a:lnTo>
                  <a:lnTo>
                    <a:pt x="384" y="173"/>
                  </a:lnTo>
                  <a:lnTo>
                    <a:pt x="344" y="193"/>
                  </a:lnTo>
                  <a:lnTo>
                    <a:pt x="307" y="218"/>
                  </a:lnTo>
                  <a:lnTo>
                    <a:pt x="274" y="246"/>
                  </a:lnTo>
                  <a:lnTo>
                    <a:pt x="244" y="280"/>
                  </a:lnTo>
                  <a:lnTo>
                    <a:pt x="220" y="317"/>
                  </a:lnTo>
                  <a:lnTo>
                    <a:pt x="199" y="356"/>
                  </a:lnTo>
                  <a:lnTo>
                    <a:pt x="185" y="399"/>
                  </a:lnTo>
                  <a:lnTo>
                    <a:pt x="175" y="444"/>
                  </a:lnTo>
                  <a:lnTo>
                    <a:pt x="172" y="491"/>
                  </a:lnTo>
                  <a:lnTo>
                    <a:pt x="173" y="491"/>
                  </a:lnTo>
                  <a:lnTo>
                    <a:pt x="173" y="560"/>
                  </a:lnTo>
                  <a:lnTo>
                    <a:pt x="0" y="560"/>
                  </a:lnTo>
                  <a:lnTo>
                    <a:pt x="0" y="466"/>
                  </a:lnTo>
                  <a:lnTo>
                    <a:pt x="3" y="412"/>
                  </a:lnTo>
                  <a:lnTo>
                    <a:pt x="12" y="359"/>
                  </a:lnTo>
                  <a:lnTo>
                    <a:pt x="28" y="309"/>
                  </a:lnTo>
                  <a:lnTo>
                    <a:pt x="48" y="261"/>
                  </a:lnTo>
                  <a:lnTo>
                    <a:pt x="73" y="216"/>
                  </a:lnTo>
                  <a:lnTo>
                    <a:pt x="104" y="175"/>
                  </a:lnTo>
                  <a:lnTo>
                    <a:pt x="137" y="137"/>
                  </a:lnTo>
                  <a:lnTo>
                    <a:pt x="175" y="102"/>
                  </a:lnTo>
                  <a:lnTo>
                    <a:pt x="217" y="73"/>
                  </a:lnTo>
                  <a:lnTo>
                    <a:pt x="263" y="47"/>
                  </a:lnTo>
                  <a:lnTo>
                    <a:pt x="311" y="28"/>
                  </a:lnTo>
                  <a:lnTo>
                    <a:pt x="361" y="12"/>
                  </a:lnTo>
                  <a:lnTo>
                    <a:pt x="414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48"/>
            <p:cNvSpPr>
              <a:spLocks/>
            </p:cNvSpPr>
            <p:nvPr/>
          </p:nvSpPr>
          <p:spPr bwMode="auto">
            <a:xfrm>
              <a:off x="9491663" y="1169988"/>
              <a:ext cx="384175" cy="112713"/>
            </a:xfrm>
            <a:custGeom>
              <a:avLst/>
              <a:gdLst>
                <a:gd name="T0" fmla="*/ 0 w 3388"/>
                <a:gd name="T1" fmla="*/ 0 h 983"/>
                <a:gd name="T2" fmla="*/ 3388 w 3388"/>
                <a:gd name="T3" fmla="*/ 0 h 983"/>
                <a:gd name="T4" fmla="*/ 3388 w 3388"/>
                <a:gd name="T5" fmla="*/ 252 h 983"/>
                <a:gd name="T6" fmla="*/ 1697 w 3388"/>
                <a:gd name="T7" fmla="*/ 983 h 983"/>
                <a:gd name="T8" fmla="*/ 0 w 3388"/>
                <a:gd name="T9" fmla="*/ 250 h 983"/>
                <a:gd name="T10" fmla="*/ 0 w 3388"/>
                <a:gd name="T11" fmla="*/ 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8" h="983">
                  <a:moveTo>
                    <a:pt x="0" y="0"/>
                  </a:moveTo>
                  <a:lnTo>
                    <a:pt x="3388" y="0"/>
                  </a:lnTo>
                  <a:lnTo>
                    <a:pt x="3388" y="252"/>
                  </a:lnTo>
                  <a:lnTo>
                    <a:pt x="1697" y="983"/>
                  </a:lnTo>
                  <a:lnTo>
                    <a:pt x="0" y="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1359"/>
          <p:cNvGrpSpPr>
            <a:grpSpLocks noChangeAspect="1"/>
          </p:cNvGrpSpPr>
          <p:nvPr/>
        </p:nvGrpSpPr>
        <p:grpSpPr bwMode="auto">
          <a:xfrm>
            <a:off x="9473150" y="2436786"/>
            <a:ext cx="432849" cy="468783"/>
            <a:chOff x="1755" y="215"/>
            <a:chExt cx="265" cy="287"/>
          </a:xfrm>
          <a:solidFill>
            <a:schemeClr val="bg1"/>
          </a:solidFill>
        </p:grpSpPr>
        <p:sp>
          <p:nvSpPr>
            <p:cNvPr id="49" name="Freeform 1361"/>
            <p:cNvSpPr>
              <a:spLocks noEditPoints="1"/>
            </p:cNvSpPr>
            <p:nvPr/>
          </p:nvSpPr>
          <p:spPr bwMode="auto">
            <a:xfrm>
              <a:off x="1755" y="215"/>
              <a:ext cx="164" cy="287"/>
            </a:xfrm>
            <a:custGeom>
              <a:avLst/>
              <a:gdLst>
                <a:gd name="T0" fmla="*/ 117 w 1966"/>
                <a:gd name="T1" fmla="*/ 3191 h 3444"/>
                <a:gd name="T2" fmla="*/ 127 w 1966"/>
                <a:gd name="T3" fmla="*/ 3245 h 3444"/>
                <a:gd name="T4" fmla="*/ 157 w 1966"/>
                <a:gd name="T5" fmla="*/ 3288 h 3444"/>
                <a:gd name="T6" fmla="*/ 201 w 1966"/>
                <a:gd name="T7" fmla="*/ 3318 h 3444"/>
                <a:gd name="T8" fmla="*/ 255 w 1966"/>
                <a:gd name="T9" fmla="*/ 3329 h 3444"/>
                <a:gd name="T10" fmla="*/ 1740 w 1966"/>
                <a:gd name="T11" fmla="*/ 3326 h 3444"/>
                <a:gd name="T12" fmla="*/ 1789 w 1966"/>
                <a:gd name="T13" fmla="*/ 3305 h 3444"/>
                <a:gd name="T14" fmla="*/ 1827 w 1966"/>
                <a:gd name="T15" fmla="*/ 3269 h 3444"/>
                <a:gd name="T16" fmla="*/ 1848 w 1966"/>
                <a:gd name="T17" fmla="*/ 3219 h 3444"/>
                <a:gd name="T18" fmla="*/ 1851 w 1966"/>
                <a:gd name="T19" fmla="*/ 2755 h 3444"/>
                <a:gd name="T20" fmla="*/ 255 w 1966"/>
                <a:gd name="T21" fmla="*/ 115 h 3444"/>
                <a:gd name="T22" fmla="*/ 201 w 1966"/>
                <a:gd name="T23" fmla="*/ 126 h 3444"/>
                <a:gd name="T24" fmla="*/ 157 w 1966"/>
                <a:gd name="T25" fmla="*/ 156 h 3444"/>
                <a:gd name="T26" fmla="*/ 127 w 1966"/>
                <a:gd name="T27" fmla="*/ 199 h 3444"/>
                <a:gd name="T28" fmla="*/ 117 w 1966"/>
                <a:gd name="T29" fmla="*/ 253 h 3444"/>
                <a:gd name="T30" fmla="*/ 1851 w 1966"/>
                <a:gd name="T31" fmla="*/ 344 h 3444"/>
                <a:gd name="T32" fmla="*/ 1848 w 1966"/>
                <a:gd name="T33" fmla="*/ 225 h 3444"/>
                <a:gd name="T34" fmla="*/ 1827 w 1966"/>
                <a:gd name="T35" fmla="*/ 175 h 3444"/>
                <a:gd name="T36" fmla="*/ 1789 w 1966"/>
                <a:gd name="T37" fmla="*/ 139 h 3444"/>
                <a:gd name="T38" fmla="*/ 1740 w 1966"/>
                <a:gd name="T39" fmla="*/ 118 h 3444"/>
                <a:gd name="T40" fmla="*/ 255 w 1966"/>
                <a:gd name="T41" fmla="*/ 115 h 3444"/>
                <a:gd name="T42" fmla="*/ 1711 w 1966"/>
                <a:gd name="T43" fmla="*/ 0 h 3444"/>
                <a:gd name="T44" fmla="*/ 1785 w 1966"/>
                <a:gd name="T45" fmla="*/ 10 h 3444"/>
                <a:gd name="T46" fmla="*/ 1850 w 1966"/>
                <a:gd name="T47" fmla="*/ 41 h 3444"/>
                <a:gd name="T48" fmla="*/ 1904 w 1966"/>
                <a:gd name="T49" fmla="*/ 87 h 3444"/>
                <a:gd name="T50" fmla="*/ 1943 w 1966"/>
                <a:gd name="T51" fmla="*/ 146 h 3444"/>
                <a:gd name="T52" fmla="*/ 1964 w 1966"/>
                <a:gd name="T53" fmla="*/ 215 h 3444"/>
                <a:gd name="T54" fmla="*/ 1966 w 1966"/>
                <a:gd name="T55" fmla="*/ 1263 h 3444"/>
                <a:gd name="T56" fmla="*/ 1955 w 1966"/>
                <a:gd name="T57" fmla="*/ 1296 h 3444"/>
                <a:gd name="T58" fmla="*/ 1927 w 1966"/>
                <a:gd name="T59" fmla="*/ 1317 h 3444"/>
                <a:gd name="T60" fmla="*/ 1890 w 1966"/>
                <a:gd name="T61" fmla="*/ 1317 h 3444"/>
                <a:gd name="T62" fmla="*/ 1862 w 1966"/>
                <a:gd name="T63" fmla="*/ 1296 h 3444"/>
                <a:gd name="T64" fmla="*/ 1851 w 1966"/>
                <a:gd name="T65" fmla="*/ 1263 h 3444"/>
                <a:gd name="T66" fmla="*/ 117 w 1966"/>
                <a:gd name="T67" fmla="*/ 459 h 3444"/>
                <a:gd name="T68" fmla="*/ 1851 w 1966"/>
                <a:gd name="T69" fmla="*/ 2640 h 3444"/>
                <a:gd name="T70" fmla="*/ 1853 w 1966"/>
                <a:gd name="T71" fmla="*/ 1818 h 3444"/>
                <a:gd name="T72" fmla="*/ 1874 w 1966"/>
                <a:gd name="T73" fmla="*/ 1790 h 3444"/>
                <a:gd name="T74" fmla="*/ 1908 w 1966"/>
                <a:gd name="T75" fmla="*/ 1779 h 3444"/>
                <a:gd name="T76" fmla="*/ 1943 w 1966"/>
                <a:gd name="T77" fmla="*/ 1790 h 3444"/>
                <a:gd name="T78" fmla="*/ 1964 w 1966"/>
                <a:gd name="T79" fmla="*/ 1818 h 3444"/>
                <a:gd name="T80" fmla="*/ 1966 w 1966"/>
                <a:gd name="T81" fmla="*/ 3191 h 3444"/>
                <a:gd name="T82" fmla="*/ 1955 w 1966"/>
                <a:gd name="T83" fmla="*/ 3264 h 3444"/>
                <a:gd name="T84" fmla="*/ 1925 w 1966"/>
                <a:gd name="T85" fmla="*/ 3329 h 3444"/>
                <a:gd name="T86" fmla="*/ 1879 w 1966"/>
                <a:gd name="T87" fmla="*/ 3381 h 3444"/>
                <a:gd name="T88" fmla="*/ 1819 w 1966"/>
                <a:gd name="T89" fmla="*/ 3420 h 3444"/>
                <a:gd name="T90" fmla="*/ 1749 w 1966"/>
                <a:gd name="T91" fmla="*/ 3441 h 3444"/>
                <a:gd name="T92" fmla="*/ 255 w 1966"/>
                <a:gd name="T93" fmla="*/ 3444 h 3444"/>
                <a:gd name="T94" fmla="*/ 182 w 1966"/>
                <a:gd name="T95" fmla="*/ 3434 h 3444"/>
                <a:gd name="T96" fmla="*/ 117 w 1966"/>
                <a:gd name="T97" fmla="*/ 3403 h 3444"/>
                <a:gd name="T98" fmla="*/ 63 w 1966"/>
                <a:gd name="T99" fmla="*/ 3357 h 3444"/>
                <a:gd name="T100" fmla="*/ 24 w 1966"/>
                <a:gd name="T101" fmla="*/ 3298 h 3444"/>
                <a:gd name="T102" fmla="*/ 3 w 1966"/>
                <a:gd name="T103" fmla="*/ 3229 h 3444"/>
                <a:gd name="T104" fmla="*/ 0 w 1966"/>
                <a:gd name="T105" fmla="*/ 253 h 3444"/>
                <a:gd name="T106" fmla="*/ 12 w 1966"/>
                <a:gd name="T107" fmla="*/ 180 h 3444"/>
                <a:gd name="T108" fmla="*/ 42 w 1966"/>
                <a:gd name="T109" fmla="*/ 115 h 3444"/>
                <a:gd name="T110" fmla="*/ 88 w 1966"/>
                <a:gd name="T111" fmla="*/ 63 h 3444"/>
                <a:gd name="T112" fmla="*/ 148 w 1966"/>
                <a:gd name="T113" fmla="*/ 24 h 3444"/>
                <a:gd name="T114" fmla="*/ 218 w 1966"/>
                <a:gd name="T115" fmla="*/ 3 h 3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66" h="3444">
                  <a:moveTo>
                    <a:pt x="117" y="2755"/>
                  </a:moveTo>
                  <a:lnTo>
                    <a:pt x="117" y="3191"/>
                  </a:lnTo>
                  <a:lnTo>
                    <a:pt x="119" y="3219"/>
                  </a:lnTo>
                  <a:lnTo>
                    <a:pt x="127" y="3245"/>
                  </a:lnTo>
                  <a:lnTo>
                    <a:pt x="140" y="3269"/>
                  </a:lnTo>
                  <a:lnTo>
                    <a:pt x="157" y="3288"/>
                  </a:lnTo>
                  <a:lnTo>
                    <a:pt x="178" y="3305"/>
                  </a:lnTo>
                  <a:lnTo>
                    <a:pt x="201" y="3318"/>
                  </a:lnTo>
                  <a:lnTo>
                    <a:pt x="227" y="3326"/>
                  </a:lnTo>
                  <a:lnTo>
                    <a:pt x="255" y="3329"/>
                  </a:lnTo>
                  <a:lnTo>
                    <a:pt x="1711" y="3329"/>
                  </a:lnTo>
                  <a:lnTo>
                    <a:pt x="1740" y="3326"/>
                  </a:lnTo>
                  <a:lnTo>
                    <a:pt x="1766" y="3318"/>
                  </a:lnTo>
                  <a:lnTo>
                    <a:pt x="1789" y="3305"/>
                  </a:lnTo>
                  <a:lnTo>
                    <a:pt x="1810" y="3288"/>
                  </a:lnTo>
                  <a:lnTo>
                    <a:pt x="1827" y="3269"/>
                  </a:lnTo>
                  <a:lnTo>
                    <a:pt x="1840" y="3245"/>
                  </a:lnTo>
                  <a:lnTo>
                    <a:pt x="1848" y="3219"/>
                  </a:lnTo>
                  <a:lnTo>
                    <a:pt x="1851" y="3191"/>
                  </a:lnTo>
                  <a:lnTo>
                    <a:pt x="1851" y="2755"/>
                  </a:lnTo>
                  <a:lnTo>
                    <a:pt x="117" y="2755"/>
                  </a:lnTo>
                  <a:close/>
                  <a:moveTo>
                    <a:pt x="255" y="115"/>
                  </a:moveTo>
                  <a:lnTo>
                    <a:pt x="227" y="118"/>
                  </a:lnTo>
                  <a:lnTo>
                    <a:pt x="201" y="126"/>
                  </a:lnTo>
                  <a:lnTo>
                    <a:pt x="178" y="139"/>
                  </a:lnTo>
                  <a:lnTo>
                    <a:pt x="157" y="156"/>
                  </a:lnTo>
                  <a:lnTo>
                    <a:pt x="140" y="175"/>
                  </a:lnTo>
                  <a:lnTo>
                    <a:pt x="127" y="199"/>
                  </a:lnTo>
                  <a:lnTo>
                    <a:pt x="119" y="225"/>
                  </a:lnTo>
                  <a:lnTo>
                    <a:pt x="117" y="253"/>
                  </a:lnTo>
                  <a:lnTo>
                    <a:pt x="117" y="344"/>
                  </a:lnTo>
                  <a:lnTo>
                    <a:pt x="1851" y="344"/>
                  </a:lnTo>
                  <a:lnTo>
                    <a:pt x="1851" y="253"/>
                  </a:lnTo>
                  <a:lnTo>
                    <a:pt x="1848" y="225"/>
                  </a:lnTo>
                  <a:lnTo>
                    <a:pt x="1840" y="199"/>
                  </a:lnTo>
                  <a:lnTo>
                    <a:pt x="1827" y="175"/>
                  </a:lnTo>
                  <a:lnTo>
                    <a:pt x="1810" y="156"/>
                  </a:lnTo>
                  <a:lnTo>
                    <a:pt x="1789" y="139"/>
                  </a:lnTo>
                  <a:lnTo>
                    <a:pt x="1766" y="126"/>
                  </a:lnTo>
                  <a:lnTo>
                    <a:pt x="1740" y="118"/>
                  </a:lnTo>
                  <a:lnTo>
                    <a:pt x="1711" y="115"/>
                  </a:lnTo>
                  <a:lnTo>
                    <a:pt x="255" y="115"/>
                  </a:lnTo>
                  <a:close/>
                  <a:moveTo>
                    <a:pt x="255" y="0"/>
                  </a:moveTo>
                  <a:lnTo>
                    <a:pt x="1711" y="0"/>
                  </a:lnTo>
                  <a:lnTo>
                    <a:pt x="1749" y="3"/>
                  </a:lnTo>
                  <a:lnTo>
                    <a:pt x="1785" y="10"/>
                  </a:lnTo>
                  <a:lnTo>
                    <a:pt x="1819" y="24"/>
                  </a:lnTo>
                  <a:lnTo>
                    <a:pt x="1850" y="41"/>
                  </a:lnTo>
                  <a:lnTo>
                    <a:pt x="1879" y="63"/>
                  </a:lnTo>
                  <a:lnTo>
                    <a:pt x="1904" y="87"/>
                  </a:lnTo>
                  <a:lnTo>
                    <a:pt x="1925" y="115"/>
                  </a:lnTo>
                  <a:lnTo>
                    <a:pt x="1943" y="146"/>
                  </a:lnTo>
                  <a:lnTo>
                    <a:pt x="1955" y="180"/>
                  </a:lnTo>
                  <a:lnTo>
                    <a:pt x="1964" y="215"/>
                  </a:lnTo>
                  <a:lnTo>
                    <a:pt x="1966" y="253"/>
                  </a:lnTo>
                  <a:lnTo>
                    <a:pt x="1966" y="1263"/>
                  </a:lnTo>
                  <a:lnTo>
                    <a:pt x="1964" y="1281"/>
                  </a:lnTo>
                  <a:lnTo>
                    <a:pt x="1955" y="1296"/>
                  </a:lnTo>
                  <a:lnTo>
                    <a:pt x="1943" y="1309"/>
                  </a:lnTo>
                  <a:lnTo>
                    <a:pt x="1927" y="1317"/>
                  </a:lnTo>
                  <a:lnTo>
                    <a:pt x="1908" y="1320"/>
                  </a:lnTo>
                  <a:lnTo>
                    <a:pt x="1890" y="1317"/>
                  </a:lnTo>
                  <a:lnTo>
                    <a:pt x="1874" y="1309"/>
                  </a:lnTo>
                  <a:lnTo>
                    <a:pt x="1862" y="1296"/>
                  </a:lnTo>
                  <a:lnTo>
                    <a:pt x="1853" y="1281"/>
                  </a:lnTo>
                  <a:lnTo>
                    <a:pt x="1851" y="1263"/>
                  </a:lnTo>
                  <a:lnTo>
                    <a:pt x="1851" y="459"/>
                  </a:lnTo>
                  <a:lnTo>
                    <a:pt x="117" y="459"/>
                  </a:lnTo>
                  <a:lnTo>
                    <a:pt x="117" y="2640"/>
                  </a:lnTo>
                  <a:lnTo>
                    <a:pt x="1851" y="2640"/>
                  </a:lnTo>
                  <a:lnTo>
                    <a:pt x="1851" y="1837"/>
                  </a:lnTo>
                  <a:lnTo>
                    <a:pt x="1853" y="1818"/>
                  </a:lnTo>
                  <a:lnTo>
                    <a:pt x="1862" y="1802"/>
                  </a:lnTo>
                  <a:lnTo>
                    <a:pt x="1874" y="1790"/>
                  </a:lnTo>
                  <a:lnTo>
                    <a:pt x="1890" y="1783"/>
                  </a:lnTo>
                  <a:lnTo>
                    <a:pt x="1908" y="1779"/>
                  </a:lnTo>
                  <a:lnTo>
                    <a:pt x="1927" y="1783"/>
                  </a:lnTo>
                  <a:lnTo>
                    <a:pt x="1943" y="1790"/>
                  </a:lnTo>
                  <a:lnTo>
                    <a:pt x="1955" y="1802"/>
                  </a:lnTo>
                  <a:lnTo>
                    <a:pt x="1964" y="1818"/>
                  </a:lnTo>
                  <a:lnTo>
                    <a:pt x="1966" y="1837"/>
                  </a:lnTo>
                  <a:lnTo>
                    <a:pt x="1966" y="3191"/>
                  </a:lnTo>
                  <a:lnTo>
                    <a:pt x="1964" y="3229"/>
                  </a:lnTo>
                  <a:lnTo>
                    <a:pt x="1955" y="3264"/>
                  </a:lnTo>
                  <a:lnTo>
                    <a:pt x="1943" y="3298"/>
                  </a:lnTo>
                  <a:lnTo>
                    <a:pt x="1925" y="3329"/>
                  </a:lnTo>
                  <a:lnTo>
                    <a:pt x="1904" y="3357"/>
                  </a:lnTo>
                  <a:lnTo>
                    <a:pt x="1879" y="3381"/>
                  </a:lnTo>
                  <a:lnTo>
                    <a:pt x="1850" y="3403"/>
                  </a:lnTo>
                  <a:lnTo>
                    <a:pt x="1819" y="3420"/>
                  </a:lnTo>
                  <a:lnTo>
                    <a:pt x="1785" y="3434"/>
                  </a:lnTo>
                  <a:lnTo>
                    <a:pt x="1749" y="3441"/>
                  </a:lnTo>
                  <a:lnTo>
                    <a:pt x="1711" y="3444"/>
                  </a:lnTo>
                  <a:lnTo>
                    <a:pt x="255" y="3444"/>
                  </a:lnTo>
                  <a:lnTo>
                    <a:pt x="218" y="3441"/>
                  </a:lnTo>
                  <a:lnTo>
                    <a:pt x="182" y="3434"/>
                  </a:lnTo>
                  <a:lnTo>
                    <a:pt x="148" y="3420"/>
                  </a:lnTo>
                  <a:lnTo>
                    <a:pt x="117" y="3403"/>
                  </a:lnTo>
                  <a:lnTo>
                    <a:pt x="88" y="3381"/>
                  </a:lnTo>
                  <a:lnTo>
                    <a:pt x="63" y="3357"/>
                  </a:lnTo>
                  <a:lnTo>
                    <a:pt x="42" y="3329"/>
                  </a:lnTo>
                  <a:lnTo>
                    <a:pt x="24" y="3298"/>
                  </a:lnTo>
                  <a:lnTo>
                    <a:pt x="12" y="3264"/>
                  </a:lnTo>
                  <a:lnTo>
                    <a:pt x="3" y="3229"/>
                  </a:lnTo>
                  <a:lnTo>
                    <a:pt x="0" y="3191"/>
                  </a:lnTo>
                  <a:lnTo>
                    <a:pt x="0" y="253"/>
                  </a:lnTo>
                  <a:lnTo>
                    <a:pt x="3" y="215"/>
                  </a:lnTo>
                  <a:lnTo>
                    <a:pt x="12" y="180"/>
                  </a:lnTo>
                  <a:lnTo>
                    <a:pt x="24" y="146"/>
                  </a:lnTo>
                  <a:lnTo>
                    <a:pt x="42" y="115"/>
                  </a:lnTo>
                  <a:lnTo>
                    <a:pt x="63" y="87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4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62"/>
            <p:cNvSpPr>
              <a:spLocks noEditPoints="1"/>
            </p:cNvSpPr>
            <p:nvPr/>
          </p:nvSpPr>
          <p:spPr bwMode="auto">
            <a:xfrm>
              <a:off x="1818" y="449"/>
              <a:ext cx="38" cy="39"/>
            </a:xfrm>
            <a:custGeom>
              <a:avLst/>
              <a:gdLst>
                <a:gd name="T0" fmla="*/ 205 w 463"/>
                <a:gd name="T1" fmla="*/ 118 h 459"/>
                <a:gd name="T2" fmla="*/ 159 w 463"/>
                <a:gd name="T3" fmla="*/ 139 h 459"/>
                <a:gd name="T4" fmla="*/ 128 w 463"/>
                <a:gd name="T5" fmla="*/ 179 h 459"/>
                <a:gd name="T6" fmla="*/ 115 w 463"/>
                <a:gd name="T7" fmla="*/ 229 h 459"/>
                <a:gd name="T8" fmla="*/ 128 w 463"/>
                <a:gd name="T9" fmla="*/ 279 h 459"/>
                <a:gd name="T10" fmla="*/ 159 w 463"/>
                <a:gd name="T11" fmla="*/ 319 h 459"/>
                <a:gd name="T12" fmla="*/ 205 w 463"/>
                <a:gd name="T13" fmla="*/ 341 h 459"/>
                <a:gd name="T14" fmla="*/ 258 w 463"/>
                <a:gd name="T15" fmla="*/ 341 h 459"/>
                <a:gd name="T16" fmla="*/ 303 w 463"/>
                <a:gd name="T17" fmla="*/ 319 h 459"/>
                <a:gd name="T18" fmla="*/ 335 w 463"/>
                <a:gd name="T19" fmla="*/ 279 h 459"/>
                <a:gd name="T20" fmla="*/ 346 w 463"/>
                <a:gd name="T21" fmla="*/ 229 h 459"/>
                <a:gd name="T22" fmla="*/ 335 w 463"/>
                <a:gd name="T23" fmla="*/ 179 h 459"/>
                <a:gd name="T24" fmla="*/ 303 w 463"/>
                <a:gd name="T25" fmla="*/ 139 h 459"/>
                <a:gd name="T26" fmla="*/ 258 w 463"/>
                <a:gd name="T27" fmla="*/ 118 h 459"/>
                <a:gd name="T28" fmla="*/ 232 w 463"/>
                <a:gd name="T29" fmla="*/ 0 h 459"/>
                <a:gd name="T30" fmla="*/ 304 w 463"/>
                <a:gd name="T31" fmla="*/ 11 h 459"/>
                <a:gd name="T32" fmla="*/ 368 w 463"/>
                <a:gd name="T33" fmla="*/ 43 h 459"/>
                <a:gd name="T34" fmla="*/ 418 w 463"/>
                <a:gd name="T35" fmla="*/ 94 h 459"/>
                <a:gd name="T36" fmla="*/ 451 w 463"/>
                <a:gd name="T37" fmla="*/ 156 h 459"/>
                <a:gd name="T38" fmla="*/ 463 w 463"/>
                <a:gd name="T39" fmla="*/ 229 h 459"/>
                <a:gd name="T40" fmla="*/ 451 w 463"/>
                <a:gd name="T41" fmla="*/ 301 h 459"/>
                <a:gd name="T42" fmla="*/ 418 w 463"/>
                <a:gd name="T43" fmla="*/ 365 h 459"/>
                <a:gd name="T44" fmla="*/ 368 w 463"/>
                <a:gd name="T45" fmla="*/ 415 h 459"/>
                <a:gd name="T46" fmla="*/ 304 w 463"/>
                <a:gd name="T47" fmla="*/ 447 h 459"/>
                <a:gd name="T48" fmla="*/ 232 w 463"/>
                <a:gd name="T49" fmla="*/ 459 h 459"/>
                <a:gd name="T50" fmla="*/ 158 w 463"/>
                <a:gd name="T51" fmla="*/ 447 h 459"/>
                <a:gd name="T52" fmla="*/ 95 w 463"/>
                <a:gd name="T53" fmla="*/ 415 h 459"/>
                <a:gd name="T54" fmla="*/ 45 w 463"/>
                <a:gd name="T55" fmla="*/ 365 h 459"/>
                <a:gd name="T56" fmla="*/ 12 w 463"/>
                <a:gd name="T57" fmla="*/ 301 h 459"/>
                <a:gd name="T58" fmla="*/ 0 w 463"/>
                <a:gd name="T59" fmla="*/ 229 h 459"/>
                <a:gd name="T60" fmla="*/ 12 w 463"/>
                <a:gd name="T61" fmla="*/ 156 h 459"/>
                <a:gd name="T62" fmla="*/ 45 w 463"/>
                <a:gd name="T63" fmla="*/ 94 h 459"/>
                <a:gd name="T64" fmla="*/ 95 w 463"/>
                <a:gd name="T65" fmla="*/ 43 h 459"/>
                <a:gd name="T66" fmla="*/ 158 w 463"/>
                <a:gd name="T67" fmla="*/ 11 h 459"/>
                <a:gd name="T68" fmla="*/ 232 w 463"/>
                <a:gd name="T6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3" h="459">
                  <a:moveTo>
                    <a:pt x="232" y="114"/>
                  </a:moveTo>
                  <a:lnTo>
                    <a:pt x="205" y="118"/>
                  </a:lnTo>
                  <a:lnTo>
                    <a:pt x="180" y="126"/>
                  </a:lnTo>
                  <a:lnTo>
                    <a:pt x="159" y="139"/>
                  </a:lnTo>
                  <a:lnTo>
                    <a:pt x="142" y="157"/>
                  </a:lnTo>
                  <a:lnTo>
                    <a:pt x="128" y="179"/>
                  </a:lnTo>
                  <a:lnTo>
                    <a:pt x="118" y="203"/>
                  </a:lnTo>
                  <a:lnTo>
                    <a:pt x="115" y="229"/>
                  </a:lnTo>
                  <a:lnTo>
                    <a:pt x="118" y="255"/>
                  </a:lnTo>
                  <a:lnTo>
                    <a:pt x="128" y="279"/>
                  </a:lnTo>
                  <a:lnTo>
                    <a:pt x="142" y="301"/>
                  </a:lnTo>
                  <a:lnTo>
                    <a:pt x="159" y="319"/>
                  </a:lnTo>
                  <a:lnTo>
                    <a:pt x="180" y="333"/>
                  </a:lnTo>
                  <a:lnTo>
                    <a:pt x="205" y="341"/>
                  </a:lnTo>
                  <a:lnTo>
                    <a:pt x="232" y="344"/>
                  </a:lnTo>
                  <a:lnTo>
                    <a:pt x="258" y="341"/>
                  </a:lnTo>
                  <a:lnTo>
                    <a:pt x="282" y="333"/>
                  </a:lnTo>
                  <a:lnTo>
                    <a:pt x="303" y="319"/>
                  </a:lnTo>
                  <a:lnTo>
                    <a:pt x="321" y="301"/>
                  </a:lnTo>
                  <a:lnTo>
                    <a:pt x="335" y="279"/>
                  </a:lnTo>
                  <a:lnTo>
                    <a:pt x="344" y="255"/>
                  </a:lnTo>
                  <a:lnTo>
                    <a:pt x="346" y="229"/>
                  </a:lnTo>
                  <a:lnTo>
                    <a:pt x="344" y="203"/>
                  </a:lnTo>
                  <a:lnTo>
                    <a:pt x="335" y="179"/>
                  </a:lnTo>
                  <a:lnTo>
                    <a:pt x="321" y="157"/>
                  </a:lnTo>
                  <a:lnTo>
                    <a:pt x="303" y="139"/>
                  </a:lnTo>
                  <a:lnTo>
                    <a:pt x="282" y="126"/>
                  </a:lnTo>
                  <a:lnTo>
                    <a:pt x="258" y="118"/>
                  </a:lnTo>
                  <a:lnTo>
                    <a:pt x="232" y="114"/>
                  </a:lnTo>
                  <a:close/>
                  <a:moveTo>
                    <a:pt x="232" y="0"/>
                  </a:moveTo>
                  <a:lnTo>
                    <a:pt x="269" y="3"/>
                  </a:lnTo>
                  <a:lnTo>
                    <a:pt x="304" y="11"/>
                  </a:lnTo>
                  <a:lnTo>
                    <a:pt x="338" y="26"/>
                  </a:lnTo>
                  <a:lnTo>
                    <a:pt x="368" y="43"/>
                  </a:lnTo>
                  <a:lnTo>
                    <a:pt x="395" y="66"/>
                  </a:lnTo>
                  <a:lnTo>
                    <a:pt x="418" y="94"/>
                  </a:lnTo>
                  <a:lnTo>
                    <a:pt x="437" y="124"/>
                  </a:lnTo>
                  <a:lnTo>
                    <a:pt x="451" y="156"/>
                  </a:lnTo>
                  <a:lnTo>
                    <a:pt x="460" y="192"/>
                  </a:lnTo>
                  <a:lnTo>
                    <a:pt x="463" y="229"/>
                  </a:lnTo>
                  <a:lnTo>
                    <a:pt x="460" y="267"/>
                  </a:lnTo>
                  <a:lnTo>
                    <a:pt x="451" y="301"/>
                  </a:lnTo>
                  <a:lnTo>
                    <a:pt x="437" y="335"/>
                  </a:lnTo>
                  <a:lnTo>
                    <a:pt x="418" y="365"/>
                  </a:lnTo>
                  <a:lnTo>
                    <a:pt x="395" y="392"/>
                  </a:lnTo>
                  <a:lnTo>
                    <a:pt x="368" y="415"/>
                  </a:lnTo>
                  <a:lnTo>
                    <a:pt x="338" y="434"/>
                  </a:lnTo>
                  <a:lnTo>
                    <a:pt x="304" y="447"/>
                  </a:lnTo>
                  <a:lnTo>
                    <a:pt x="269" y="456"/>
                  </a:lnTo>
                  <a:lnTo>
                    <a:pt x="232" y="459"/>
                  </a:lnTo>
                  <a:lnTo>
                    <a:pt x="194" y="456"/>
                  </a:lnTo>
                  <a:lnTo>
                    <a:pt x="158" y="447"/>
                  </a:lnTo>
                  <a:lnTo>
                    <a:pt x="126" y="434"/>
                  </a:lnTo>
                  <a:lnTo>
                    <a:pt x="95" y="415"/>
                  </a:lnTo>
                  <a:lnTo>
                    <a:pt x="68" y="392"/>
                  </a:lnTo>
                  <a:lnTo>
                    <a:pt x="45" y="365"/>
                  </a:lnTo>
                  <a:lnTo>
                    <a:pt x="26" y="335"/>
                  </a:lnTo>
                  <a:lnTo>
                    <a:pt x="12" y="301"/>
                  </a:lnTo>
                  <a:lnTo>
                    <a:pt x="3" y="267"/>
                  </a:lnTo>
                  <a:lnTo>
                    <a:pt x="0" y="229"/>
                  </a:lnTo>
                  <a:lnTo>
                    <a:pt x="3" y="192"/>
                  </a:lnTo>
                  <a:lnTo>
                    <a:pt x="12" y="156"/>
                  </a:lnTo>
                  <a:lnTo>
                    <a:pt x="26" y="124"/>
                  </a:lnTo>
                  <a:lnTo>
                    <a:pt x="45" y="94"/>
                  </a:lnTo>
                  <a:lnTo>
                    <a:pt x="68" y="66"/>
                  </a:lnTo>
                  <a:lnTo>
                    <a:pt x="95" y="43"/>
                  </a:lnTo>
                  <a:lnTo>
                    <a:pt x="126" y="26"/>
                  </a:lnTo>
                  <a:lnTo>
                    <a:pt x="158" y="11"/>
                  </a:lnTo>
                  <a:lnTo>
                    <a:pt x="194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363"/>
            <p:cNvSpPr>
              <a:spLocks/>
            </p:cNvSpPr>
            <p:nvPr/>
          </p:nvSpPr>
          <p:spPr bwMode="auto">
            <a:xfrm>
              <a:off x="1813" y="229"/>
              <a:ext cx="29" cy="10"/>
            </a:xfrm>
            <a:custGeom>
              <a:avLst/>
              <a:gdLst>
                <a:gd name="T0" fmla="*/ 57 w 346"/>
                <a:gd name="T1" fmla="*/ 0 h 115"/>
                <a:gd name="T2" fmla="*/ 289 w 346"/>
                <a:gd name="T3" fmla="*/ 0 h 115"/>
                <a:gd name="T4" fmla="*/ 307 w 346"/>
                <a:gd name="T5" fmla="*/ 3 h 115"/>
                <a:gd name="T6" fmla="*/ 323 w 346"/>
                <a:gd name="T7" fmla="*/ 12 h 115"/>
                <a:gd name="T8" fmla="*/ 335 w 346"/>
                <a:gd name="T9" fmla="*/ 23 h 115"/>
                <a:gd name="T10" fmla="*/ 344 w 346"/>
                <a:gd name="T11" fmla="*/ 40 h 115"/>
                <a:gd name="T12" fmla="*/ 346 w 346"/>
                <a:gd name="T13" fmla="*/ 58 h 115"/>
                <a:gd name="T14" fmla="*/ 344 w 346"/>
                <a:gd name="T15" fmla="*/ 75 h 115"/>
                <a:gd name="T16" fmla="*/ 335 w 346"/>
                <a:gd name="T17" fmla="*/ 91 h 115"/>
                <a:gd name="T18" fmla="*/ 323 w 346"/>
                <a:gd name="T19" fmla="*/ 104 h 115"/>
                <a:gd name="T20" fmla="*/ 307 w 346"/>
                <a:gd name="T21" fmla="*/ 112 h 115"/>
                <a:gd name="T22" fmla="*/ 289 w 346"/>
                <a:gd name="T23" fmla="*/ 115 h 115"/>
                <a:gd name="T24" fmla="*/ 57 w 346"/>
                <a:gd name="T25" fmla="*/ 115 h 115"/>
                <a:gd name="T26" fmla="*/ 39 w 346"/>
                <a:gd name="T27" fmla="*/ 112 h 115"/>
                <a:gd name="T28" fmla="*/ 23 w 346"/>
                <a:gd name="T29" fmla="*/ 104 h 115"/>
                <a:gd name="T30" fmla="*/ 10 w 346"/>
                <a:gd name="T31" fmla="*/ 91 h 115"/>
                <a:gd name="T32" fmla="*/ 2 w 346"/>
                <a:gd name="T33" fmla="*/ 75 h 115"/>
                <a:gd name="T34" fmla="*/ 0 w 346"/>
                <a:gd name="T35" fmla="*/ 58 h 115"/>
                <a:gd name="T36" fmla="*/ 2 w 346"/>
                <a:gd name="T37" fmla="*/ 40 h 115"/>
                <a:gd name="T38" fmla="*/ 10 w 346"/>
                <a:gd name="T39" fmla="*/ 23 h 115"/>
                <a:gd name="T40" fmla="*/ 23 w 346"/>
                <a:gd name="T41" fmla="*/ 12 h 115"/>
                <a:gd name="T42" fmla="*/ 39 w 346"/>
                <a:gd name="T43" fmla="*/ 3 h 115"/>
                <a:gd name="T44" fmla="*/ 57 w 346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6" h="115">
                  <a:moveTo>
                    <a:pt x="57" y="0"/>
                  </a:moveTo>
                  <a:lnTo>
                    <a:pt x="289" y="0"/>
                  </a:lnTo>
                  <a:lnTo>
                    <a:pt x="307" y="3"/>
                  </a:lnTo>
                  <a:lnTo>
                    <a:pt x="323" y="12"/>
                  </a:lnTo>
                  <a:lnTo>
                    <a:pt x="335" y="23"/>
                  </a:lnTo>
                  <a:lnTo>
                    <a:pt x="344" y="40"/>
                  </a:lnTo>
                  <a:lnTo>
                    <a:pt x="346" y="58"/>
                  </a:lnTo>
                  <a:lnTo>
                    <a:pt x="344" y="75"/>
                  </a:lnTo>
                  <a:lnTo>
                    <a:pt x="335" y="91"/>
                  </a:lnTo>
                  <a:lnTo>
                    <a:pt x="323" y="104"/>
                  </a:lnTo>
                  <a:lnTo>
                    <a:pt x="307" y="112"/>
                  </a:lnTo>
                  <a:lnTo>
                    <a:pt x="289" y="115"/>
                  </a:lnTo>
                  <a:lnTo>
                    <a:pt x="57" y="115"/>
                  </a:lnTo>
                  <a:lnTo>
                    <a:pt x="39" y="112"/>
                  </a:lnTo>
                  <a:lnTo>
                    <a:pt x="23" y="104"/>
                  </a:lnTo>
                  <a:lnTo>
                    <a:pt x="10" y="91"/>
                  </a:lnTo>
                  <a:lnTo>
                    <a:pt x="2" y="75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0" y="23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364"/>
            <p:cNvSpPr>
              <a:spLocks/>
            </p:cNvSpPr>
            <p:nvPr/>
          </p:nvSpPr>
          <p:spPr bwMode="auto">
            <a:xfrm>
              <a:off x="1846" y="229"/>
              <a:ext cx="15" cy="10"/>
            </a:xfrm>
            <a:custGeom>
              <a:avLst/>
              <a:gdLst>
                <a:gd name="T0" fmla="*/ 59 w 175"/>
                <a:gd name="T1" fmla="*/ 0 h 115"/>
                <a:gd name="T2" fmla="*/ 117 w 175"/>
                <a:gd name="T3" fmla="*/ 0 h 115"/>
                <a:gd name="T4" fmla="*/ 135 w 175"/>
                <a:gd name="T5" fmla="*/ 3 h 115"/>
                <a:gd name="T6" fmla="*/ 151 w 175"/>
                <a:gd name="T7" fmla="*/ 12 h 115"/>
                <a:gd name="T8" fmla="*/ 163 w 175"/>
                <a:gd name="T9" fmla="*/ 23 h 115"/>
                <a:gd name="T10" fmla="*/ 172 w 175"/>
                <a:gd name="T11" fmla="*/ 40 h 115"/>
                <a:gd name="T12" fmla="*/ 175 w 175"/>
                <a:gd name="T13" fmla="*/ 58 h 115"/>
                <a:gd name="T14" fmla="*/ 172 w 175"/>
                <a:gd name="T15" fmla="*/ 75 h 115"/>
                <a:gd name="T16" fmla="*/ 163 w 175"/>
                <a:gd name="T17" fmla="*/ 91 h 115"/>
                <a:gd name="T18" fmla="*/ 151 w 175"/>
                <a:gd name="T19" fmla="*/ 104 h 115"/>
                <a:gd name="T20" fmla="*/ 135 w 175"/>
                <a:gd name="T21" fmla="*/ 112 h 115"/>
                <a:gd name="T22" fmla="*/ 117 w 175"/>
                <a:gd name="T23" fmla="*/ 115 h 115"/>
                <a:gd name="T24" fmla="*/ 59 w 175"/>
                <a:gd name="T25" fmla="*/ 115 h 115"/>
                <a:gd name="T26" fmla="*/ 40 w 175"/>
                <a:gd name="T27" fmla="*/ 112 h 115"/>
                <a:gd name="T28" fmla="*/ 25 w 175"/>
                <a:gd name="T29" fmla="*/ 104 h 115"/>
                <a:gd name="T30" fmla="*/ 12 w 175"/>
                <a:gd name="T31" fmla="*/ 91 h 115"/>
                <a:gd name="T32" fmla="*/ 4 w 175"/>
                <a:gd name="T33" fmla="*/ 75 h 115"/>
                <a:gd name="T34" fmla="*/ 0 w 175"/>
                <a:gd name="T35" fmla="*/ 58 h 115"/>
                <a:gd name="T36" fmla="*/ 4 w 175"/>
                <a:gd name="T37" fmla="*/ 40 h 115"/>
                <a:gd name="T38" fmla="*/ 12 w 175"/>
                <a:gd name="T39" fmla="*/ 23 h 115"/>
                <a:gd name="T40" fmla="*/ 25 w 175"/>
                <a:gd name="T41" fmla="*/ 12 h 115"/>
                <a:gd name="T42" fmla="*/ 40 w 175"/>
                <a:gd name="T43" fmla="*/ 3 h 115"/>
                <a:gd name="T44" fmla="*/ 59 w 175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115">
                  <a:moveTo>
                    <a:pt x="59" y="0"/>
                  </a:moveTo>
                  <a:lnTo>
                    <a:pt x="117" y="0"/>
                  </a:lnTo>
                  <a:lnTo>
                    <a:pt x="135" y="3"/>
                  </a:lnTo>
                  <a:lnTo>
                    <a:pt x="151" y="12"/>
                  </a:lnTo>
                  <a:lnTo>
                    <a:pt x="163" y="23"/>
                  </a:lnTo>
                  <a:lnTo>
                    <a:pt x="172" y="40"/>
                  </a:lnTo>
                  <a:lnTo>
                    <a:pt x="175" y="58"/>
                  </a:lnTo>
                  <a:lnTo>
                    <a:pt x="172" y="75"/>
                  </a:lnTo>
                  <a:lnTo>
                    <a:pt x="163" y="91"/>
                  </a:lnTo>
                  <a:lnTo>
                    <a:pt x="151" y="104"/>
                  </a:lnTo>
                  <a:lnTo>
                    <a:pt x="135" y="112"/>
                  </a:lnTo>
                  <a:lnTo>
                    <a:pt x="117" y="115"/>
                  </a:lnTo>
                  <a:lnTo>
                    <a:pt x="59" y="115"/>
                  </a:lnTo>
                  <a:lnTo>
                    <a:pt x="40" y="112"/>
                  </a:lnTo>
                  <a:lnTo>
                    <a:pt x="25" y="104"/>
                  </a:lnTo>
                  <a:lnTo>
                    <a:pt x="12" y="91"/>
                  </a:lnTo>
                  <a:lnTo>
                    <a:pt x="4" y="75"/>
                  </a:lnTo>
                  <a:lnTo>
                    <a:pt x="0" y="58"/>
                  </a:lnTo>
                  <a:lnTo>
                    <a:pt x="4" y="40"/>
                  </a:lnTo>
                  <a:lnTo>
                    <a:pt x="12" y="23"/>
                  </a:lnTo>
                  <a:lnTo>
                    <a:pt x="25" y="12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365"/>
            <p:cNvSpPr>
              <a:spLocks/>
            </p:cNvSpPr>
            <p:nvPr/>
          </p:nvSpPr>
          <p:spPr bwMode="auto">
            <a:xfrm>
              <a:off x="1827" y="282"/>
              <a:ext cx="193" cy="124"/>
            </a:xfrm>
            <a:custGeom>
              <a:avLst/>
              <a:gdLst>
                <a:gd name="T0" fmla="*/ 752 w 2313"/>
                <a:gd name="T1" fmla="*/ 0 h 1492"/>
                <a:gd name="T2" fmla="*/ 766 w 2313"/>
                <a:gd name="T3" fmla="*/ 2 h 1492"/>
                <a:gd name="T4" fmla="*/ 780 w 2313"/>
                <a:gd name="T5" fmla="*/ 7 h 1492"/>
                <a:gd name="T6" fmla="*/ 792 w 2313"/>
                <a:gd name="T7" fmla="*/ 16 h 1492"/>
                <a:gd name="T8" fmla="*/ 801 w 2313"/>
                <a:gd name="T9" fmla="*/ 29 h 1492"/>
                <a:gd name="T10" fmla="*/ 808 w 2313"/>
                <a:gd name="T11" fmla="*/ 42 h 1492"/>
                <a:gd name="T12" fmla="*/ 809 w 2313"/>
                <a:gd name="T13" fmla="*/ 57 h 1492"/>
                <a:gd name="T14" fmla="*/ 808 w 2313"/>
                <a:gd name="T15" fmla="*/ 72 h 1492"/>
                <a:gd name="T16" fmla="*/ 801 w 2313"/>
                <a:gd name="T17" fmla="*/ 85 h 1492"/>
                <a:gd name="T18" fmla="*/ 792 w 2313"/>
                <a:gd name="T19" fmla="*/ 98 h 1492"/>
                <a:gd name="T20" fmla="*/ 197 w 2313"/>
                <a:gd name="T21" fmla="*/ 688 h 1492"/>
                <a:gd name="T22" fmla="*/ 2254 w 2313"/>
                <a:gd name="T23" fmla="*/ 688 h 1492"/>
                <a:gd name="T24" fmla="*/ 2273 w 2313"/>
                <a:gd name="T25" fmla="*/ 692 h 1492"/>
                <a:gd name="T26" fmla="*/ 2289 w 2313"/>
                <a:gd name="T27" fmla="*/ 700 h 1492"/>
                <a:gd name="T28" fmla="*/ 2301 w 2313"/>
                <a:gd name="T29" fmla="*/ 712 h 1492"/>
                <a:gd name="T30" fmla="*/ 2310 w 2313"/>
                <a:gd name="T31" fmla="*/ 728 h 1492"/>
                <a:gd name="T32" fmla="*/ 2313 w 2313"/>
                <a:gd name="T33" fmla="*/ 746 h 1492"/>
                <a:gd name="T34" fmla="*/ 2310 w 2313"/>
                <a:gd name="T35" fmla="*/ 764 h 1492"/>
                <a:gd name="T36" fmla="*/ 2301 w 2313"/>
                <a:gd name="T37" fmla="*/ 779 h 1492"/>
                <a:gd name="T38" fmla="*/ 2289 w 2313"/>
                <a:gd name="T39" fmla="*/ 792 h 1492"/>
                <a:gd name="T40" fmla="*/ 2273 w 2313"/>
                <a:gd name="T41" fmla="*/ 800 h 1492"/>
                <a:gd name="T42" fmla="*/ 2254 w 2313"/>
                <a:gd name="T43" fmla="*/ 803 h 1492"/>
                <a:gd name="T44" fmla="*/ 197 w 2313"/>
                <a:gd name="T45" fmla="*/ 803 h 1492"/>
                <a:gd name="T46" fmla="*/ 792 w 2313"/>
                <a:gd name="T47" fmla="*/ 1394 h 1492"/>
                <a:gd name="T48" fmla="*/ 801 w 2313"/>
                <a:gd name="T49" fmla="*/ 1406 h 1492"/>
                <a:gd name="T50" fmla="*/ 808 w 2313"/>
                <a:gd name="T51" fmla="*/ 1420 h 1492"/>
                <a:gd name="T52" fmla="*/ 809 w 2313"/>
                <a:gd name="T53" fmla="*/ 1435 h 1492"/>
                <a:gd name="T54" fmla="*/ 808 w 2313"/>
                <a:gd name="T55" fmla="*/ 1449 h 1492"/>
                <a:gd name="T56" fmla="*/ 801 w 2313"/>
                <a:gd name="T57" fmla="*/ 1463 h 1492"/>
                <a:gd name="T58" fmla="*/ 792 w 2313"/>
                <a:gd name="T59" fmla="*/ 1475 h 1492"/>
                <a:gd name="T60" fmla="*/ 780 w 2313"/>
                <a:gd name="T61" fmla="*/ 1485 h 1492"/>
                <a:gd name="T62" fmla="*/ 766 w 2313"/>
                <a:gd name="T63" fmla="*/ 1490 h 1492"/>
                <a:gd name="T64" fmla="*/ 751 w 2313"/>
                <a:gd name="T65" fmla="*/ 1492 h 1492"/>
                <a:gd name="T66" fmla="*/ 737 w 2313"/>
                <a:gd name="T67" fmla="*/ 1490 h 1492"/>
                <a:gd name="T68" fmla="*/ 722 w 2313"/>
                <a:gd name="T69" fmla="*/ 1485 h 1492"/>
                <a:gd name="T70" fmla="*/ 711 w 2313"/>
                <a:gd name="T71" fmla="*/ 1475 h 1492"/>
                <a:gd name="T72" fmla="*/ 17 w 2313"/>
                <a:gd name="T73" fmla="*/ 787 h 1492"/>
                <a:gd name="T74" fmla="*/ 10 w 2313"/>
                <a:gd name="T75" fmla="*/ 778 h 1492"/>
                <a:gd name="T76" fmla="*/ 4 w 2313"/>
                <a:gd name="T77" fmla="*/ 768 h 1492"/>
                <a:gd name="T78" fmla="*/ 0 w 2313"/>
                <a:gd name="T79" fmla="*/ 753 h 1492"/>
                <a:gd name="T80" fmla="*/ 0 w 2313"/>
                <a:gd name="T81" fmla="*/ 738 h 1492"/>
                <a:gd name="T82" fmla="*/ 4 w 2313"/>
                <a:gd name="T83" fmla="*/ 724 h 1492"/>
                <a:gd name="T84" fmla="*/ 10 w 2313"/>
                <a:gd name="T85" fmla="*/ 713 h 1492"/>
                <a:gd name="T86" fmla="*/ 17 w 2313"/>
                <a:gd name="T87" fmla="*/ 705 h 1492"/>
                <a:gd name="T88" fmla="*/ 711 w 2313"/>
                <a:gd name="T89" fmla="*/ 16 h 1492"/>
                <a:gd name="T90" fmla="*/ 722 w 2313"/>
                <a:gd name="T91" fmla="*/ 7 h 1492"/>
                <a:gd name="T92" fmla="*/ 737 w 2313"/>
                <a:gd name="T93" fmla="*/ 2 h 1492"/>
                <a:gd name="T94" fmla="*/ 752 w 2313"/>
                <a:gd name="T95" fmla="*/ 0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3" h="1492">
                  <a:moveTo>
                    <a:pt x="752" y="0"/>
                  </a:moveTo>
                  <a:lnTo>
                    <a:pt x="766" y="2"/>
                  </a:lnTo>
                  <a:lnTo>
                    <a:pt x="780" y="7"/>
                  </a:lnTo>
                  <a:lnTo>
                    <a:pt x="792" y="16"/>
                  </a:lnTo>
                  <a:lnTo>
                    <a:pt x="801" y="29"/>
                  </a:lnTo>
                  <a:lnTo>
                    <a:pt x="808" y="42"/>
                  </a:lnTo>
                  <a:lnTo>
                    <a:pt x="809" y="57"/>
                  </a:lnTo>
                  <a:lnTo>
                    <a:pt x="808" y="72"/>
                  </a:lnTo>
                  <a:lnTo>
                    <a:pt x="801" y="85"/>
                  </a:lnTo>
                  <a:lnTo>
                    <a:pt x="792" y="98"/>
                  </a:lnTo>
                  <a:lnTo>
                    <a:pt x="197" y="688"/>
                  </a:lnTo>
                  <a:lnTo>
                    <a:pt x="2254" y="688"/>
                  </a:lnTo>
                  <a:lnTo>
                    <a:pt x="2273" y="692"/>
                  </a:lnTo>
                  <a:lnTo>
                    <a:pt x="2289" y="700"/>
                  </a:lnTo>
                  <a:lnTo>
                    <a:pt x="2301" y="712"/>
                  </a:lnTo>
                  <a:lnTo>
                    <a:pt x="2310" y="728"/>
                  </a:lnTo>
                  <a:lnTo>
                    <a:pt x="2313" y="746"/>
                  </a:lnTo>
                  <a:lnTo>
                    <a:pt x="2310" y="764"/>
                  </a:lnTo>
                  <a:lnTo>
                    <a:pt x="2301" y="779"/>
                  </a:lnTo>
                  <a:lnTo>
                    <a:pt x="2289" y="792"/>
                  </a:lnTo>
                  <a:lnTo>
                    <a:pt x="2273" y="800"/>
                  </a:lnTo>
                  <a:lnTo>
                    <a:pt x="2254" y="803"/>
                  </a:lnTo>
                  <a:lnTo>
                    <a:pt x="197" y="803"/>
                  </a:lnTo>
                  <a:lnTo>
                    <a:pt x="792" y="1394"/>
                  </a:lnTo>
                  <a:lnTo>
                    <a:pt x="801" y="1406"/>
                  </a:lnTo>
                  <a:lnTo>
                    <a:pt x="808" y="1420"/>
                  </a:lnTo>
                  <a:lnTo>
                    <a:pt x="809" y="1435"/>
                  </a:lnTo>
                  <a:lnTo>
                    <a:pt x="808" y="1449"/>
                  </a:lnTo>
                  <a:lnTo>
                    <a:pt x="801" y="1463"/>
                  </a:lnTo>
                  <a:lnTo>
                    <a:pt x="792" y="1475"/>
                  </a:lnTo>
                  <a:lnTo>
                    <a:pt x="780" y="1485"/>
                  </a:lnTo>
                  <a:lnTo>
                    <a:pt x="766" y="1490"/>
                  </a:lnTo>
                  <a:lnTo>
                    <a:pt x="751" y="1492"/>
                  </a:lnTo>
                  <a:lnTo>
                    <a:pt x="737" y="1490"/>
                  </a:lnTo>
                  <a:lnTo>
                    <a:pt x="722" y="1485"/>
                  </a:lnTo>
                  <a:lnTo>
                    <a:pt x="711" y="1475"/>
                  </a:lnTo>
                  <a:lnTo>
                    <a:pt x="17" y="787"/>
                  </a:lnTo>
                  <a:lnTo>
                    <a:pt x="10" y="778"/>
                  </a:lnTo>
                  <a:lnTo>
                    <a:pt x="4" y="768"/>
                  </a:lnTo>
                  <a:lnTo>
                    <a:pt x="0" y="753"/>
                  </a:lnTo>
                  <a:lnTo>
                    <a:pt x="0" y="738"/>
                  </a:lnTo>
                  <a:lnTo>
                    <a:pt x="4" y="724"/>
                  </a:lnTo>
                  <a:lnTo>
                    <a:pt x="10" y="713"/>
                  </a:lnTo>
                  <a:lnTo>
                    <a:pt x="17" y="705"/>
                  </a:lnTo>
                  <a:lnTo>
                    <a:pt x="711" y="16"/>
                  </a:lnTo>
                  <a:lnTo>
                    <a:pt x="722" y="7"/>
                  </a:lnTo>
                  <a:lnTo>
                    <a:pt x="73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4" name="Freeform 430"/>
          <p:cNvSpPr>
            <a:spLocks noEditPoints="1"/>
          </p:cNvSpPr>
          <p:nvPr/>
        </p:nvSpPr>
        <p:spPr bwMode="auto">
          <a:xfrm>
            <a:off x="2994089" y="4205922"/>
            <a:ext cx="484215" cy="357114"/>
          </a:xfrm>
          <a:custGeom>
            <a:avLst/>
            <a:gdLst>
              <a:gd name="T0" fmla="*/ 2641 w 3331"/>
              <a:gd name="T1" fmla="*/ 529 h 2704"/>
              <a:gd name="T2" fmla="*/ 2597 w 3331"/>
              <a:gd name="T3" fmla="*/ 760 h 2704"/>
              <a:gd name="T4" fmla="*/ 2523 w 3331"/>
              <a:gd name="T5" fmla="*/ 995 h 2704"/>
              <a:gd name="T6" fmla="*/ 2433 w 3331"/>
              <a:gd name="T7" fmla="*/ 1191 h 2704"/>
              <a:gd name="T8" fmla="*/ 2596 w 3331"/>
              <a:gd name="T9" fmla="*/ 1166 h 2704"/>
              <a:gd name="T10" fmla="*/ 2738 w 3331"/>
              <a:gd name="T11" fmla="*/ 1105 h 2704"/>
              <a:gd name="T12" fmla="*/ 2859 w 3331"/>
              <a:gd name="T13" fmla="*/ 1008 h 2704"/>
              <a:gd name="T14" fmla="*/ 2956 w 3331"/>
              <a:gd name="T15" fmla="*/ 877 h 2704"/>
              <a:gd name="T16" fmla="*/ 3024 w 3331"/>
              <a:gd name="T17" fmla="*/ 733 h 2704"/>
              <a:gd name="T18" fmla="*/ 3069 w 3331"/>
              <a:gd name="T19" fmla="*/ 589 h 2704"/>
              <a:gd name="T20" fmla="*/ 3096 w 3331"/>
              <a:gd name="T21" fmla="*/ 459 h 2704"/>
              <a:gd name="T22" fmla="*/ 2657 w 3331"/>
              <a:gd name="T23" fmla="*/ 385 h 2704"/>
              <a:gd name="T24" fmla="*/ 236 w 3331"/>
              <a:gd name="T25" fmla="*/ 459 h 2704"/>
              <a:gd name="T26" fmla="*/ 262 w 3331"/>
              <a:gd name="T27" fmla="*/ 589 h 2704"/>
              <a:gd name="T28" fmla="*/ 307 w 3331"/>
              <a:gd name="T29" fmla="*/ 733 h 2704"/>
              <a:gd name="T30" fmla="*/ 375 w 3331"/>
              <a:gd name="T31" fmla="*/ 877 h 2704"/>
              <a:gd name="T32" fmla="*/ 472 w 3331"/>
              <a:gd name="T33" fmla="*/ 1008 h 2704"/>
              <a:gd name="T34" fmla="*/ 594 w 3331"/>
              <a:gd name="T35" fmla="*/ 1105 h 2704"/>
              <a:gd name="T36" fmla="*/ 735 w 3331"/>
              <a:gd name="T37" fmla="*/ 1166 h 2704"/>
              <a:gd name="T38" fmla="*/ 899 w 3331"/>
              <a:gd name="T39" fmla="*/ 1191 h 2704"/>
              <a:gd name="T40" fmla="*/ 808 w 3331"/>
              <a:gd name="T41" fmla="*/ 995 h 2704"/>
              <a:gd name="T42" fmla="*/ 734 w 3331"/>
              <a:gd name="T43" fmla="*/ 760 h 2704"/>
              <a:gd name="T44" fmla="*/ 691 w 3331"/>
              <a:gd name="T45" fmla="*/ 529 h 2704"/>
              <a:gd name="T46" fmla="*/ 225 w 3331"/>
              <a:gd name="T47" fmla="*/ 385 h 2704"/>
              <a:gd name="T48" fmla="*/ 2668 w 3331"/>
              <a:gd name="T49" fmla="*/ 0 h 2704"/>
              <a:gd name="T50" fmla="*/ 2669 w 3331"/>
              <a:gd name="T51" fmla="*/ 27 h 2704"/>
              <a:gd name="T52" fmla="*/ 2670 w 3331"/>
              <a:gd name="T53" fmla="*/ 98 h 2704"/>
              <a:gd name="T54" fmla="*/ 3331 w 3331"/>
              <a:gd name="T55" fmla="*/ 167 h 2704"/>
              <a:gd name="T56" fmla="*/ 3331 w 3331"/>
              <a:gd name="T57" fmla="*/ 297 h 2704"/>
              <a:gd name="T58" fmla="*/ 3326 w 3331"/>
              <a:gd name="T59" fmla="*/ 370 h 2704"/>
              <a:gd name="T60" fmla="*/ 3313 w 3331"/>
              <a:gd name="T61" fmla="*/ 486 h 2704"/>
              <a:gd name="T62" fmla="*/ 3283 w 3331"/>
              <a:gd name="T63" fmla="*/ 631 h 2704"/>
              <a:gd name="T64" fmla="*/ 3235 w 3331"/>
              <a:gd name="T65" fmla="*/ 793 h 2704"/>
              <a:gd name="T66" fmla="*/ 3160 w 3331"/>
              <a:gd name="T67" fmla="*/ 958 h 2704"/>
              <a:gd name="T68" fmla="*/ 3055 w 3331"/>
              <a:gd name="T69" fmla="*/ 1115 h 2704"/>
              <a:gd name="T70" fmla="*/ 2913 w 3331"/>
              <a:gd name="T71" fmla="*/ 1250 h 2704"/>
              <a:gd name="T72" fmla="*/ 2742 w 3331"/>
              <a:gd name="T73" fmla="*/ 1347 h 2704"/>
              <a:gd name="T74" fmla="*/ 2546 w 3331"/>
              <a:gd name="T75" fmla="*/ 1399 h 2704"/>
              <a:gd name="T76" fmla="*/ 2352 w 3331"/>
              <a:gd name="T77" fmla="*/ 1408 h 2704"/>
              <a:gd name="T78" fmla="*/ 2201 w 3331"/>
              <a:gd name="T79" fmla="*/ 1524 h 2704"/>
              <a:gd name="T80" fmla="*/ 2041 w 3331"/>
              <a:gd name="T81" fmla="*/ 1666 h 2704"/>
              <a:gd name="T82" fmla="*/ 1864 w 3331"/>
              <a:gd name="T83" fmla="*/ 1758 h 2704"/>
              <a:gd name="T84" fmla="*/ 2345 w 3331"/>
              <a:gd name="T85" fmla="*/ 2535 h 2704"/>
              <a:gd name="T86" fmla="*/ 827 w 3331"/>
              <a:gd name="T87" fmla="*/ 2704 h 2704"/>
              <a:gd name="T88" fmla="*/ 986 w 3331"/>
              <a:gd name="T89" fmla="*/ 2236 h 2704"/>
              <a:gd name="T90" fmla="*/ 1407 w 3331"/>
              <a:gd name="T91" fmla="*/ 1733 h 2704"/>
              <a:gd name="T92" fmla="*/ 1235 w 3331"/>
              <a:gd name="T93" fmla="*/ 1624 h 2704"/>
              <a:gd name="T94" fmla="*/ 1079 w 3331"/>
              <a:gd name="T95" fmla="*/ 1467 h 2704"/>
              <a:gd name="T96" fmla="*/ 928 w 3331"/>
              <a:gd name="T97" fmla="*/ 1409 h 2704"/>
              <a:gd name="T98" fmla="*/ 717 w 3331"/>
              <a:gd name="T99" fmla="*/ 1387 h 2704"/>
              <a:gd name="T100" fmla="*/ 529 w 3331"/>
              <a:gd name="T101" fmla="*/ 1319 h 2704"/>
              <a:gd name="T102" fmla="*/ 366 w 3331"/>
              <a:gd name="T103" fmla="*/ 1208 h 2704"/>
              <a:gd name="T104" fmla="*/ 238 w 3331"/>
              <a:gd name="T105" fmla="*/ 1064 h 2704"/>
              <a:gd name="T106" fmla="*/ 143 w 3331"/>
              <a:gd name="T107" fmla="*/ 903 h 2704"/>
              <a:gd name="T108" fmla="*/ 78 w 3331"/>
              <a:gd name="T109" fmla="*/ 738 h 2704"/>
              <a:gd name="T110" fmla="*/ 36 w 3331"/>
              <a:gd name="T111" fmla="*/ 581 h 2704"/>
              <a:gd name="T112" fmla="*/ 12 w 3331"/>
              <a:gd name="T113" fmla="*/ 443 h 2704"/>
              <a:gd name="T114" fmla="*/ 2 w 3331"/>
              <a:gd name="T115" fmla="*/ 340 h 2704"/>
              <a:gd name="T116" fmla="*/ 0 w 3331"/>
              <a:gd name="T117" fmla="*/ 283 h 2704"/>
              <a:gd name="T118" fmla="*/ 661 w 3331"/>
              <a:gd name="T119" fmla="*/ 167 h 2704"/>
              <a:gd name="T120" fmla="*/ 661 w 3331"/>
              <a:gd name="T121" fmla="*/ 69 h 2704"/>
              <a:gd name="T122" fmla="*/ 662 w 3331"/>
              <a:gd name="T123" fmla="*/ 12 h 2704"/>
              <a:gd name="T124" fmla="*/ 1661 w 3331"/>
              <a:gd name="T125" fmla="*/ 0 h 2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31" h="2704">
                <a:moveTo>
                  <a:pt x="2657" y="385"/>
                </a:moveTo>
                <a:lnTo>
                  <a:pt x="2650" y="456"/>
                </a:lnTo>
                <a:lnTo>
                  <a:pt x="2641" y="529"/>
                </a:lnTo>
                <a:lnTo>
                  <a:pt x="2630" y="604"/>
                </a:lnTo>
                <a:lnTo>
                  <a:pt x="2614" y="682"/>
                </a:lnTo>
                <a:lnTo>
                  <a:pt x="2597" y="760"/>
                </a:lnTo>
                <a:lnTo>
                  <a:pt x="2577" y="840"/>
                </a:lnTo>
                <a:lnTo>
                  <a:pt x="2552" y="918"/>
                </a:lnTo>
                <a:lnTo>
                  <a:pt x="2523" y="995"/>
                </a:lnTo>
                <a:lnTo>
                  <a:pt x="2492" y="1072"/>
                </a:lnTo>
                <a:lnTo>
                  <a:pt x="2462" y="1132"/>
                </a:lnTo>
                <a:lnTo>
                  <a:pt x="2433" y="1191"/>
                </a:lnTo>
                <a:lnTo>
                  <a:pt x="2489" y="1187"/>
                </a:lnTo>
                <a:lnTo>
                  <a:pt x="2544" y="1178"/>
                </a:lnTo>
                <a:lnTo>
                  <a:pt x="2596" y="1166"/>
                </a:lnTo>
                <a:lnTo>
                  <a:pt x="2645" y="1150"/>
                </a:lnTo>
                <a:lnTo>
                  <a:pt x="2693" y="1130"/>
                </a:lnTo>
                <a:lnTo>
                  <a:pt x="2738" y="1105"/>
                </a:lnTo>
                <a:lnTo>
                  <a:pt x="2780" y="1078"/>
                </a:lnTo>
                <a:lnTo>
                  <a:pt x="2819" y="1045"/>
                </a:lnTo>
                <a:lnTo>
                  <a:pt x="2859" y="1008"/>
                </a:lnTo>
                <a:lnTo>
                  <a:pt x="2895" y="967"/>
                </a:lnTo>
                <a:lnTo>
                  <a:pt x="2927" y="923"/>
                </a:lnTo>
                <a:lnTo>
                  <a:pt x="2956" y="877"/>
                </a:lnTo>
                <a:lnTo>
                  <a:pt x="2981" y="830"/>
                </a:lnTo>
                <a:lnTo>
                  <a:pt x="3005" y="781"/>
                </a:lnTo>
                <a:lnTo>
                  <a:pt x="3024" y="733"/>
                </a:lnTo>
                <a:lnTo>
                  <a:pt x="3042" y="685"/>
                </a:lnTo>
                <a:lnTo>
                  <a:pt x="3057" y="636"/>
                </a:lnTo>
                <a:lnTo>
                  <a:pt x="3069" y="589"/>
                </a:lnTo>
                <a:lnTo>
                  <a:pt x="3080" y="543"/>
                </a:lnTo>
                <a:lnTo>
                  <a:pt x="3089" y="499"/>
                </a:lnTo>
                <a:lnTo>
                  <a:pt x="3096" y="459"/>
                </a:lnTo>
                <a:lnTo>
                  <a:pt x="3102" y="420"/>
                </a:lnTo>
                <a:lnTo>
                  <a:pt x="3106" y="385"/>
                </a:lnTo>
                <a:lnTo>
                  <a:pt x="2657" y="385"/>
                </a:lnTo>
                <a:close/>
                <a:moveTo>
                  <a:pt x="225" y="385"/>
                </a:moveTo>
                <a:lnTo>
                  <a:pt x="230" y="420"/>
                </a:lnTo>
                <a:lnTo>
                  <a:pt x="236" y="459"/>
                </a:lnTo>
                <a:lnTo>
                  <a:pt x="243" y="499"/>
                </a:lnTo>
                <a:lnTo>
                  <a:pt x="251" y="543"/>
                </a:lnTo>
                <a:lnTo>
                  <a:pt x="262" y="589"/>
                </a:lnTo>
                <a:lnTo>
                  <a:pt x="274" y="636"/>
                </a:lnTo>
                <a:lnTo>
                  <a:pt x="290" y="685"/>
                </a:lnTo>
                <a:lnTo>
                  <a:pt x="307" y="733"/>
                </a:lnTo>
                <a:lnTo>
                  <a:pt x="327" y="781"/>
                </a:lnTo>
                <a:lnTo>
                  <a:pt x="350" y="830"/>
                </a:lnTo>
                <a:lnTo>
                  <a:pt x="375" y="877"/>
                </a:lnTo>
                <a:lnTo>
                  <a:pt x="404" y="923"/>
                </a:lnTo>
                <a:lnTo>
                  <a:pt x="437" y="967"/>
                </a:lnTo>
                <a:lnTo>
                  <a:pt x="472" y="1008"/>
                </a:lnTo>
                <a:lnTo>
                  <a:pt x="512" y="1045"/>
                </a:lnTo>
                <a:lnTo>
                  <a:pt x="552" y="1078"/>
                </a:lnTo>
                <a:lnTo>
                  <a:pt x="594" y="1105"/>
                </a:lnTo>
                <a:lnTo>
                  <a:pt x="639" y="1130"/>
                </a:lnTo>
                <a:lnTo>
                  <a:pt x="686" y="1150"/>
                </a:lnTo>
                <a:lnTo>
                  <a:pt x="735" y="1166"/>
                </a:lnTo>
                <a:lnTo>
                  <a:pt x="787" y="1178"/>
                </a:lnTo>
                <a:lnTo>
                  <a:pt x="843" y="1187"/>
                </a:lnTo>
                <a:lnTo>
                  <a:pt x="899" y="1191"/>
                </a:lnTo>
                <a:lnTo>
                  <a:pt x="869" y="1132"/>
                </a:lnTo>
                <a:lnTo>
                  <a:pt x="839" y="1072"/>
                </a:lnTo>
                <a:lnTo>
                  <a:pt x="808" y="995"/>
                </a:lnTo>
                <a:lnTo>
                  <a:pt x="779" y="918"/>
                </a:lnTo>
                <a:lnTo>
                  <a:pt x="755" y="840"/>
                </a:lnTo>
                <a:lnTo>
                  <a:pt x="734" y="760"/>
                </a:lnTo>
                <a:lnTo>
                  <a:pt x="717" y="682"/>
                </a:lnTo>
                <a:lnTo>
                  <a:pt x="703" y="604"/>
                </a:lnTo>
                <a:lnTo>
                  <a:pt x="691" y="529"/>
                </a:lnTo>
                <a:lnTo>
                  <a:pt x="681" y="456"/>
                </a:lnTo>
                <a:lnTo>
                  <a:pt x="674" y="385"/>
                </a:lnTo>
                <a:lnTo>
                  <a:pt x="225" y="385"/>
                </a:lnTo>
                <a:close/>
                <a:moveTo>
                  <a:pt x="1661" y="0"/>
                </a:moveTo>
                <a:lnTo>
                  <a:pt x="1671" y="0"/>
                </a:lnTo>
                <a:lnTo>
                  <a:pt x="2668" y="0"/>
                </a:lnTo>
                <a:lnTo>
                  <a:pt x="2668" y="3"/>
                </a:lnTo>
                <a:lnTo>
                  <a:pt x="2669" y="12"/>
                </a:lnTo>
                <a:lnTo>
                  <a:pt x="2669" y="27"/>
                </a:lnTo>
                <a:lnTo>
                  <a:pt x="2670" y="46"/>
                </a:lnTo>
                <a:lnTo>
                  <a:pt x="2670" y="69"/>
                </a:lnTo>
                <a:lnTo>
                  <a:pt x="2670" y="98"/>
                </a:lnTo>
                <a:lnTo>
                  <a:pt x="2670" y="131"/>
                </a:lnTo>
                <a:lnTo>
                  <a:pt x="2670" y="167"/>
                </a:lnTo>
                <a:lnTo>
                  <a:pt x="3331" y="167"/>
                </a:lnTo>
                <a:lnTo>
                  <a:pt x="3331" y="276"/>
                </a:lnTo>
                <a:lnTo>
                  <a:pt x="3331" y="283"/>
                </a:lnTo>
                <a:lnTo>
                  <a:pt x="3331" y="297"/>
                </a:lnTo>
                <a:lnTo>
                  <a:pt x="3330" y="316"/>
                </a:lnTo>
                <a:lnTo>
                  <a:pt x="3328" y="340"/>
                </a:lnTo>
                <a:lnTo>
                  <a:pt x="3326" y="370"/>
                </a:lnTo>
                <a:lnTo>
                  <a:pt x="3323" y="405"/>
                </a:lnTo>
                <a:lnTo>
                  <a:pt x="3319" y="443"/>
                </a:lnTo>
                <a:lnTo>
                  <a:pt x="3313" y="486"/>
                </a:lnTo>
                <a:lnTo>
                  <a:pt x="3305" y="532"/>
                </a:lnTo>
                <a:lnTo>
                  <a:pt x="3296" y="581"/>
                </a:lnTo>
                <a:lnTo>
                  <a:pt x="3283" y="631"/>
                </a:lnTo>
                <a:lnTo>
                  <a:pt x="3270" y="684"/>
                </a:lnTo>
                <a:lnTo>
                  <a:pt x="3254" y="738"/>
                </a:lnTo>
                <a:lnTo>
                  <a:pt x="3235" y="793"/>
                </a:lnTo>
                <a:lnTo>
                  <a:pt x="3213" y="848"/>
                </a:lnTo>
                <a:lnTo>
                  <a:pt x="3189" y="903"/>
                </a:lnTo>
                <a:lnTo>
                  <a:pt x="3160" y="958"/>
                </a:lnTo>
                <a:lnTo>
                  <a:pt x="3129" y="1012"/>
                </a:lnTo>
                <a:lnTo>
                  <a:pt x="3094" y="1064"/>
                </a:lnTo>
                <a:lnTo>
                  <a:pt x="3055" y="1115"/>
                </a:lnTo>
                <a:lnTo>
                  <a:pt x="3012" y="1162"/>
                </a:lnTo>
                <a:lnTo>
                  <a:pt x="2965" y="1208"/>
                </a:lnTo>
                <a:lnTo>
                  <a:pt x="2913" y="1250"/>
                </a:lnTo>
                <a:lnTo>
                  <a:pt x="2859" y="1288"/>
                </a:lnTo>
                <a:lnTo>
                  <a:pt x="2801" y="1319"/>
                </a:lnTo>
                <a:lnTo>
                  <a:pt x="2742" y="1347"/>
                </a:lnTo>
                <a:lnTo>
                  <a:pt x="2680" y="1369"/>
                </a:lnTo>
                <a:lnTo>
                  <a:pt x="2614" y="1387"/>
                </a:lnTo>
                <a:lnTo>
                  <a:pt x="2546" y="1399"/>
                </a:lnTo>
                <a:lnTo>
                  <a:pt x="2476" y="1407"/>
                </a:lnTo>
                <a:lnTo>
                  <a:pt x="2403" y="1409"/>
                </a:lnTo>
                <a:lnTo>
                  <a:pt x="2352" y="1408"/>
                </a:lnTo>
                <a:lnTo>
                  <a:pt x="2300" y="1405"/>
                </a:lnTo>
                <a:lnTo>
                  <a:pt x="2252" y="1467"/>
                </a:lnTo>
                <a:lnTo>
                  <a:pt x="2201" y="1524"/>
                </a:lnTo>
                <a:lnTo>
                  <a:pt x="2150" y="1576"/>
                </a:lnTo>
                <a:lnTo>
                  <a:pt x="2096" y="1624"/>
                </a:lnTo>
                <a:lnTo>
                  <a:pt x="2041" y="1666"/>
                </a:lnTo>
                <a:lnTo>
                  <a:pt x="1983" y="1701"/>
                </a:lnTo>
                <a:lnTo>
                  <a:pt x="1925" y="1733"/>
                </a:lnTo>
                <a:lnTo>
                  <a:pt x="1864" y="1758"/>
                </a:lnTo>
                <a:lnTo>
                  <a:pt x="1864" y="2236"/>
                </a:lnTo>
                <a:lnTo>
                  <a:pt x="2345" y="2236"/>
                </a:lnTo>
                <a:lnTo>
                  <a:pt x="2345" y="2535"/>
                </a:lnTo>
                <a:lnTo>
                  <a:pt x="2504" y="2535"/>
                </a:lnTo>
                <a:lnTo>
                  <a:pt x="2504" y="2704"/>
                </a:lnTo>
                <a:lnTo>
                  <a:pt x="827" y="2704"/>
                </a:lnTo>
                <a:lnTo>
                  <a:pt x="827" y="2535"/>
                </a:lnTo>
                <a:lnTo>
                  <a:pt x="986" y="2535"/>
                </a:lnTo>
                <a:lnTo>
                  <a:pt x="986" y="2236"/>
                </a:lnTo>
                <a:lnTo>
                  <a:pt x="1468" y="2236"/>
                </a:lnTo>
                <a:lnTo>
                  <a:pt x="1468" y="1758"/>
                </a:lnTo>
                <a:lnTo>
                  <a:pt x="1407" y="1733"/>
                </a:lnTo>
                <a:lnTo>
                  <a:pt x="1347" y="1701"/>
                </a:lnTo>
                <a:lnTo>
                  <a:pt x="1290" y="1666"/>
                </a:lnTo>
                <a:lnTo>
                  <a:pt x="1235" y="1624"/>
                </a:lnTo>
                <a:lnTo>
                  <a:pt x="1181" y="1576"/>
                </a:lnTo>
                <a:lnTo>
                  <a:pt x="1130" y="1524"/>
                </a:lnTo>
                <a:lnTo>
                  <a:pt x="1079" y="1467"/>
                </a:lnTo>
                <a:lnTo>
                  <a:pt x="1031" y="1405"/>
                </a:lnTo>
                <a:lnTo>
                  <a:pt x="979" y="1408"/>
                </a:lnTo>
                <a:lnTo>
                  <a:pt x="928" y="1409"/>
                </a:lnTo>
                <a:lnTo>
                  <a:pt x="856" y="1407"/>
                </a:lnTo>
                <a:lnTo>
                  <a:pt x="785" y="1399"/>
                </a:lnTo>
                <a:lnTo>
                  <a:pt x="717" y="1387"/>
                </a:lnTo>
                <a:lnTo>
                  <a:pt x="652" y="1369"/>
                </a:lnTo>
                <a:lnTo>
                  <a:pt x="590" y="1347"/>
                </a:lnTo>
                <a:lnTo>
                  <a:pt x="529" y="1319"/>
                </a:lnTo>
                <a:lnTo>
                  <a:pt x="472" y="1288"/>
                </a:lnTo>
                <a:lnTo>
                  <a:pt x="418" y="1250"/>
                </a:lnTo>
                <a:lnTo>
                  <a:pt x="366" y="1208"/>
                </a:lnTo>
                <a:lnTo>
                  <a:pt x="319" y="1162"/>
                </a:lnTo>
                <a:lnTo>
                  <a:pt x="276" y="1115"/>
                </a:lnTo>
                <a:lnTo>
                  <a:pt x="238" y="1064"/>
                </a:lnTo>
                <a:lnTo>
                  <a:pt x="202" y="1012"/>
                </a:lnTo>
                <a:lnTo>
                  <a:pt x="171" y="958"/>
                </a:lnTo>
                <a:lnTo>
                  <a:pt x="143" y="903"/>
                </a:lnTo>
                <a:lnTo>
                  <a:pt x="118" y="848"/>
                </a:lnTo>
                <a:lnTo>
                  <a:pt x="96" y="793"/>
                </a:lnTo>
                <a:lnTo>
                  <a:pt x="78" y="738"/>
                </a:lnTo>
                <a:lnTo>
                  <a:pt x="61" y="684"/>
                </a:lnTo>
                <a:lnTo>
                  <a:pt x="47" y="631"/>
                </a:lnTo>
                <a:lnTo>
                  <a:pt x="36" y="581"/>
                </a:lnTo>
                <a:lnTo>
                  <a:pt x="27" y="532"/>
                </a:lnTo>
                <a:lnTo>
                  <a:pt x="18" y="486"/>
                </a:lnTo>
                <a:lnTo>
                  <a:pt x="12" y="443"/>
                </a:lnTo>
                <a:lnTo>
                  <a:pt x="8" y="405"/>
                </a:lnTo>
                <a:lnTo>
                  <a:pt x="5" y="370"/>
                </a:lnTo>
                <a:lnTo>
                  <a:pt x="2" y="340"/>
                </a:lnTo>
                <a:lnTo>
                  <a:pt x="1" y="316"/>
                </a:lnTo>
                <a:lnTo>
                  <a:pt x="0" y="297"/>
                </a:lnTo>
                <a:lnTo>
                  <a:pt x="0" y="283"/>
                </a:lnTo>
                <a:lnTo>
                  <a:pt x="0" y="276"/>
                </a:lnTo>
                <a:lnTo>
                  <a:pt x="0" y="167"/>
                </a:lnTo>
                <a:lnTo>
                  <a:pt x="661" y="167"/>
                </a:lnTo>
                <a:lnTo>
                  <a:pt x="661" y="131"/>
                </a:lnTo>
                <a:lnTo>
                  <a:pt x="661" y="98"/>
                </a:lnTo>
                <a:lnTo>
                  <a:pt x="661" y="69"/>
                </a:lnTo>
                <a:lnTo>
                  <a:pt x="661" y="46"/>
                </a:lnTo>
                <a:lnTo>
                  <a:pt x="662" y="27"/>
                </a:lnTo>
                <a:lnTo>
                  <a:pt x="662" y="12"/>
                </a:lnTo>
                <a:lnTo>
                  <a:pt x="663" y="3"/>
                </a:lnTo>
                <a:lnTo>
                  <a:pt x="663" y="0"/>
                </a:lnTo>
                <a:lnTo>
                  <a:pt x="16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5" name="Group 394"/>
          <p:cNvGrpSpPr/>
          <p:nvPr/>
        </p:nvGrpSpPr>
        <p:grpSpPr>
          <a:xfrm>
            <a:off x="8933052" y="4621607"/>
            <a:ext cx="461960" cy="452417"/>
            <a:chOff x="2290763" y="1089025"/>
            <a:chExt cx="447675" cy="495300"/>
          </a:xfrm>
          <a:solidFill>
            <a:schemeClr val="bg1"/>
          </a:solidFill>
        </p:grpSpPr>
        <p:sp>
          <p:nvSpPr>
            <p:cNvPr id="56" name="Freeform 112"/>
            <p:cNvSpPr>
              <a:spLocks/>
            </p:cNvSpPr>
            <p:nvPr/>
          </p:nvSpPr>
          <p:spPr bwMode="auto">
            <a:xfrm>
              <a:off x="2290763" y="1128713"/>
              <a:ext cx="111125" cy="112713"/>
            </a:xfrm>
            <a:custGeom>
              <a:avLst/>
              <a:gdLst>
                <a:gd name="T0" fmla="*/ 386 w 771"/>
                <a:gd name="T1" fmla="*/ 0 h 772"/>
                <a:gd name="T2" fmla="*/ 434 w 771"/>
                <a:gd name="T3" fmla="*/ 3 h 772"/>
                <a:gd name="T4" fmla="*/ 480 w 771"/>
                <a:gd name="T5" fmla="*/ 12 h 772"/>
                <a:gd name="T6" fmla="*/ 525 w 771"/>
                <a:gd name="T7" fmla="*/ 26 h 772"/>
                <a:gd name="T8" fmla="*/ 567 w 771"/>
                <a:gd name="T9" fmla="*/ 45 h 772"/>
                <a:gd name="T10" fmla="*/ 607 w 771"/>
                <a:gd name="T11" fmla="*/ 69 h 772"/>
                <a:gd name="T12" fmla="*/ 642 w 771"/>
                <a:gd name="T13" fmla="*/ 98 h 772"/>
                <a:gd name="T14" fmla="*/ 674 w 771"/>
                <a:gd name="T15" fmla="*/ 130 h 772"/>
                <a:gd name="T16" fmla="*/ 703 w 771"/>
                <a:gd name="T17" fmla="*/ 165 h 772"/>
                <a:gd name="T18" fmla="*/ 727 w 771"/>
                <a:gd name="T19" fmla="*/ 204 h 772"/>
                <a:gd name="T20" fmla="*/ 745 w 771"/>
                <a:gd name="T21" fmla="*/ 246 h 772"/>
                <a:gd name="T22" fmla="*/ 760 w 771"/>
                <a:gd name="T23" fmla="*/ 291 h 772"/>
                <a:gd name="T24" fmla="*/ 768 w 771"/>
                <a:gd name="T25" fmla="*/ 338 h 772"/>
                <a:gd name="T26" fmla="*/ 771 w 771"/>
                <a:gd name="T27" fmla="*/ 386 h 772"/>
                <a:gd name="T28" fmla="*/ 768 w 771"/>
                <a:gd name="T29" fmla="*/ 434 h 772"/>
                <a:gd name="T30" fmla="*/ 760 w 771"/>
                <a:gd name="T31" fmla="*/ 481 h 772"/>
                <a:gd name="T32" fmla="*/ 745 w 771"/>
                <a:gd name="T33" fmla="*/ 524 h 772"/>
                <a:gd name="T34" fmla="*/ 727 w 771"/>
                <a:gd name="T35" fmla="*/ 567 h 772"/>
                <a:gd name="T36" fmla="*/ 703 w 771"/>
                <a:gd name="T37" fmla="*/ 606 h 772"/>
                <a:gd name="T38" fmla="*/ 674 w 771"/>
                <a:gd name="T39" fmla="*/ 641 h 772"/>
                <a:gd name="T40" fmla="*/ 642 w 771"/>
                <a:gd name="T41" fmla="*/ 674 h 772"/>
                <a:gd name="T42" fmla="*/ 607 w 771"/>
                <a:gd name="T43" fmla="*/ 702 h 772"/>
                <a:gd name="T44" fmla="*/ 567 w 771"/>
                <a:gd name="T45" fmla="*/ 726 h 772"/>
                <a:gd name="T46" fmla="*/ 525 w 771"/>
                <a:gd name="T47" fmla="*/ 746 h 772"/>
                <a:gd name="T48" fmla="*/ 480 w 771"/>
                <a:gd name="T49" fmla="*/ 759 h 772"/>
                <a:gd name="T50" fmla="*/ 434 w 771"/>
                <a:gd name="T51" fmla="*/ 769 h 772"/>
                <a:gd name="T52" fmla="*/ 386 w 771"/>
                <a:gd name="T53" fmla="*/ 772 h 772"/>
                <a:gd name="T54" fmla="*/ 337 w 771"/>
                <a:gd name="T55" fmla="*/ 769 h 772"/>
                <a:gd name="T56" fmla="*/ 291 w 771"/>
                <a:gd name="T57" fmla="*/ 759 h 772"/>
                <a:gd name="T58" fmla="*/ 246 w 771"/>
                <a:gd name="T59" fmla="*/ 746 h 772"/>
                <a:gd name="T60" fmla="*/ 205 w 771"/>
                <a:gd name="T61" fmla="*/ 726 h 772"/>
                <a:gd name="T62" fmla="*/ 165 w 771"/>
                <a:gd name="T63" fmla="*/ 702 h 772"/>
                <a:gd name="T64" fmla="*/ 129 w 771"/>
                <a:gd name="T65" fmla="*/ 674 h 772"/>
                <a:gd name="T66" fmla="*/ 97 w 771"/>
                <a:gd name="T67" fmla="*/ 641 h 772"/>
                <a:gd name="T68" fmla="*/ 69 w 771"/>
                <a:gd name="T69" fmla="*/ 606 h 772"/>
                <a:gd name="T70" fmla="*/ 45 w 771"/>
                <a:gd name="T71" fmla="*/ 567 h 772"/>
                <a:gd name="T72" fmla="*/ 26 w 771"/>
                <a:gd name="T73" fmla="*/ 524 h 772"/>
                <a:gd name="T74" fmla="*/ 11 w 771"/>
                <a:gd name="T75" fmla="*/ 481 h 772"/>
                <a:gd name="T76" fmla="*/ 3 w 771"/>
                <a:gd name="T77" fmla="*/ 434 h 772"/>
                <a:gd name="T78" fmla="*/ 0 w 771"/>
                <a:gd name="T79" fmla="*/ 386 h 772"/>
                <a:gd name="T80" fmla="*/ 3 w 771"/>
                <a:gd name="T81" fmla="*/ 338 h 772"/>
                <a:gd name="T82" fmla="*/ 11 w 771"/>
                <a:gd name="T83" fmla="*/ 291 h 772"/>
                <a:gd name="T84" fmla="*/ 26 w 771"/>
                <a:gd name="T85" fmla="*/ 246 h 772"/>
                <a:gd name="T86" fmla="*/ 45 w 771"/>
                <a:gd name="T87" fmla="*/ 204 h 772"/>
                <a:gd name="T88" fmla="*/ 69 w 771"/>
                <a:gd name="T89" fmla="*/ 165 h 772"/>
                <a:gd name="T90" fmla="*/ 97 w 771"/>
                <a:gd name="T91" fmla="*/ 130 h 772"/>
                <a:gd name="T92" fmla="*/ 129 w 771"/>
                <a:gd name="T93" fmla="*/ 98 h 772"/>
                <a:gd name="T94" fmla="*/ 165 w 771"/>
                <a:gd name="T95" fmla="*/ 69 h 772"/>
                <a:gd name="T96" fmla="*/ 205 w 771"/>
                <a:gd name="T97" fmla="*/ 45 h 772"/>
                <a:gd name="T98" fmla="*/ 246 w 771"/>
                <a:gd name="T99" fmla="*/ 26 h 772"/>
                <a:gd name="T100" fmla="*/ 291 w 771"/>
                <a:gd name="T101" fmla="*/ 12 h 772"/>
                <a:gd name="T102" fmla="*/ 337 w 771"/>
                <a:gd name="T103" fmla="*/ 3 h 772"/>
                <a:gd name="T104" fmla="*/ 386 w 771"/>
                <a:gd name="T105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1" h="772">
                  <a:moveTo>
                    <a:pt x="386" y="0"/>
                  </a:moveTo>
                  <a:lnTo>
                    <a:pt x="434" y="3"/>
                  </a:lnTo>
                  <a:lnTo>
                    <a:pt x="480" y="12"/>
                  </a:lnTo>
                  <a:lnTo>
                    <a:pt x="525" y="26"/>
                  </a:lnTo>
                  <a:lnTo>
                    <a:pt x="567" y="45"/>
                  </a:lnTo>
                  <a:lnTo>
                    <a:pt x="607" y="69"/>
                  </a:lnTo>
                  <a:lnTo>
                    <a:pt x="642" y="98"/>
                  </a:lnTo>
                  <a:lnTo>
                    <a:pt x="674" y="130"/>
                  </a:lnTo>
                  <a:lnTo>
                    <a:pt x="703" y="165"/>
                  </a:lnTo>
                  <a:lnTo>
                    <a:pt x="727" y="204"/>
                  </a:lnTo>
                  <a:lnTo>
                    <a:pt x="745" y="246"/>
                  </a:lnTo>
                  <a:lnTo>
                    <a:pt x="760" y="291"/>
                  </a:lnTo>
                  <a:lnTo>
                    <a:pt x="768" y="338"/>
                  </a:lnTo>
                  <a:lnTo>
                    <a:pt x="771" y="386"/>
                  </a:lnTo>
                  <a:lnTo>
                    <a:pt x="768" y="434"/>
                  </a:lnTo>
                  <a:lnTo>
                    <a:pt x="760" y="481"/>
                  </a:lnTo>
                  <a:lnTo>
                    <a:pt x="745" y="524"/>
                  </a:lnTo>
                  <a:lnTo>
                    <a:pt x="727" y="567"/>
                  </a:lnTo>
                  <a:lnTo>
                    <a:pt x="703" y="606"/>
                  </a:lnTo>
                  <a:lnTo>
                    <a:pt x="674" y="641"/>
                  </a:lnTo>
                  <a:lnTo>
                    <a:pt x="642" y="674"/>
                  </a:lnTo>
                  <a:lnTo>
                    <a:pt x="607" y="702"/>
                  </a:lnTo>
                  <a:lnTo>
                    <a:pt x="567" y="726"/>
                  </a:lnTo>
                  <a:lnTo>
                    <a:pt x="525" y="746"/>
                  </a:lnTo>
                  <a:lnTo>
                    <a:pt x="480" y="759"/>
                  </a:lnTo>
                  <a:lnTo>
                    <a:pt x="434" y="769"/>
                  </a:lnTo>
                  <a:lnTo>
                    <a:pt x="386" y="772"/>
                  </a:lnTo>
                  <a:lnTo>
                    <a:pt x="337" y="769"/>
                  </a:lnTo>
                  <a:lnTo>
                    <a:pt x="291" y="759"/>
                  </a:lnTo>
                  <a:lnTo>
                    <a:pt x="246" y="746"/>
                  </a:lnTo>
                  <a:lnTo>
                    <a:pt x="205" y="726"/>
                  </a:lnTo>
                  <a:lnTo>
                    <a:pt x="165" y="702"/>
                  </a:lnTo>
                  <a:lnTo>
                    <a:pt x="129" y="674"/>
                  </a:lnTo>
                  <a:lnTo>
                    <a:pt x="97" y="641"/>
                  </a:lnTo>
                  <a:lnTo>
                    <a:pt x="69" y="606"/>
                  </a:lnTo>
                  <a:lnTo>
                    <a:pt x="45" y="567"/>
                  </a:lnTo>
                  <a:lnTo>
                    <a:pt x="26" y="524"/>
                  </a:lnTo>
                  <a:lnTo>
                    <a:pt x="11" y="481"/>
                  </a:lnTo>
                  <a:lnTo>
                    <a:pt x="3" y="434"/>
                  </a:lnTo>
                  <a:lnTo>
                    <a:pt x="0" y="386"/>
                  </a:lnTo>
                  <a:lnTo>
                    <a:pt x="3" y="338"/>
                  </a:lnTo>
                  <a:lnTo>
                    <a:pt x="11" y="291"/>
                  </a:lnTo>
                  <a:lnTo>
                    <a:pt x="26" y="246"/>
                  </a:lnTo>
                  <a:lnTo>
                    <a:pt x="45" y="204"/>
                  </a:lnTo>
                  <a:lnTo>
                    <a:pt x="69" y="165"/>
                  </a:lnTo>
                  <a:lnTo>
                    <a:pt x="97" y="130"/>
                  </a:lnTo>
                  <a:lnTo>
                    <a:pt x="129" y="98"/>
                  </a:lnTo>
                  <a:lnTo>
                    <a:pt x="165" y="69"/>
                  </a:lnTo>
                  <a:lnTo>
                    <a:pt x="205" y="45"/>
                  </a:lnTo>
                  <a:lnTo>
                    <a:pt x="246" y="26"/>
                  </a:lnTo>
                  <a:lnTo>
                    <a:pt x="291" y="12"/>
                  </a:lnTo>
                  <a:lnTo>
                    <a:pt x="337" y="3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7" name="Group 396"/>
            <p:cNvGrpSpPr/>
            <p:nvPr/>
          </p:nvGrpSpPr>
          <p:grpSpPr>
            <a:xfrm>
              <a:off x="2295525" y="1089025"/>
              <a:ext cx="442913" cy="495300"/>
              <a:chOff x="2295525" y="1089025"/>
              <a:chExt cx="442913" cy="495300"/>
            </a:xfrm>
            <a:grpFill/>
          </p:grpSpPr>
          <p:sp>
            <p:nvSpPr>
              <p:cNvPr id="58" name="Freeform 113"/>
              <p:cNvSpPr>
                <a:spLocks/>
              </p:cNvSpPr>
              <p:nvPr/>
            </p:nvSpPr>
            <p:spPr bwMode="auto">
              <a:xfrm>
                <a:off x="2295525" y="1254125"/>
                <a:ext cx="190500" cy="327025"/>
              </a:xfrm>
              <a:custGeom>
                <a:avLst/>
                <a:gdLst>
                  <a:gd name="T0" fmla="*/ 395 w 1316"/>
                  <a:gd name="T1" fmla="*/ 3 h 2264"/>
                  <a:gd name="T2" fmla="*/ 483 w 1316"/>
                  <a:gd name="T3" fmla="*/ 27 h 2264"/>
                  <a:gd name="T4" fmla="*/ 560 w 1316"/>
                  <a:gd name="T5" fmla="*/ 73 h 2264"/>
                  <a:gd name="T6" fmla="*/ 623 w 1316"/>
                  <a:gd name="T7" fmla="*/ 135 h 2264"/>
                  <a:gd name="T8" fmla="*/ 669 w 1316"/>
                  <a:gd name="T9" fmla="*/ 212 h 2264"/>
                  <a:gd name="T10" fmla="*/ 693 w 1316"/>
                  <a:gd name="T11" fmla="*/ 300 h 2264"/>
                  <a:gd name="T12" fmla="*/ 696 w 1316"/>
                  <a:gd name="T13" fmla="*/ 860 h 2264"/>
                  <a:gd name="T14" fmla="*/ 1076 w 1316"/>
                  <a:gd name="T15" fmla="*/ 863 h 2264"/>
                  <a:gd name="T16" fmla="*/ 1153 w 1316"/>
                  <a:gd name="T17" fmla="*/ 886 h 2264"/>
                  <a:gd name="T18" fmla="*/ 1219 w 1316"/>
                  <a:gd name="T19" fmla="*/ 929 h 2264"/>
                  <a:gd name="T20" fmla="*/ 1270 w 1316"/>
                  <a:gd name="T21" fmla="*/ 989 h 2264"/>
                  <a:gd name="T22" fmla="*/ 1303 w 1316"/>
                  <a:gd name="T23" fmla="*/ 1061 h 2264"/>
                  <a:gd name="T24" fmla="*/ 1316 w 1316"/>
                  <a:gd name="T25" fmla="*/ 1142 h 2264"/>
                  <a:gd name="T26" fmla="*/ 1313 w 1316"/>
                  <a:gd name="T27" fmla="*/ 2204 h 2264"/>
                  <a:gd name="T28" fmla="*/ 1292 w 1316"/>
                  <a:gd name="T29" fmla="*/ 2241 h 2264"/>
                  <a:gd name="T30" fmla="*/ 1255 w 1316"/>
                  <a:gd name="T31" fmla="*/ 2262 h 2264"/>
                  <a:gd name="T32" fmla="*/ 849 w 1316"/>
                  <a:gd name="T33" fmla="*/ 2264 h 2264"/>
                  <a:gd name="T34" fmla="*/ 808 w 1316"/>
                  <a:gd name="T35" fmla="*/ 2253 h 2264"/>
                  <a:gd name="T36" fmla="*/ 778 w 1316"/>
                  <a:gd name="T37" fmla="*/ 2224 h 2264"/>
                  <a:gd name="T38" fmla="*/ 768 w 1316"/>
                  <a:gd name="T39" fmla="*/ 2182 h 2264"/>
                  <a:gd name="T40" fmla="*/ 334 w 1316"/>
                  <a:gd name="T41" fmla="*/ 1403 h 2264"/>
                  <a:gd name="T42" fmla="*/ 245 w 1316"/>
                  <a:gd name="T43" fmla="*/ 1391 h 2264"/>
                  <a:gd name="T44" fmla="*/ 165 w 1316"/>
                  <a:gd name="T45" fmla="*/ 1358 h 2264"/>
                  <a:gd name="T46" fmla="*/ 98 w 1316"/>
                  <a:gd name="T47" fmla="*/ 1306 h 2264"/>
                  <a:gd name="T48" fmla="*/ 46 w 1316"/>
                  <a:gd name="T49" fmla="*/ 1238 h 2264"/>
                  <a:gd name="T50" fmla="*/ 12 w 1316"/>
                  <a:gd name="T51" fmla="*/ 1159 h 2264"/>
                  <a:gd name="T52" fmla="*/ 0 w 1316"/>
                  <a:gd name="T53" fmla="*/ 1070 h 2264"/>
                  <a:gd name="T54" fmla="*/ 3 w 1316"/>
                  <a:gd name="T55" fmla="*/ 300 h 2264"/>
                  <a:gd name="T56" fmla="*/ 27 w 1316"/>
                  <a:gd name="T57" fmla="*/ 212 h 2264"/>
                  <a:gd name="T58" fmla="*/ 73 w 1316"/>
                  <a:gd name="T59" fmla="*/ 135 h 2264"/>
                  <a:gd name="T60" fmla="*/ 135 w 1316"/>
                  <a:gd name="T61" fmla="*/ 73 h 2264"/>
                  <a:gd name="T62" fmla="*/ 213 w 1316"/>
                  <a:gd name="T63" fmla="*/ 27 h 2264"/>
                  <a:gd name="T64" fmla="*/ 300 w 1316"/>
                  <a:gd name="T65" fmla="*/ 3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16" h="2264">
                    <a:moveTo>
                      <a:pt x="348" y="0"/>
                    </a:moveTo>
                    <a:lnTo>
                      <a:pt x="395" y="3"/>
                    </a:lnTo>
                    <a:lnTo>
                      <a:pt x="440" y="12"/>
                    </a:lnTo>
                    <a:lnTo>
                      <a:pt x="483" y="27"/>
                    </a:lnTo>
                    <a:lnTo>
                      <a:pt x="524" y="48"/>
                    </a:lnTo>
                    <a:lnTo>
                      <a:pt x="560" y="73"/>
                    </a:lnTo>
                    <a:lnTo>
                      <a:pt x="594" y="102"/>
                    </a:lnTo>
                    <a:lnTo>
                      <a:pt x="623" y="135"/>
                    </a:lnTo>
                    <a:lnTo>
                      <a:pt x="648" y="172"/>
                    </a:lnTo>
                    <a:lnTo>
                      <a:pt x="669" y="212"/>
                    </a:lnTo>
                    <a:lnTo>
                      <a:pt x="683" y="255"/>
                    </a:lnTo>
                    <a:lnTo>
                      <a:pt x="693" y="300"/>
                    </a:lnTo>
                    <a:lnTo>
                      <a:pt x="696" y="347"/>
                    </a:lnTo>
                    <a:lnTo>
                      <a:pt x="696" y="860"/>
                    </a:lnTo>
                    <a:lnTo>
                      <a:pt x="1034" y="860"/>
                    </a:lnTo>
                    <a:lnTo>
                      <a:pt x="1076" y="863"/>
                    </a:lnTo>
                    <a:lnTo>
                      <a:pt x="1116" y="872"/>
                    </a:lnTo>
                    <a:lnTo>
                      <a:pt x="1153" y="886"/>
                    </a:lnTo>
                    <a:lnTo>
                      <a:pt x="1188" y="905"/>
                    </a:lnTo>
                    <a:lnTo>
                      <a:pt x="1219" y="929"/>
                    </a:lnTo>
                    <a:lnTo>
                      <a:pt x="1247" y="957"/>
                    </a:lnTo>
                    <a:lnTo>
                      <a:pt x="1270" y="989"/>
                    </a:lnTo>
                    <a:lnTo>
                      <a:pt x="1290" y="1023"/>
                    </a:lnTo>
                    <a:lnTo>
                      <a:pt x="1303" y="1061"/>
                    </a:lnTo>
                    <a:lnTo>
                      <a:pt x="1313" y="1100"/>
                    </a:lnTo>
                    <a:lnTo>
                      <a:pt x="1316" y="1142"/>
                    </a:lnTo>
                    <a:lnTo>
                      <a:pt x="1316" y="2182"/>
                    </a:lnTo>
                    <a:lnTo>
                      <a:pt x="1313" y="2204"/>
                    </a:lnTo>
                    <a:lnTo>
                      <a:pt x="1304" y="2224"/>
                    </a:lnTo>
                    <a:lnTo>
                      <a:pt x="1292" y="2241"/>
                    </a:lnTo>
                    <a:lnTo>
                      <a:pt x="1275" y="2253"/>
                    </a:lnTo>
                    <a:lnTo>
                      <a:pt x="1255" y="2262"/>
                    </a:lnTo>
                    <a:lnTo>
                      <a:pt x="1235" y="2264"/>
                    </a:lnTo>
                    <a:lnTo>
                      <a:pt x="849" y="2264"/>
                    </a:lnTo>
                    <a:lnTo>
                      <a:pt x="827" y="2262"/>
                    </a:lnTo>
                    <a:lnTo>
                      <a:pt x="808" y="2253"/>
                    </a:lnTo>
                    <a:lnTo>
                      <a:pt x="792" y="2241"/>
                    </a:lnTo>
                    <a:lnTo>
                      <a:pt x="778" y="2224"/>
                    </a:lnTo>
                    <a:lnTo>
                      <a:pt x="771" y="2204"/>
                    </a:lnTo>
                    <a:lnTo>
                      <a:pt x="768" y="2182"/>
                    </a:lnTo>
                    <a:lnTo>
                      <a:pt x="768" y="1403"/>
                    </a:lnTo>
                    <a:lnTo>
                      <a:pt x="334" y="1403"/>
                    </a:lnTo>
                    <a:lnTo>
                      <a:pt x="288" y="1401"/>
                    </a:lnTo>
                    <a:lnTo>
                      <a:pt x="245" y="1391"/>
                    </a:lnTo>
                    <a:lnTo>
                      <a:pt x="203" y="1377"/>
                    </a:lnTo>
                    <a:lnTo>
                      <a:pt x="165" y="1358"/>
                    </a:lnTo>
                    <a:lnTo>
                      <a:pt x="129" y="1334"/>
                    </a:lnTo>
                    <a:lnTo>
                      <a:pt x="98" y="1306"/>
                    </a:lnTo>
                    <a:lnTo>
                      <a:pt x="70" y="1273"/>
                    </a:lnTo>
                    <a:lnTo>
                      <a:pt x="46" y="1238"/>
                    </a:lnTo>
                    <a:lnTo>
                      <a:pt x="26" y="1199"/>
                    </a:lnTo>
                    <a:lnTo>
                      <a:pt x="12" y="1159"/>
                    </a:lnTo>
                    <a:lnTo>
                      <a:pt x="3" y="1115"/>
                    </a:lnTo>
                    <a:lnTo>
                      <a:pt x="0" y="1070"/>
                    </a:lnTo>
                    <a:lnTo>
                      <a:pt x="0" y="347"/>
                    </a:lnTo>
                    <a:lnTo>
                      <a:pt x="3" y="300"/>
                    </a:lnTo>
                    <a:lnTo>
                      <a:pt x="12" y="255"/>
                    </a:lnTo>
                    <a:lnTo>
                      <a:pt x="27" y="212"/>
                    </a:lnTo>
                    <a:lnTo>
                      <a:pt x="48" y="172"/>
                    </a:lnTo>
                    <a:lnTo>
                      <a:pt x="73" y="135"/>
                    </a:lnTo>
                    <a:lnTo>
                      <a:pt x="102" y="102"/>
                    </a:lnTo>
                    <a:lnTo>
                      <a:pt x="135" y="73"/>
                    </a:lnTo>
                    <a:lnTo>
                      <a:pt x="172" y="48"/>
                    </a:lnTo>
                    <a:lnTo>
                      <a:pt x="213" y="27"/>
                    </a:lnTo>
                    <a:lnTo>
                      <a:pt x="255" y="12"/>
                    </a:lnTo>
                    <a:lnTo>
                      <a:pt x="300" y="3"/>
                    </a:lnTo>
                    <a:lnTo>
                      <a:pt x="3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114"/>
              <p:cNvSpPr>
                <a:spLocks/>
              </p:cNvSpPr>
              <p:nvPr/>
            </p:nvSpPr>
            <p:spPr bwMode="auto">
              <a:xfrm>
                <a:off x="2582863" y="1089025"/>
                <a:ext cx="84137" cy="168275"/>
              </a:xfrm>
              <a:custGeom>
                <a:avLst/>
                <a:gdLst>
                  <a:gd name="T0" fmla="*/ 476 w 583"/>
                  <a:gd name="T1" fmla="*/ 0 h 1159"/>
                  <a:gd name="T2" fmla="*/ 498 w 583"/>
                  <a:gd name="T3" fmla="*/ 1 h 1159"/>
                  <a:gd name="T4" fmla="*/ 520 w 583"/>
                  <a:gd name="T5" fmla="*/ 6 h 1159"/>
                  <a:gd name="T6" fmla="*/ 541 w 583"/>
                  <a:gd name="T7" fmla="*/ 18 h 1159"/>
                  <a:gd name="T8" fmla="*/ 558 w 583"/>
                  <a:gd name="T9" fmla="*/ 33 h 1159"/>
                  <a:gd name="T10" fmla="*/ 570 w 583"/>
                  <a:gd name="T11" fmla="*/ 50 h 1159"/>
                  <a:gd name="T12" fmla="*/ 579 w 583"/>
                  <a:gd name="T13" fmla="*/ 70 h 1159"/>
                  <a:gd name="T14" fmla="*/ 583 w 583"/>
                  <a:gd name="T15" fmla="*/ 91 h 1159"/>
                  <a:gd name="T16" fmla="*/ 582 w 583"/>
                  <a:gd name="T17" fmla="*/ 114 h 1159"/>
                  <a:gd name="T18" fmla="*/ 575 w 583"/>
                  <a:gd name="T19" fmla="*/ 136 h 1159"/>
                  <a:gd name="T20" fmla="*/ 191 w 583"/>
                  <a:gd name="T21" fmla="*/ 1098 h 1159"/>
                  <a:gd name="T22" fmla="*/ 182 w 583"/>
                  <a:gd name="T23" fmla="*/ 1116 h 1159"/>
                  <a:gd name="T24" fmla="*/ 169 w 583"/>
                  <a:gd name="T25" fmla="*/ 1131 h 1159"/>
                  <a:gd name="T26" fmla="*/ 154 w 583"/>
                  <a:gd name="T27" fmla="*/ 1144 h 1159"/>
                  <a:gd name="T28" fmla="*/ 137 w 583"/>
                  <a:gd name="T29" fmla="*/ 1152 h 1159"/>
                  <a:gd name="T30" fmla="*/ 118 w 583"/>
                  <a:gd name="T31" fmla="*/ 1158 h 1159"/>
                  <a:gd name="T32" fmla="*/ 98 w 583"/>
                  <a:gd name="T33" fmla="*/ 1159 h 1159"/>
                  <a:gd name="T34" fmla="*/ 81 w 583"/>
                  <a:gd name="T35" fmla="*/ 1158 h 1159"/>
                  <a:gd name="T36" fmla="*/ 62 w 583"/>
                  <a:gd name="T37" fmla="*/ 1153 h 1159"/>
                  <a:gd name="T38" fmla="*/ 42 w 583"/>
                  <a:gd name="T39" fmla="*/ 1142 h 1159"/>
                  <a:gd name="T40" fmla="*/ 25 w 583"/>
                  <a:gd name="T41" fmla="*/ 1127 h 1159"/>
                  <a:gd name="T42" fmla="*/ 13 w 583"/>
                  <a:gd name="T43" fmla="*/ 1109 h 1159"/>
                  <a:gd name="T44" fmla="*/ 4 w 583"/>
                  <a:gd name="T45" fmla="*/ 1089 h 1159"/>
                  <a:gd name="T46" fmla="*/ 0 w 583"/>
                  <a:gd name="T47" fmla="*/ 1069 h 1159"/>
                  <a:gd name="T48" fmla="*/ 1 w 583"/>
                  <a:gd name="T49" fmla="*/ 1046 h 1159"/>
                  <a:gd name="T50" fmla="*/ 6 w 583"/>
                  <a:gd name="T51" fmla="*/ 1024 h 1159"/>
                  <a:gd name="T52" fmla="*/ 392 w 583"/>
                  <a:gd name="T53" fmla="*/ 62 h 1159"/>
                  <a:gd name="T54" fmla="*/ 402 w 583"/>
                  <a:gd name="T55" fmla="*/ 42 h 1159"/>
                  <a:gd name="T56" fmla="*/ 417 w 583"/>
                  <a:gd name="T57" fmla="*/ 25 h 1159"/>
                  <a:gd name="T58" fmla="*/ 434 w 583"/>
                  <a:gd name="T59" fmla="*/ 13 h 1159"/>
                  <a:gd name="T60" fmla="*/ 455 w 583"/>
                  <a:gd name="T61" fmla="*/ 4 h 1159"/>
                  <a:gd name="T62" fmla="*/ 476 w 583"/>
                  <a:gd name="T63" fmla="*/ 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3" h="1159">
                    <a:moveTo>
                      <a:pt x="476" y="0"/>
                    </a:moveTo>
                    <a:lnTo>
                      <a:pt x="498" y="1"/>
                    </a:lnTo>
                    <a:lnTo>
                      <a:pt x="520" y="6"/>
                    </a:lnTo>
                    <a:lnTo>
                      <a:pt x="541" y="18"/>
                    </a:lnTo>
                    <a:lnTo>
                      <a:pt x="558" y="33"/>
                    </a:lnTo>
                    <a:lnTo>
                      <a:pt x="570" y="50"/>
                    </a:lnTo>
                    <a:lnTo>
                      <a:pt x="579" y="70"/>
                    </a:lnTo>
                    <a:lnTo>
                      <a:pt x="583" y="91"/>
                    </a:lnTo>
                    <a:lnTo>
                      <a:pt x="582" y="114"/>
                    </a:lnTo>
                    <a:lnTo>
                      <a:pt x="575" y="136"/>
                    </a:lnTo>
                    <a:lnTo>
                      <a:pt x="191" y="1098"/>
                    </a:lnTo>
                    <a:lnTo>
                      <a:pt x="182" y="1116"/>
                    </a:lnTo>
                    <a:lnTo>
                      <a:pt x="169" y="1131"/>
                    </a:lnTo>
                    <a:lnTo>
                      <a:pt x="154" y="1144"/>
                    </a:lnTo>
                    <a:lnTo>
                      <a:pt x="137" y="1152"/>
                    </a:lnTo>
                    <a:lnTo>
                      <a:pt x="118" y="1158"/>
                    </a:lnTo>
                    <a:lnTo>
                      <a:pt x="98" y="1159"/>
                    </a:lnTo>
                    <a:lnTo>
                      <a:pt x="81" y="1158"/>
                    </a:lnTo>
                    <a:lnTo>
                      <a:pt x="62" y="1153"/>
                    </a:lnTo>
                    <a:lnTo>
                      <a:pt x="42" y="1142"/>
                    </a:lnTo>
                    <a:lnTo>
                      <a:pt x="25" y="1127"/>
                    </a:lnTo>
                    <a:lnTo>
                      <a:pt x="13" y="1109"/>
                    </a:lnTo>
                    <a:lnTo>
                      <a:pt x="4" y="1089"/>
                    </a:lnTo>
                    <a:lnTo>
                      <a:pt x="0" y="1069"/>
                    </a:lnTo>
                    <a:lnTo>
                      <a:pt x="1" y="1046"/>
                    </a:lnTo>
                    <a:lnTo>
                      <a:pt x="6" y="1024"/>
                    </a:lnTo>
                    <a:lnTo>
                      <a:pt x="392" y="62"/>
                    </a:lnTo>
                    <a:lnTo>
                      <a:pt x="402" y="42"/>
                    </a:lnTo>
                    <a:lnTo>
                      <a:pt x="417" y="25"/>
                    </a:lnTo>
                    <a:lnTo>
                      <a:pt x="434" y="13"/>
                    </a:lnTo>
                    <a:lnTo>
                      <a:pt x="455" y="4"/>
                    </a:lnTo>
                    <a:lnTo>
                      <a:pt x="4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115"/>
              <p:cNvSpPr>
                <a:spLocks/>
              </p:cNvSpPr>
              <p:nvPr/>
            </p:nvSpPr>
            <p:spPr bwMode="auto">
              <a:xfrm>
                <a:off x="2571750" y="1200150"/>
                <a:ext cx="84137" cy="112713"/>
              </a:xfrm>
              <a:custGeom>
                <a:avLst/>
                <a:gdLst>
                  <a:gd name="T0" fmla="*/ 484 w 583"/>
                  <a:gd name="T1" fmla="*/ 0 h 775"/>
                  <a:gd name="T2" fmla="*/ 507 w 583"/>
                  <a:gd name="T3" fmla="*/ 3 h 775"/>
                  <a:gd name="T4" fmla="*/ 528 w 583"/>
                  <a:gd name="T5" fmla="*/ 11 h 775"/>
                  <a:gd name="T6" fmla="*/ 546 w 583"/>
                  <a:gd name="T7" fmla="*/ 22 h 775"/>
                  <a:gd name="T8" fmla="*/ 561 w 583"/>
                  <a:gd name="T9" fmla="*/ 38 h 775"/>
                  <a:gd name="T10" fmla="*/ 573 w 583"/>
                  <a:gd name="T11" fmla="*/ 55 h 775"/>
                  <a:gd name="T12" fmla="*/ 580 w 583"/>
                  <a:gd name="T13" fmla="*/ 76 h 775"/>
                  <a:gd name="T14" fmla="*/ 583 w 583"/>
                  <a:gd name="T15" fmla="*/ 99 h 775"/>
                  <a:gd name="T16" fmla="*/ 583 w 583"/>
                  <a:gd name="T17" fmla="*/ 676 h 775"/>
                  <a:gd name="T18" fmla="*/ 580 w 583"/>
                  <a:gd name="T19" fmla="*/ 699 h 775"/>
                  <a:gd name="T20" fmla="*/ 573 w 583"/>
                  <a:gd name="T21" fmla="*/ 720 h 775"/>
                  <a:gd name="T22" fmla="*/ 561 w 583"/>
                  <a:gd name="T23" fmla="*/ 739 h 775"/>
                  <a:gd name="T24" fmla="*/ 546 w 583"/>
                  <a:gd name="T25" fmla="*/ 753 h 775"/>
                  <a:gd name="T26" fmla="*/ 528 w 583"/>
                  <a:gd name="T27" fmla="*/ 766 h 775"/>
                  <a:gd name="T28" fmla="*/ 507 w 583"/>
                  <a:gd name="T29" fmla="*/ 773 h 775"/>
                  <a:gd name="T30" fmla="*/ 484 w 583"/>
                  <a:gd name="T31" fmla="*/ 775 h 775"/>
                  <a:gd name="T32" fmla="*/ 99 w 583"/>
                  <a:gd name="T33" fmla="*/ 775 h 775"/>
                  <a:gd name="T34" fmla="*/ 76 w 583"/>
                  <a:gd name="T35" fmla="*/ 773 h 775"/>
                  <a:gd name="T36" fmla="*/ 55 w 583"/>
                  <a:gd name="T37" fmla="*/ 766 h 775"/>
                  <a:gd name="T38" fmla="*/ 37 w 583"/>
                  <a:gd name="T39" fmla="*/ 753 h 775"/>
                  <a:gd name="T40" fmla="*/ 22 w 583"/>
                  <a:gd name="T41" fmla="*/ 739 h 775"/>
                  <a:gd name="T42" fmla="*/ 10 w 583"/>
                  <a:gd name="T43" fmla="*/ 720 h 775"/>
                  <a:gd name="T44" fmla="*/ 3 w 583"/>
                  <a:gd name="T45" fmla="*/ 699 h 775"/>
                  <a:gd name="T46" fmla="*/ 0 w 583"/>
                  <a:gd name="T47" fmla="*/ 676 h 775"/>
                  <a:gd name="T48" fmla="*/ 3 w 583"/>
                  <a:gd name="T49" fmla="*/ 653 h 775"/>
                  <a:gd name="T50" fmla="*/ 10 w 583"/>
                  <a:gd name="T51" fmla="*/ 632 h 775"/>
                  <a:gd name="T52" fmla="*/ 22 w 583"/>
                  <a:gd name="T53" fmla="*/ 615 h 775"/>
                  <a:gd name="T54" fmla="*/ 37 w 583"/>
                  <a:gd name="T55" fmla="*/ 599 h 775"/>
                  <a:gd name="T56" fmla="*/ 55 w 583"/>
                  <a:gd name="T57" fmla="*/ 588 h 775"/>
                  <a:gd name="T58" fmla="*/ 76 w 583"/>
                  <a:gd name="T59" fmla="*/ 580 h 775"/>
                  <a:gd name="T60" fmla="*/ 99 w 583"/>
                  <a:gd name="T61" fmla="*/ 577 h 775"/>
                  <a:gd name="T62" fmla="*/ 385 w 583"/>
                  <a:gd name="T63" fmla="*/ 577 h 775"/>
                  <a:gd name="T64" fmla="*/ 385 w 583"/>
                  <a:gd name="T65" fmla="*/ 99 h 775"/>
                  <a:gd name="T66" fmla="*/ 387 w 583"/>
                  <a:gd name="T67" fmla="*/ 76 h 775"/>
                  <a:gd name="T68" fmla="*/ 395 w 583"/>
                  <a:gd name="T69" fmla="*/ 55 h 775"/>
                  <a:gd name="T70" fmla="*/ 407 w 583"/>
                  <a:gd name="T71" fmla="*/ 38 h 775"/>
                  <a:gd name="T72" fmla="*/ 423 w 583"/>
                  <a:gd name="T73" fmla="*/ 22 h 775"/>
                  <a:gd name="T74" fmla="*/ 440 w 583"/>
                  <a:gd name="T75" fmla="*/ 11 h 775"/>
                  <a:gd name="T76" fmla="*/ 461 w 583"/>
                  <a:gd name="T77" fmla="*/ 3 h 775"/>
                  <a:gd name="T78" fmla="*/ 484 w 583"/>
                  <a:gd name="T79" fmla="*/ 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3" h="775">
                    <a:moveTo>
                      <a:pt x="484" y="0"/>
                    </a:moveTo>
                    <a:lnTo>
                      <a:pt x="507" y="3"/>
                    </a:lnTo>
                    <a:lnTo>
                      <a:pt x="528" y="11"/>
                    </a:lnTo>
                    <a:lnTo>
                      <a:pt x="546" y="22"/>
                    </a:lnTo>
                    <a:lnTo>
                      <a:pt x="561" y="38"/>
                    </a:lnTo>
                    <a:lnTo>
                      <a:pt x="573" y="55"/>
                    </a:lnTo>
                    <a:lnTo>
                      <a:pt x="580" y="76"/>
                    </a:lnTo>
                    <a:lnTo>
                      <a:pt x="583" y="99"/>
                    </a:lnTo>
                    <a:lnTo>
                      <a:pt x="583" y="676"/>
                    </a:lnTo>
                    <a:lnTo>
                      <a:pt x="580" y="699"/>
                    </a:lnTo>
                    <a:lnTo>
                      <a:pt x="573" y="720"/>
                    </a:lnTo>
                    <a:lnTo>
                      <a:pt x="561" y="739"/>
                    </a:lnTo>
                    <a:lnTo>
                      <a:pt x="546" y="753"/>
                    </a:lnTo>
                    <a:lnTo>
                      <a:pt x="528" y="766"/>
                    </a:lnTo>
                    <a:lnTo>
                      <a:pt x="507" y="773"/>
                    </a:lnTo>
                    <a:lnTo>
                      <a:pt x="484" y="775"/>
                    </a:lnTo>
                    <a:lnTo>
                      <a:pt x="99" y="775"/>
                    </a:lnTo>
                    <a:lnTo>
                      <a:pt x="76" y="773"/>
                    </a:lnTo>
                    <a:lnTo>
                      <a:pt x="55" y="766"/>
                    </a:lnTo>
                    <a:lnTo>
                      <a:pt x="37" y="753"/>
                    </a:lnTo>
                    <a:lnTo>
                      <a:pt x="22" y="739"/>
                    </a:lnTo>
                    <a:lnTo>
                      <a:pt x="10" y="720"/>
                    </a:lnTo>
                    <a:lnTo>
                      <a:pt x="3" y="699"/>
                    </a:lnTo>
                    <a:lnTo>
                      <a:pt x="0" y="676"/>
                    </a:lnTo>
                    <a:lnTo>
                      <a:pt x="3" y="653"/>
                    </a:lnTo>
                    <a:lnTo>
                      <a:pt x="10" y="632"/>
                    </a:lnTo>
                    <a:lnTo>
                      <a:pt x="22" y="615"/>
                    </a:lnTo>
                    <a:lnTo>
                      <a:pt x="37" y="599"/>
                    </a:lnTo>
                    <a:lnTo>
                      <a:pt x="55" y="588"/>
                    </a:lnTo>
                    <a:lnTo>
                      <a:pt x="76" y="580"/>
                    </a:lnTo>
                    <a:lnTo>
                      <a:pt x="99" y="577"/>
                    </a:lnTo>
                    <a:lnTo>
                      <a:pt x="385" y="577"/>
                    </a:lnTo>
                    <a:lnTo>
                      <a:pt x="385" y="99"/>
                    </a:lnTo>
                    <a:lnTo>
                      <a:pt x="387" y="76"/>
                    </a:lnTo>
                    <a:lnTo>
                      <a:pt x="395" y="55"/>
                    </a:lnTo>
                    <a:lnTo>
                      <a:pt x="407" y="38"/>
                    </a:lnTo>
                    <a:lnTo>
                      <a:pt x="423" y="22"/>
                    </a:lnTo>
                    <a:lnTo>
                      <a:pt x="440" y="11"/>
                    </a:lnTo>
                    <a:lnTo>
                      <a:pt x="461" y="3"/>
                    </a:lnTo>
                    <a:lnTo>
                      <a:pt x="4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116"/>
              <p:cNvSpPr>
                <a:spLocks/>
              </p:cNvSpPr>
              <p:nvPr/>
            </p:nvSpPr>
            <p:spPr bwMode="auto">
              <a:xfrm>
                <a:off x="2709863" y="1419225"/>
                <a:ext cx="28575" cy="165100"/>
              </a:xfrm>
              <a:custGeom>
                <a:avLst/>
                <a:gdLst>
                  <a:gd name="T0" fmla="*/ 0 w 199"/>
                  <a:gd name="T1" fmla="*/ 0 h 1140"/>
                  <a:gd name="T2" fmla="*/ 199 w 199"/>
                  <a:gd name="T3" fmla="*/ 0 h 1140"/>
                  <a:gd name="T4" fmla="*/ 199 w 199"/>
                  <a:gd name="T5" fmla="*/ 1041 h 1140"/>
                  <a:gd name="T6" fmla="*/ 197 w 199"/>
                  <a:gd name="T7" fmla="*/ 1064 h 1140"/>
                  <a:gd name="T8" fmla="*/ 188 w 199"/>
                  <a:gd name="T9" fmla="*/ 1085 h 1140"/>
                  <a:gd name="T10" fmla="*/ 177 w 199"/>
                  <a:gd name="T11" fmla="*/ 1104 h 1140"/>
                  <a:gd name="T12" fmla="*/ 162 w 199"/>
                  <a:gd name="T13" fmla="*/ 1118 h 1140"/>
                  <a:gd name="T14" fmla="*/ 143 w 199"/>
                  <a:gd name="T15" fmla="*/ 1131 h 1140"/>
                  <a:gd name="T16" fmla="*/ 122 w 199"/>
                  <a:gd name="T17" fmla="*/ 1138 h 1140"/>
                  <a:gd name="T18" fmla="*/ 99 w 199"/>
                  <a:gd name="T19" fmla="*/ 1140 h 1140"/>
                  <a:gd name="T20" fmla="*/ 76 w 199"/>
                  <a:gd name="T21" fmla="*/ 1138 h 1140"/>
                  <a:gd name="T22" fmla="*/ 56 w 199"/>
                  <a:gd name="T23" fmla="*/ 1131 h 1140"/>
                  <a:gd name="T24" fmla="*/ 38 w 199"/>
                  <a:gd name="T25" fmla="*/ 1118 h 1140"/>
                  <a:gd name="T26" fmla="*/ 22 w 199"/>
                  <a:gd name="T27" fmla="*/ 1104 h 1140"/>
                  <a:gd name="T28" fmla="*/ 11 w 199"/>
                  <a:gd name="T29" fmla="*/ 1085 h 1140"/>
                  <a:gd name="T30" fmla="*/ 3 w 199"/>
                  <a:gd name="T31" fmla="*/ 1064 h 1140"/>
                  <a:gd name="T32" fmla="*/ 0 w 199"/>
                  <a:gd name="T33" fmla="*/ 1041 h 1140"/>
                  <a:gd name="T34" fmla="*/ 0 w 199"/>
                  <a:gd name="T35" fmla="*/ 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9" h="1140">
                    <a:moveTo>
                      <a:pt x="0" y="0"/>
                    </a:moveTo>
                    <a:lnTo>
                      <a:pt x="199" y="0"/>
                    </a:lnTo>
                    <a:lnTo>
                      <a:pt x="199" y="1041"/>
                    </a:lnTo>
                    <a:lnTo>
                      <a:pt x="197" y="1064"/>
                    </a:lnTo>
                    <a:lnTo>
                      <a:pt x="188" y="1085"/>
                    </a:lnTo>
                    <a:lnTo>
                      <a:pt x="177" y="1104"/>
                    </a:lnTo>
                    <a:lnTo>
                      <a:pt x="162" y="1118"/>
                    </a:lnTo>
                    <a:lnTo>
                      <a:pt x="143" y="1131"/>
                    </a:lnTo>
                    <a:lnTo>
                      <a:pt x="122" y="1138"/>
                    </a:lnTo>
                    <a:lnTo>
                      <a:pt x="99" y="1140"/>
                    </a:lnTo>
                    <a:lnTo>
                      <a:pt x="76" y="1138"/>
                    </a:lnTo>
                    <a:lnTo>
                      <a:pt x="56" y="1131"/>
                    </a:lnTo>
                    <a:lnTo>
                      <a:pt x="38" y="1118"/>
                    </a:lnTo>
                    <a:lnTo>
                      <a:pt x="22" y="1104"/>
                    </a:lnTo>
                    <a:lnTo>
                      <a:pt x="11" y="1085"/>
                    </a:lnTo>
                    <a:lnTo>
                      <a:pt x="3" y="1064"/>
                    </a:lnTo>
                    <a:lnTo>
                      <a:pt x="0" y="10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17"/>
              <p:cNvSpPr>
                <a:spLocks/>
              </p:cNvSpPr>
              <p:nvPr/>
            </p:nvSpPr>
            <p:spPr bwMode="auto">
              <a:xfrm>
                <a:off x="2516188" y="1333500"/>
                <a:ext cx="222250" cy="58738"/>
              </a:xfrm>
              <a:custGeom>
                <a:avLst/>
                <a:gdLst>
                  <a:gd name="T0" fmla="*/ 99 w 1546"/>
                  <a:gd name="T1" fmla="*/ 0 h 397"/>
                  <a:gd name="T2" fmla="*/ 1446 w 1546"/>
                  <a:gd name="T3" fmla="*/ 0 h 397"/>
                  <a:gd name="T4" fmla="*/ 1469 w 1546"/>
                  <a:gd name="T5" fmla="*/ 2 h 397"/>
                  <a:gd name="T6" fmla="*/ 1490 w 1546"/>
                  <a:gd name="T7" fmla="*/ 9 h 397"/>
                  <a:gd name="T8" fmla="*/ 1509 w 1546"/>
                  <a:gd name="T9" fmla="*/ 20 h 397"/>
                  <a:gd name="T10" fmla="*/ 1524 w 1546"/>
                  <a:gd name="T11" fmla="*/ 36 h 397"/>
                  <a:gd name="T12" fmla="*/ 1535 w 1546"/>
                  <a:gd name="T13" fmla="*/ 55 h 397"/>
                  <a:gd name="T14" fmla="*/ 1544 w 1546"/>
                  <a:gd name="T15" fmla="*/ 76 h 397"/>
                  <a:gd name="T16" fmla="*/ 1546 w 1546"/>
                  <a:gd name="T17" fmla="*/ 99 h 397"/>
                  <a:gd name="T18" fmla="*/ 1546 w 1546"/>
                  <a:gd name="T19" fmla="*/ 397 h 397"/>
                  <a:gd name="T20" fmla="*/ 0 w 1546"/>
                  <a:gd name="T21" fmla="*/ 397 h 397"/>
                  <a:gd name="T22" fmla="*/ 0 w 1546"/>
                  <a:gd name="T23" fmla="*/ 99 h 397"/>
                  <a:gd name="T24" fmla="*/ 3 w 1546"/>
                  <a:gd name="T25" fmla="*/ 76 h 397"/>
                  <a:gd name="T26" fmla="*/ 10 w 1546"/>
                  <a:gd name="T27" fmla="*/ 55 h 397"/>
                  <a:gd name="T28" fmla="*/ 21 w 1546"/>
                  <a:gd name="T29" fmla="*/ 36 h 397"/>
                  <a:gd name="T30" fmla="*/ 37 w 1546"/>
                  <a:gd name="T31" fmla="*/ 20 h 397"/>
                  <a:gd name="T32" fmla="*/ 56 w 1546"/>
                  <a:gd name="T33" fmla="*/ 9 h 397"/>
                  <a:gd name="T34" fmla="*/ 77 w 1546"/>
                  <a:gd name="T35" fmla="*/ 2 h 397"/>
                  <a:gd name="T36" fmla="*/ 99 w 1546"/>
                  <a:gd name="T3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46" h="397">
                    <a:moveTo>
                      <a:pt x="99" y="0"/>
                    </a:moveTo>
                    <a:lnTo>
                      <a:pt x="1446" y="0"/>
                    </a:lnTo>
                    <a:lnTo>
                      <a:pt x="1469" y="2"/>
                    </a:lnTo>
                    <a:lnTo>
                      <a:pt x="1490" y="9"/>
                    </a:lnTo>
                    <a:lnTo>
                      <a:pt x="1509" y="20"/>
                    </a:lnTo>
                    <a:lnTo>
                      <a:pt x="1524" y="36"/>
                    </a:lnTo>
                    <a:lnTo>
                      <a:pt x="1535" y="55"/>
                    </a:lnTo>
                    <a:lnTo>
                      <a:pt x="1544" y="76"/>
                    </a:lnTo>
                    <a:lnTo>
                      <a:pt x="1546" y="99"/>
                    </a:lnTo>
                    <a:lnTo>
                      <a:pt x="1546" y="397"/>
                    </a:lnTo>
                    <a:lnTo>
                      <a:pt x="0" y="397"/>
                    </a:lnTo>
                    <a:lnTo>
                      <a:pt x="0" y="99"/>
                    </a:lnTo>
                    <a:lnTo>
                      <a:pt x="3" y="76"/>
                    </a:lnTo>
                    <a:lnTo>
                      <a:pt x="10" y="55"/>
                    </a:lnTo>
                    <a:lnTo>
                      <a:pt x="21" y="36"/>
                    </a:lnTo>
                    <a:lnTo>
                      <a:pt x="37" y="20"/>
                    </a:lnTo>
                    <a:lnTo>
                      <a:pt x="56" y="9"/>
                    </a:lnTo>
                    <a:lnTo>
                      <a:pt x="77" y="2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118"/>
              <p:cNvSpPr>
                <a:spLocks/>
              </p:cNvSpPr>
              <p:nvPr/>
            </p:nvSpPr>
            <p:spPr bwMode="auto">
              <a:xfrm>
                <a:off x="2516188" y="1419225"/>
                <a:ext cx="28575" cy="165100"/>
              </a:xfrm>
              <a:custGeom>
                <a:avLst/>
                <a:gdLst>
                  <a:gd name="T0" fmla="*/ 0 w 198"/>
                  <a:gd name="T1" fmla="*/ 0 h 1140"/>
                  <a:gd name="T2" fmla="*/ 198 w 198"/>
                  <a:gd name="T3" fmla="*/ 0 h 1140"/>
                  <a:gd name="T4" fmla="*/ 198 w 198"/>
                  <a:gd name="T5" fmla="*/ 1041 h 1140"/>
                  <a:gd name="T6" fmla="*/ 196 w 198"/>
                  <a:gd name="T7" fmla="*/ 1064 h 1140"/>
                  <a:gd name="T8" fmla="*/ 188 w 198"/>
                  <a:gd name="T9" fmla="*/ 1085 h 1140"/>
                  <a:gd name="T10" fmla="*/ 177 w 198"/>
                  <a:gd name="T11" fmla="*/ 1104 h 1140"/>
                  <a:gd name="T12" fmla="*/ 161 w 198"/>
                  <a:gd name="T13" fmla="*/ 1118 h 1140"/>
                  <a:gd name="T14" fmla="*/ 143 w 198"/>
                  <a:gd name="T15" fmla="*/ 1131 h 1140"/>
                  <a:gd name="T16" fmla="*/ 122 w 198"/>
                  <a:gd name="T17" fmla="*/ 1138 h 1140"/>
                  <a:gd name="T18" fmla="*/ 99 w 198"/>
                  <a:gd name="T19" fmla="*/ 1140 h 1140"/>
                  <a:gd name="T20" fmla="*/ 77 w 198"/>
                  <a:gd name="T21" fmla="*/ 1138 h 1140"/>
                  <a:gd name="T22" fmla="*/ 56 w 198"/>
                  <a:gd name="T23" fmla="*/ 1131 h 1140"/>
                  <a:gd name="T24" fmla="*/ 37 w 198"/>
                  <a:gd name="T25" fmla="*/ 1118 h 1140"/>
                  <a:gd name="T26" fmla="*/ 21 w 198"/>
                  <a:gd name="T27" fmla="*/ 1104 h 1140"/>
                  <a:gd name="T28" fmla="*/ 10 w 198"/>
                  <a:gd name="T29" fmla="*/ 1085 h 1140"/>
                  <a:gd name="T30" fmla="*/ 3 w 198"/>
                  <a:gd name="T31" fmla="*/ 1064 h 1140"/>
                  <a:gd name="T32" fmla="*/ 0 w 198"/>
                  <a:gd name="T33" fmla="*/ 1041 h 1140"/>
                  <a:gd name="T34" fmla="*/ 0 w 198"/>
                  <a:gd name="T35" fmla="*/ 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1140">
                    <a:moveTo>
                      <a:pt x="0" y="0"/>
                    </a:moveTo>
                    <a:lnTo>
                      <a:pt x="198" y="0"/>
                    </a:lnTo>
                    <a:lnTo>
                      <a:pt x="198" y="1041"/>
                    </a:lnTo>
                    <a:lnTo>
                      <a:pt x="196" y="1064"/>
                    </a:lnTo>
                    <a:lnTo>
                      <a:pt x="188" y="1085"/>
                    </a:lnTo>
                    <a:lnTo>
                      <a:pt x="177" y="1104"/>
                    </a:lnTo>
                    <a:lnTo>
                      <a:pt x="161" y="1118"/>
                    </a:lnTo>
                    <a:lnTo>
                      <a:pt x="143" y="1131"/>
                    </a:lnTo>
                    <a:lnTo>
                      <a:pt x="122" y="1138"/>
                    </a:lnTo>
                    <a:lnTo>
                      <a:pt x="99" y="1140"/>
                    </a:lnTo>
                    <a:lnTo>
                      <a:pt x="77" y="1138"/>
                    </a:lnTo>
                    <a:lnTo>
                      <a:pt x="56" y="1131"/>
                    </a:lnTo>
                    <a:lnTo>
                      <a:pt x="37" y="1118"/>
                    </a:lnTo>
                    <a:lnTo>
                      <a:pt x="21" y="1104"/>
                    </a:lnTo>
                    <a:lnTo>
                      <a:pt x="10" y="1085"/>
                    </a:lnTo>
                    <a:lnTo>
                      <a:pt x="3" y="1064"/>
                    </a:lnTo>
                    <a:lnTo>
                      <a:pt x="0" y="10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82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РАСХОДЫ БЮДЖЕТА НА СОЦИАЛЬНУЮ ПОЛИТИКУ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19152"/>
              </p:ext>
            </p:extLst>
          </p:nvPr>
        </p:nvGraphicFramePr>
        <p:xfrm>
          <a:off x="501755" y="1152368"/>
          <a:ext cx="11098378" cy="51572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52980"/>
                <a:gridCol w="1337949"/>
                <a:gridCol w="1252851"/>
                <a:gridCol w="1076325"/>
                <a:gridCol w="978273"/>
              </a:tblGrid>
              <a:tr h="53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Кол-во</a:t>
                      </a:r>
                      <a:r>
                        <a:rPr lang="ru-RU" sz="1200" baseline="0" dirty="0" smtClean="0"/>
                        <a:t> получателей на 2026 год (чел)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год</a:t>
                      </a:r>
                    </a:p>
                    <a:p>
                      <a:pPr algn="ctr"/>
                      <a:r>
                        <a:rPr lang="ru-RU" sz="1500" dirty="0" smtClean="0"/>
                        <a:t>тыс.руб.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2027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тыс.руб.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2028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тыс.руб.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101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Надбавки к пенсиям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282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49</a:t>
                      </a:r>
                      <a:r>
                        <a:rPr lang="ru-RU" sz="1600" baseline="0" dirty="0" smtClean="0"/>
                        <a:t> 129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49</a:t>
                      </a:r>
                      <a:r>
                        <a:rPr lang="ru-RU" sz="1600" baseline="0" dirty="0" smtClean="0"/>
                        <a:t> 129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58 917</a:t>
                      </a:r>
                      <a:endParaRPr lang="ru-RU" sz="1600" dirty="0"/>
                    </a:p>
                  </a:txBody>
                  <a:tcPr marL="68580" marR="68580" anchor="ctr"/>
                </a:tc>
              </a:tr>
              <a:tr h="2425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Оказание адресной  материальной  помощи 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251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10 511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10 511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10 511</a:t>
                      </a:r>
                    </a:p>
                  </a:txBody>
                  <a:tcPr marL="68580" marR="68580" anchor="ctr"/>
                </a:tc>
              </a:tr>
              <a:tr h="4617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 Ежемесячные доплаты к пенсии за звание «Почетный гражданин</a:t>
                      </a:r>
                      <a:r>
                        <a:rPr lang="ru-RU" sz="1400" baseline="0" dirty="0" smtClean="0"/>
                        <a:t> города Курска»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5 118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5 118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5 118</a:t>
                      </a:r>
                      <a:endParaRPr lang="ru-RU" sz="1600" dirty="0"/>
                    </a:p>
                  </a:txBody>
                  <a:tcPr marL="68580" marR="68580" anchor="ctr"/>
                </a:tc>
              </a:tr>
              <a:tr h="4476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 Ежемесячные выплаты лицам,</a:t>
                      </a:r>
                      <a:r>
                        <a:rPr lang="ru-RU" sz="1400" baseline="0" dirty="0" smtClean="0"/>
                        <a:t> награжденным почетным знаком «За особые заслуги перед городом»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117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1 792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1 792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1 792</a:t>
                      </a:r>
                      <a:endParaRPr lang="ru-RU" sz="1600" dirty="0"/>
                    </a:p>
                  </a:txBody>
                  <a:tcPr marL="68580" marR="68580" anchor="ctr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 Обеспечение жильем молодых</a:t>
                      </a:r>
                      <a:r>
                        <a:rPr lang="ru-RU" sz="1400" baseline="0" dirty="0" smtClean="0"/>
                        <a:t> семей 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11 427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11 463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11 463</a:t>
                      </a:r>
                    </a:p>
                  </a:txBody>
                  <a:tcPr marL="68580" marR="68580" anchor="ctr"/>
                </a:tc>
              </a:tr>
              <a:tr h="648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6. </a:t>
                      </a:r>
                      <a:r>
                        <a:rPr lang="ru-RU" sz="1400" kern="1200" baseline="0" dirty="0" smtClean="0"/>
                        <a:t>Возмещение затрат на уплату процентов по кредитам и займам, полученным в российских кредитных организациях и ипотечных агентствах на приобретение и строительство жилья работникам учреждения образования города Курска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55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215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215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215</a:t>
                      </a:r>
                    </a:p>
                  </a:txBody>
                  <a:tcPr marL="68580" marR="68580" anchor="ctr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 Переданные </a:t>
                      </a:r>
                      <a:r>
                        <a:rPr lang="ru-RU" sz="1400" dirty="0" err="1" smtClean="0"/>
                        <a:t>гос</a:t>
                      </a:r>
                      <a:r>
                        <a:rPr lang="ru-RU" sz="1400" dirty="0" smtClean="0"/>
                        <a:t>. полномочия из бюджетов других уровней в сфере социальной защиты населения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154 800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1 758 761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1 810 238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0*</a:t>
                      </a:r>
                      <a:endParaRPr lang="ru-RU" sz="1600" dirty="0"/>
                    </a:p>
                  </a:txBody>
                  <a:tcPr marL="68580" marR="68580" anchor="ctr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8.Содержание учреждений социальной политики  и комитета социальной защиты населения города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  <a:cs typeface="Times New Roman" pitchFamily="18" charset="0"/>
                        </a:rPr>
                        <a:t>91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20 514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20 514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20 514</a:t>
                      </a:r>
                    </a:p>
                  </a:txBody>
                  <a:tcPr marL="68580" marR="68580" anchor="ctr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9. Иные мероприятия в  области социальной политики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32 719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32 718</a:t>
                      </a:r>
                      <a:endParaRPr lang="ru-RU"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32 363</a:t>
                      </a:r>
                      <a:endParaRPr lang="ru-RU" sz="1600" dirty="0"/>
                    </a:p>
                  </a:txBody>
                  <a:tcPr marL="68580" marR="68580" anchor="ctr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ВСЕГО РАСХОДЫ НА СОЦИАЛЬНУЮ ПОЛИТИКУ</a:t>
                      </a:r>
                      <a:endParaRPr lang="ru-RU" sz="1800" b="1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1 890 186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1 941 698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atin typeface="+mj-lt"/>
                        </a:rPr>
                        <a:t>140 893*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3086833" y="6580309"/>
            <a:ext cx="8350187" cy="1545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dirty="0" smtClean="0"/>
              <a:t>* Расходы за счет финансовой помощи из областного бюджета на 2028 год не распределены</a:t>
            </a:r>
            <a:endParaRPr lang="ru-RU" sz="11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204219" y="6544516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4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426308" y="1057336"/>
            <a:ext cx="5548184" cy="461928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spcBef>
                <a:spcPts val="1001"/>
              </a:spcBef>
              <a:buClr>
                <a:srgbClr val="262626"/>
              </a:buClr>
              <a:buFont typeface="Wingdings" charset="2"/>
              <a:buChar char=""/>
            </a:pPr>
            <a:r>
              <a:rPr lang="ru-RU" spc="-1" dirty="0" smtClean="0">
                <a:solidFill>
                  <a:srgbClr val="262626"/>
                </a:solidFill>
              </a:rPr>
              <a:t>Освобождение от платы земельного налога участников СВО и членов их семей</a:t>
            </a:r>
            <a:endParaRPr lang="en-US" spc="-1" dirty="0" smtClean="0">
              <a:solidFill>
                <a:srgbClr val="262626"/>
              </a:solidFill>
            </a:endParaRPr>
          </a:p>
          <a:p>
            <a:pPr>
              <a:spcBef>
                <a:spcPts val="1001"/>
              </a:spcBef>
              <a:buClr>
                <a:srgbClr val="262626"/>
              </a:buClr>
              <a:buFont typeface="Wingdings" charset="2"/>
              <a:buChar char=""/>
            </a:pPr>
            <a:r>
              <a:rPr lang="ru-RU" spc="-1" dirty="0" smtClean="0">
                <a:solidFill>
                  <a:srgbClr val="262626"/>
                </a:solidFill>
              </a:rPr>
              <a:t>Организация и проведение кадастровых и землеустроительных работ для формирования земельных участков для предоставления участникам СВО</a:t>
            </a:r>
            <a:endParaRPr lang="en-US" spc="-1" dirty="0" smtClean="0">
              <a:solidFill>
                <a:srgbClr val="262626"/>
              </a:solidFill>
            </a:endParaRPr>
          </a:p>
          <a:p>
            <a:pPr>
              <a:spcBef>
                <a:spcPts val="1001"/>
              </a:spcBef>
              <a:buClr>
                <a:srgbClr val="262626"/>
              </a:buClr>
              <a:buFont typeface="Wingdings" charset="2"/>
              <a:buChar char=""/>
            </a:pPr>
            <a:r>
              <a:rPr lang="ru-RU" spc="-1" dirty="0" smtClean="0">
                <a:solidFill>
                  <a:srgbClr val="262626"/>
                </a:solidFill>
              </a:rPr>
              <a:t>Возмещение 100% части родительской платы за присмотр и уход за детьми участников СВО</a:t>
            </a:r>
            <a:endParaRPr lang="en-US" spc="-1" dirty="0" smtClean="0">
              <a:solidFill>
                <a:srgbClr val="262626"/>
              </a:solidFill>
            </a:endParaRPr>
          </a:p>
          <a:p>
            <a:pPr>
              <a:spcBef>
                <a:spcPts val="1001"/>
              </a:spcBef>
              <a:buClr>
                <a:srgbClr val="262626"/>
              </a:buClr>
              <a:buFont typeface="Wingdings" charset="2"/>
              <a:buChar char=""/>
            </a:pPr>
            <a:r>
              <a:rPr lang="ru-RU" spc="-1" dirty="0" smtClean="0">
                <a:solidFill>
                  <a:srgbClr val="262626"/>
                </a:solidFill>
              </a:rPr>
              <a:t>Бесплатное питание обучающихся общеобразовательных учреждений из семей участников СВО и из семей граждан, вынужденно покинувших приграничные территории Курской области</a:t>
            </a:r>
            <a:endParaRPr lang="en-US" spc="-1" dirty="0" smtClean="0">
              <a:solidFill>
                <a:srgbClr val="262626"/>
              </a:solidFill>
            </a:endParaRPr>
          </a:p>
          <a:p>
            <a:pPr>
              <a:spcBef>
                <a:spcPts val="1001"/>
              </a:spcBef>
              <a:buClr>
                <a:srgbClr val="262626"/>
              </a:buClr>
              <a:buFont typeface="Wingdings" charset="2"/>
              <a:buChar char=""/>
            </a:pPr>
            <a:r>
              <a:rPr lang="ru-RU" spc="-1" dirty="0" smtClean="0">
                <a:solidFill>
                  <a:srgbClr val="262626"/>
                </a:solidFill>
                <a:ea typeface="Microsoft YaHei"/>
              </a:rPr>
              <a:t>Обеспечение питанием и средствами гигиены детей дошкольного возраста из семей граждан </a:t>
            </a:r>
            <a:r>
              <a:rPr lang="ru-RU" spc="-1" dirty="0" smtClean="0">
                <a:solidFill>
                  <a:srgbClr val="262626"/>
                </a:solidFill>
              </a:rPr>
              <a:t>вынужденно покинувших приграничные территории Курской области</a:t>
            </a:r>
            <a:endParaRPr lang="en-US" spc="-1" dirty="0" smtClean="0">
              <a:solidFill>
                <a:srgbClr val="262626"/>
              </a:solidFill>
            </a:endParaRPr>
          </a:p>
          <a:p>
            <a:pPr>
              <a:spcBef>
                <a:spcPts val="1001"/>
              </a:spcBef>
              <a:buClr>
                <a:srgbClr val="262626"/>
              </a:buClr>
              <a:buFont typeface="Wingdings" charset="2"/>
              <a:buChar char=""/>
            </a:pPr>
            <a:r>
              <a:rPr lang="ru-RU" spc="-1" dirty="0" smtClean="0">
                <a:solidFill>
                  <a:srgbClr val="262626"/>
                </a:solidFill>
              </a:rPr>
              <a:t>Поддержка граждан, пострадавших в результате последствий взрывов взрывоопасных предметов, обстрелов, со стороны вооруженных формирований Украины и террористических актов на территории города</a:t>
            </a:r>
            <a:endParaRPr lang="ru-RU" dirty="0"/>
          </a:p>
        </p:txBody>
      </p:sp>
      <p:pic>
        <p:nvPicPr>
          <p:cNvPr id="11" name="Рисунок 10" descr="rian_8225695hrru_397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grayscl/>
          </a:blip>
          <a:srcRect l="20364" r="20364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5100" y="399631"/>
            <a:ext cx="11772900" cy="695924"/>
          </a:xfrm>
        </p:spPr>
        <p:txBody>
          <a:bodyPr/>
          <a:lstStyle/>
          <a:p>
            <a:pPr algn="ctr"/>
            <a:r>
              <a:rPr lang="ru-RU" sz="2400" dirty="0" smtClean="0"/>
              <a:t>Социальные меры  поддержки гражд</a:t>
            </a:r>
            <a:r>
              <a:rPr lang="ru-RU" sz="2400" dirty="0" smtClean="0">
                <a:solidFill>
                  <a:schemeClr val="bg1"/>
                </a:solidFill>
              </a:rPr>
              <a:t>ан в виду геополитической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ситуации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2">
            <a:extLst>
              <a:ext uri="{FF2B5EF4-FFF2-40B4-BE49-F238E27FC236}">
                <a16:creationId xmlns="" xmlns:a16="http://schemas.microsoft.com/office/drawing/2014/main" id="{871B9AC9-C716-4BBF-856B-1DC996EA6CB0}"/>
              </a:ext>
            </a:extLst>
          </p:cNvPr>
          <p:cNvSpPr/>
          <p:nvPr/>
        </p:nvSpPr>
        <p:spPr>
          <a:xfrm>
            <a:off x="997490" y="1974617"/>
            <a:ext cx="9930862" cy="203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Учреждения культуры города Курска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его досуга и отдыха.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На территории города осуществляют деятельность: </a:t>
            </a:r>
            <a:r>
              <a:rPr lang="ru-RU" sz="1600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6 центров досуга, центр народного творчества «Русь», городской культурный центр «Лира», концертно-творческий центр «им. М.С. Щепкина», центр историко-культурного наследия,  централизованная система  библиотек, одно учреждение по бухгалтерскому и хозяйственному обслуживанию учреждений культуры.</a:t>
            </a:r>
            <a:endParaRPr lang="ko-KR" altLang="en-US" sz="1600" dirty="0" smtClean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E6F17AA-1729-49A7-A48C-1632D5B2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РАСХОДЫ БЮДЖЕТА НА КУЛЬТУРУ</a:t>
            </a:r>
            <a:endParaRPr lang="ru-RU" dirty="0">
              <a:latin typeface="+mn-lt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930400" y="4197350"/>
            <a:ext cx="8280400" cy="1752600"/>
            <a:chOff x="2133600" y="4419600"/>
            <a:chExt cx="7766050" cy="130235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133600" y="4419600"/>
              <a:ext cx="7766050" cy="1302350"/>
              <a:chOff x="1695450" y="4445000"/>
              <a:chExt cx="7766050" cy="1302350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1695450" y="4451350"/>
                <a:ext cx="2311400" cy="1296000"/>
                <a:chOff x="1993900" y="3327400"/>
                <a:chExt cx="2311400" cy="1296000"/>
              </a:xfrm>
            </p:grpSpPr>
            <p:sp>
              <p:nvSpPr>
                <p:cNvPr id="22" name="Арка 21"/>
                <p:cNvSpPr/>
                <p:nvPr/>
              </p:nvSpPr>
              <p:spPr>
                <a:xfrm>
                  <a:off x="2012950" y="3327400"/>
                  <a:ext cx="2292350" cy="1296000"/>
                </a:xfrm>
                <a:prstGeom prst="blockArc">
                  <a:avLst>
                    <a:gd name="adj1" fmla="val 10800000"/>
                    <a:gd name="adj2" fmla="val 46682"/>
                    <a:gd name="adj3" fmla="val 2239"/>
                  </a:avLst>
                </a:prstGeom>
                <a:gradFill flip="none" rotWithShape="1">
                  <a:gsLst>
                    <a:gs pos="0">
                      <a:schemeClr val="accent1"/>
                    </a:gs>
                    <a:gs pos="39999">
                      <a:schemeClr val="accent1">
                        <a:lumMod val="75000"/>
                        <a:lumOff val="25000"/>
                        <a:alpha val="74000"/>
                      </a:schemeClr>
                    </a:gs>
                    <a:gs pos="70000">
                      <a:schemeClr val="accent1">
                        <a:lumMod val="50000"/>
                        <a:lumOff val="50000"/>
                        <a:alpha val="63000"/>
                      </a:schemeClr>
                    </a:gs>
                    <a:gs pos="100000">
                      <a:schemeClr val="accent4">
                        <a:alpha val="61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Скругленный прямоугольник 22"/>
                <p:cNvSpPr/>
                <p:nvPr/>
              </p:nvSpPr>
              <p:spPr>
                <a:xfrm>
                  <a:off x="1993900" y="4025900"/>
                  <a:ext cx="2305050" cy="454775"/>
                </a:xfrm>
                <a:prstGeom prst="roundRect">
                  <a:avLst/>
                </a:prstGeom>
                <a:solidFill>
                  <a:schemeClr val="accent1">
                    <a:lumMod val="90000"/>
                    <a:lumOff val="10000"/>
                  </a:schemeClr>
                </a:solidFill>
                <a:ln>
                  <a:solidFill>
                    <a:schemeClr val="accent1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+mj-lt"/>
                    </a:rPr>
                    <a:t>531 709 </a:t>
                  </a:r>
                  <a:r>
                    <a:rPr lang="ru-RU" sz="1600" dirty="0" smtClean="0"/>
                    <a:t>тыс.руб.</a:t>
                  </a:r>
                  <a:endParaRPr lang="ru-RU" sz="2400" dirty="0"/>
                </a:p>
              </p:txBody>
            </p:sp>
          </p:grpSp>
          <p:grpSp>
            <p:nvGrpSpPr>
              <p:cNvPr id="25" name="Группа 24"/>
              <p:cNvGrpSpPr/>
              <p:nvPr/>
            </p:nvGrpSpPr>
            <p:grpSpPr>
              <a:xfrm>
                <a:off x="4419600" y="4445000"/>
                <a:ext cx="2311400" cy="1296000"/>
                <a:chOff x="1993900" y="3327400"/>
                <a:chExt cx="2311400" cy="1296000"/>
              </a:xfrm>
            </p:grpSpPr>
            <p:sp>
              <p:nvSpPr>
                <p:cNvPr id="28" name="Арка 27"/>
                <p:cNvSpPr/>
                <p:nvPr/>
              </p:nvSpPr>
              <p:spPr>
                <a:xfrm>
                  <a:off x="2012950" y="3327400"/>
                  <a:ext cx="2292350" cy="1296000"/>
                </a:xfrm>
                <a:prstGeom prst="blockArc">
                  <a:avLst>
                    <a:gd name="adj1" fmla="val 10800000"/>
                    <a:gd name="adj2" fmla="val 46682"/>
                    <a:gd name="adj3" fmla="val 2239"/>
                  </a:avLst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9999">
                      <a:schemeClr val="accent2">
                        <a:lumMod val="60000"/>
                        <a:lumOff val="40000"/>
                      </a:schemeClr>
                    </a:gs>
                    <a:gs pos="7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1993900" y="4025900"/>
                  <a:ext cx="2305050" cy="45477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+mj-lt"/>
                    </a:rPr>
                    <a:t>642 701 </a:t>
                  </a:r>
                  <a:r>
                    <a:rPr lang="ru-RU" sz="1200" dirty="0" smtClean="0"/>
                    <a:t>тыс.руб.</a:t>
                  </a:r>
                  <a:endParaRPr lang="ru-RU" dirty="0"/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>
                <a:off x="7150100" y="4445000"/>
                <a:ext cx="2311400" cy="1296000"/>
                <a:chOff x="1993900" y="3327400"/>
                <a:chExt cx="2311400" cy="1296000"/>
              </a:xfrm>
            </p:grpSpPr>
            <p:sp>
              <p:nvSpPr>
                <p:cNvPr id="31" name="Арка 30"/>
                <p:cNvSpPr/>
                <p:nvPr/>
              </p:nvSpPr>
              <p:spPr>
                <a:xfrm>
                  <a:off x="2012950" y="3327400"/>
                  <a:ext cx="2292350" cy="1296000"/>
                </a:xfrm>
                <a:prstGeom prst="blockArc">
                  <a:avLst>
                    <a:gd name="adj1" fmla="val 10800000"/>
                    <a:gd name="adj2" fmla="val 46682"/>
                    <a:gd name="adj3" fmla="val 2239"/>
                  </a:avLst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39999">
                      <a:schemeClr val="accent3">
                        <a:lumMod val="60000"/>
                        <a:lumOff val="40000"/>
                      </a:schemeClr>
                    </a:gs>
                    <a:gs pos="7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Скругленный прямоугольник 31"/>
                <p:cNvSpPr/>
                <p:nvPr/>
              </p:nvSpPr>
              <p:spPr>
                <a:xfrm>
                  <a:off x="1993900" y="4025900"/>
                  <a:ext cx="2305050" cy="454775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+mj-lt"/>
                    </a:rPr>
                    <a:t>722 823 </a:t>
                  </a:r>
                  <a:r>
                    <a:rPr lang="ru-RU" sz="1200" dirty="0" smtClean="0"/>
                    <a:t>тыс.руб.</a:t>
                  </a:r>
                  <a:endParaRPr lang="ru-RU" dirty="0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2596361" y="4598506"/>
              <a:ext cx="1409700" cy="480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2026</a:t>
              </a:r>
              <a:endParaRPr lang="ru-RU" sz="36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14950" y="4596874"/>
              <a:ext cx="1409700" cy="480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accent2"/>
                  </a:solidFill>
                  <a:latin typeface="Arial Black" pitchFamily="34" charset="0"/>
                </a:rPr>
                <a:t>2027</a:t>
              </a:r>
              <a:endParaRPr lang="ru-RU" sz="36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63316" y="4601417"/>
              <a:ext cx="1409700" cy="480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accent3"/>
                  </a:solidFill>
                  <a:latin typeface="Arial Black" pitchFamily="34" charset="0"/>
                </a:rPr>
                <a:t>2028</a:t>
              </a:r>
              <a:endParaRPr lang="ru-RU" sz="3600" dirty="0">
                <a:solidFill>
                  <a:schemeClr val="accent3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РАСХОДЫ БЮДЖЕТА НА ФИЗИЧЕСКУЮ КУЛЬТУРУ И СПОРТ</a:t>
            </a:r>
            <a:br>
              <a:rPr lang="ru-RU" dirty="0" smtClean="0"/>
            </a:br>
            <a:r>
              <a:rPr lang="ru-RU" sz="2000" b="0" dirty="0" smtClean="0">
                <a:latin typeface="+mn-lt"/>
              </a:rPr>
              <a:t>(без учета финансовой помощи из областного бюджета) </a:t>
            </a:r>
            <a:endParaRPr lang="ru-RU" dirty="0">
              <a:latin typeface="+mn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019300" y="1460500"/>
            <a:ext cx="8032750" cy="4730750"/>
            <a:chOff x="2108200" y="1778000"/>
            <a:chExt cx="8032750" cy="473075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108200" y="1778000"/>
              <a:ext cx="3771900" cy="22542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На территории города функционируют:</a:t>
              </a:r>
            </a:p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физкультурно-спортивный центр «Восток»</a:t>
              </a:r>
            </a:p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10 спортивных школ</a:t>
              </a:r>
            </a:p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3 молодежных учреждения</a:t>
              </a:r>
              <a:endParaRPr lang="ru-RU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299200" y="1816100"/>
              <a:ext cx="3771900" cy="2235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+mj-lt"/>
                </a:rPr>
                <a:t>Всего охвачено      5 300 детей</a:t>
              </a:r>
              <a:endParaRPr lang="ru-RU" sz="2800" dirty="0">
                <a:latin typeface="+mj-lt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6337300" y="4254500"/>
              <a:ext cx="3803650" cy="2235200"/>
              <a:chOff x="3962400" y="4133850"/>
              <a:chExt cx="3803650" cy="2235200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962400" y="4133850"/>
                <a:ext cx="3803650" cy="22352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10" name="Диаграмма 9"/>
              <p:cNvGraphicFramePr/>
              <p:nvPr/>
            </p:nvGraphicFramePr>
            <p:xfrm>
              <a:off x="4083050" y="4235450"/>
              <a:ext cx="3543300" cy="20171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2114550" y="4254500"/>
              <a:ext cx="3771900" cy="225425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lvl="0" indent="-228600">
                <a:lnSpc>
                  <a:spcPct val="70000"/>
                </a:lnSpc>
                <a:spcBef>
                  <a:spcPts val="1000"/>
                </a:spcBef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Основные направления деятельности:</a:t>
              </a:r>
            </a:p>
            <a:p>
              <a:pPr marL="228600" lvl="0" indent="-228600">
                <a:lnSpc>
                  <a:spcPct val="70000"/>
                </a:lnSpc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организация отдыха и оздоровления детей</a:t>
              </a:r>
            </a:p>
            <a:p>
              <a:pPr marL="228600" lvl="0" indent="-228600">
                <a:lnSpc>
                  <a:spcPct val="70000"/>
                </a:lnSpc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популяризация физической культуры и спорта в городе Курске</a:t>
              </a:r>
            </a:p>
            <a:p>
              <a:pPr marL="228600" lvl="0" indent="-228600">
                <a:lnSpc>
                  <a:spcPct val="70000"/>
                </a:lnSpc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совершенствование системы МБУ ДО СШ, спортивного центра </a:t>
              </a:r>
              <a:endParaRPr lang="ru-RU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59E4FA9-F4F9-402B-A060-84A06F5A6373}"/>
              </a:ext>
            </a:extLst>
          </p:cNvPr>
          <p:cNvSpPr/>
          <p:nvPr/>
        </p:nvSpPr>
        <p:spPr>
          <a:xfrm>
            <a:off x="0" y="3025286"/>
            <a:ext cx="12192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="" xmlns:a16="http://schemas.microsoft.com/office/drawing/2014/main" id="{F5B796DF-5BB3-4015-9CF1-A8B882610369}"/>
              </a:ext>
            </a:extLst>
          </p:cNvPr>
          <p:cNvSpPr/>
          <p:nvPr/>
        </p:nvSpPr>
        <p:spPr>
          <a:xfrm>
            <a:off x="5630830" y="2599536"/>
            <a:ext cx="936000" cy="93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="" xmlns:a16="http://schemas.microsoft.com/office/drawing/2014/main" id="{44CB67F4-0506-459C-999B-98180B9CCD0B}"/>
              </a:ext>
            </a:extLst>
          </p:cNvPr>
          <p:cNvSpPr/>
          <p:nvPr/>
        </p:nvSpPr>
        <p:spPr>
          <a:xfrm>
            <a:off x="9382039" y="2599536"/>
            <a:ext cx="936000" cy="9360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2C6A671-2333-4605-B72D-894E9AD0B96E}"/>
              </a:ext>
            </a:extLst>
          </p:cNvPr>
          <p:cNvSpPr/>
          <p:nvPr/>
        </p:nvSpPr>
        <p:spPr>
          <a:xfrm>
            <a:off x="671220" y="3762419"/>
            <a:ext cx="3352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939 317 тыс. руб.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4B3486D-044B-4ABC-AC17-AD2E7AAB0D6F}"/>
              </a:ext>
            </a:extLst>
          </p:cNvPr>
          <p:cNvSpPr/>
          <p:nvPr/>
        </p:nvSpPr>
        <p:spPr>
          <a:xfrm>
            <a:off x="4405001" y="3771383"/>
            <a:ext cx="3352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20 000 тыс. руб.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95662B2-E06C-44A9-B3C3-A2416745EED1}"/>
              </a:ext>
            </a:extLst>
          </p:cNvPr>
          <p:cNvSpPr/>
          <p:nvPr/>
        </p:nvSpPr>
        <p:spPr>
          <a:xfrm>
            <a:off x="8429891" y="3798278"/>
            <a:ext cx="3185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40 000 тыс. руб.</a:t>
            </a:r>
          </a:p>
        </p:txBody>
      </p:sp>
      <p:sp>
        <p:nvSpPr>
          <p:cNvPr id="4" name="Oval 7">
            <a:extLst>
              <a:ext uri="{FF2B5EF4-FFF2-40B4-BE49-F238E27FC236}">
                <a16:creationId xmlns="" xmlns:a16="http://schemas.microsoft.com/office/drawing/2014/main" id="{F867D8BF-3A9E-4C03-BFE9-9F07056C235B}"/>
              </a:ext>
            </a:extLst>
          </p:cNvPr>
          <p:cNvSpPr/>
          <p:nvPr/>
        </p:nvSpPr>
        <p:spPr>
          <a:xfrm>
            <a:off x="1879621" y="2599536"/>
            <a:ext cx="936000" cy="936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0D2693-5A6D-48AB-8264-8E903004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РАСХОДЫ ДОРОЖНОГО ФОНДА</a:t>
            </a:r>
            <a:endParaRPr lang="ru-RU" sz="2000" b="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8446" y="2823882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2026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5069" y="2835462"/>
            <a:ext cx="108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2027*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63808" y="2841812"/>
            <a:ext cx="99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2028*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67317" y="1590800"/>
            <a:ext cx="6373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Объем бюджетных ассигнований муниципального дорожного фонда города Курска  предусмотрен: </a:t>
            </a:r>
            <a:endParaRPr lang="ru-RU" sz="20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3976" y="4840958"/>
            <a:ext cx="8615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  <a:cs typeface="Times New Roman" pitchFamily="18" charset="0"/>
              </a:rPr>
              <a:t>Средства дорожного фонда будут направлены на </a:t>
            </a:r>
            <a:r>
              <a:rPr lang="ru-RU" u="sng" dirty="0" smtClean="0">
                <a:latin typeface="+mj-lt"/>
                <a:cs typeface="Times New Roman" pitchFamily="18" charset="0"/>
              </a:rPr>
              <a:t>реконструкцию, ремонт и содержание автомобильных дорог общего пользования</a:t>
            </a:r>
            <a:r>
              <a:rPr lang="ru-RU" dirty="0" smtClean="0">
                <a:latin typeface="+mj-lt"/>
                <a:cs typeface="Times New Roman" pitchFamily="18" charset="0"/>
              </a:rPr>
              <a:t> города Курска</a:t>
            </a:r>
            <a:endParaRPr lang="ru-RU" dirty="0">
              <a:latin typeface="+mj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204219" y="6544516"/>
            <a:ext cx="1114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86051" y="6532166"/>
            <a:ext cx="7208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/>
              <a:t>* В соответствии с Федеральным законом №33-ФЗ от 20.03.2025 г., начиная с 2027 года полномочия переданы на уровень субъекта</a:t>
            </a:r>
            <a:endParaRPr lang="ru-RU" sz="900" i="1" dirty="0"/>
          </a:p>
        </p:txBody>
      </p:sp>
    </p:spTree>
    <p:extLst>
      <p:ext uri="{BB962C8B-B14F-4D97-AF65-F5344CB8AC3E}">
        <p14:creationId xmlns:p14="http://schemas.microsoft.com/office/powerpoint/2010/main" val="12694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7019925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2"/>
          <p:cNvGrpSpPr/>
          <p:nvPr/>
        </p:nvGrpSpPr>
        <p:grpSpPr>
          <a:xfrm>
            <a:off x="183905" y="236659"/>
            <a:ext cx="6691681" cy="4880464"/>
            <a:chOff x="1329836" y="-564173"/>
            <a:chExt cx="6691681" cy="4880464"/>
          </a:xfrm>
        </p:grpSpPr>
        <p:sp>
          <p:nvSpPr>
            <p:cNvPr id="4" name="TextBox 3"/>
            <p:cNvSpPr txBox="1"/>
            <p:nvPr/>
          </p:nvSpPr>
          <p:spPr>
            <a:xfrm>
              <a:off x="1329836" y="-564173"/>
              <a:ext cx="66389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В 2026 ГОДУ</a:t>
              </a:r>
              <a:endPara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5" name="Straight Connector 16">
              <a:extLst>
                <a:ext uri="{FF2B5EF4-FFF2-40B4-BE49-F238E27FC236}">
                  <a16:creationId xmlns="" xmlns:a16="http://schemas.microsoft.com/office/drawing/2014/main" id="{7863A1DD-0893-47BB-9370-2906D39066A2}"/>
                </a:ext>
              </a:extLst>
            </p:cNvPr>
            <p:cNvCxnSpPr/>
            <p:nvPr/>
          </p:nvCxnSpPr>
          <p:spPr>
            <a:xfrm>
              <a:off x="1844920" y="1220666"/>
              <a:ext cx="4396" cy="3095625"/>
            </a:xfrm>
            <a:prstGeom prst="line">
              <a:avLst/>
            </a:prstGeom>
            <a:ln w="57150" cap="rnd">
              <a:solidFill>
                <a:schemeClr val="bg1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1955685" y="1065308"/>
              <a:ext cx="606583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+mj-lt"/>
                </a:rPr>
                <a:t>ЗАПЛАНИРОВАНЫ СРЕДСТВА В БЮДЖЕТЕ ГОРОДА КУРСКА НА </a:t>
              </a:r>
              <a:r>
                <a:rPr lang="ru-RU" sz="2400" dirty="0" smtClean="0">
                  <a:latin typeface="+mj-lt"/>
                </a:rPr>
                <a:t>КАПИТАЛЬНЫЕ ВЛОЖЕНИЯ В ОБЪЕКТЫ МУНИЦИПАЛЬНОЙ СОБСТВЕННОСТИ</a:t>
              </a:r>
              <a:endParaRPr lang="ru-RU" sz="2400" dirty="0" smtClean="0">
                <a:latin typeface="+mj-lt"/>
                <a:cs typeface="Times New Roman" pitchFamily="18" charset="0"/>
              </a:endParaRPr>
            </a:p>
            <a:p>
              <a:r>
                <a:rPr lang="ru-RU" sz="2400" b="1" dirty="0" smtClean="0">
                  <a:solidFill>
                    <a:schemeClr val="bg1"/>
                  </a:solidFill>
                  <a:latin typeface="+mj-lt"/>
                </a:rPr>
                <a:t>В РАЗМЕРЕ </a:t>
              </a:r>
              <a:r>
                <a:rPr lang="ru-RU" sz="4800" b="1" dirty="0" smtClean="0">
                  <a:solidFill>
                    <a:schemeClr val="bg1"/>
                  </a:solidFill>
                  <a:latin typeface="+mj-lt"/>
                </a:rPr>
                <a:t>613 718 </a:t>
              </a:r>
              <a:r>
                <a:rPr lang="ru-RU" sz="2400" b="1" dirty="0" smtClean="0">
                  <a:solidFill>
                    <a:schemeClr val="bg1"/>
                  </a:solidFill>
                  <a:latin typeface="+mj-lt"/>
                </a:rPr>
                <a:t>ТЫС. РУБ., </a:t>
              </a:r>
              <a:r>
                <a:rPr lang="ru-RU" sz="2400" dirty="0" smtClean="0">
                  <a:solidFill>
                    <a:schemeClr val="bg1"/>
                  </a:solidFill>
                </a:rPr>
                <a:t>которые будут направлены в том числе на: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30562" y="3921368"/>
            <a:ext cx="4941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строительство, реконструкцию и ремонт автомобильных дорог общего пользования местного значения и тротуаров;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строительство ливневой канализации с очистными сооружениями для территории микрорайона №2 комплексной застройки жилого р-на «Северный» г. Курска;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переселение граждан из аварийного жилого фонда, а также приобретение жилья детям-сиротам.</a:t>
            </a:r>
          </a:p>
        </p:txBody>
      </p:sp>
      <p:grpSp>
        <p:nvGrpSpPr>
          <p:cNvPr id="14" name="Group 484"/>
          <p:cNvGrpSpPr/>
          <p:nvPr/>
        </p:nvGrpSpPr>
        <p:grpSpPr>
          <a:xfrm flipH="1">
            <a:off x="9706707" y="659650"/>
            <a:ext cx="1855177" cy="1942873"/>
            <a:chOff x="2921000" y="3198813"/>
            <a:chExt cx="481013" cy="477838"/>
          </a:xfrm>
          <a:solidFill>
            <a:schemeClr val="accent3"/>
          </a:solidFill>
        </p:grpSpPr>
        <p:sp>
          <p:nvSpPr>
            <p:cNvPr id="15" name="Freeform 374"/>
            <p:cNvSpPr>
              <a:spLocks noEditPoints="1"/>
            </p:cNvSpPr>
            <p:nvPr/>
          </p:nvSpPr>
          <p:spPr bwMode="auto">
            <a:xfrm>
              <a:off x="2921000" y="3198813"/>
              <a:ext cx="481013" cy="477838"/>
            </a:xfrm>
            <a:custGeom>
              <a:avLst/>
              <a:gdLst>
                <a:gd name="T0" fmla="*/ 304 w 3331"/>
                <a:gd name="T1" fmla="*/ 3008 h 3310"/>
                <a:gd name="T2" fmla="*/ 1438 w 3331"/>
                <a:gd name="T3" fmla="*/ 1805 h 3310"/>
                <a:gd name="T4" fmla="*/ 2385 w 3331"/>
                <a:gd name="T5" fmla="*/ 1389 h 3310"/>
                <a:gd name="T6" fmla="*/ 1742 w 3331"/>
                <a:gd name="T7" fmla="*/ 3008 h 3310"/>
                <a:gd name="T8" fmla="*/ 3028 w 3331"/>
                <a:gd name="T9" fmla="*/ 1743 h 3310"/>
                <a:gd name="T10" fmla="*/ 1174 w 3331"/>
                <a:gd name="T11" fmla="*/ 301 h 3310"/>
                <a:gd name="T12" fmla="*/ 1551 w 3331"/>
                <a:gd name="T13" fmla="*/ 1504 h 3310"/>
                <a:gd name="T14" fmla="*/ 2340 w 3331"/>
                <a:gd name="T15" fmla="*/ 1074 h 3310"/>
                <a:gd name="T16" fmla="*/ 2400 w 3331"/>
                <a:gd name="T17" fmla="*/ 1068 h 3310"/>
                <a:gd name="T18" fmla="*/ 2458 w 3331"/>
                <a:gd name="T19" fmla="*/ 1086 h 3310"/>
                <a:gd name="T20" fmla="*/ 3029 w 3331"/>
                <a:gd name="T21" fmla="*/ 301 h 3310"/>
                <a:gd name="T22" fmla="*/ 1022 w 3331"/>
                <a:gd name="T23" fmla="*/ 0 h 3310"/>
                <a:gd name="T24" fmla="*/ 3210 w 3331"/>
                <a:gd name="T25" fmla="*/ 3 h 3310"/>
                <a:gd name="T26" fmla="*/ 3264 w 3331"/>
                <a:gd name="T27" fmla="*/ 26 h 3310"/>
                <a:gd name="T28" fmla="*/ 3305 w 3331"/>
                <a:gd name="T29" fmla="*/ 67 h 3310"/>
                <a:gd name="T30" fmla="*/ 3328 w 3331"/>
                <a:gd name="T31" fmla="*/ 120 h 3310"/>
                <a:gd name="T32" fmla="*/ 3331 w 3331"/>
                <a:gd name="T33" fmla="*/ 3159 h 3310"/>
                <a:gd name="T34" fmla="*/ 3320 w 3331"/>
                <a:gd name="T35" fmla="*/ 3217 h 3310"/>
                <a:gd name="T36" fmla="*/ 3287 w 3331"/>
                <a:gd name="T37" fmla="*/ 3265 h 3310"/>
                <a:gd name="T38" fmla="*/ 3239 w 3331"/>
                <a:gd name="T39" fmla="*/ 3297 h 3310"/>
                <a:gd name="T40" fmla="*/ 3180 w 3331"/>
                <a:gd name="T41" fmla="*/ 3310 h 3310"/>
                <a:gd name="T42" fmla="*/ 121 w 3331"/>
                <a:gd name="T43" fmla="*/ 3307 h 3310"/>
                <a:gd name="T44" fmla="*/ 67 w 3331"/>
                <a:gd name="T45" fmla="*/ 3284 h 3310"/>
                <a:gd name="T46" fmla="*/ 26 w 3331"/>
                <a:gd name="T47" fmla="*/ 3243 h 3310"/>
                <a:gd name="T48" fmla="*/ 3 w 3331"/>
                <a:gd name="T49" fmla="*/ 3189 h 3310"/>
                <a:gd name="T50" fmla="*/ 0 w 3331"/>
                <a:gd name="T51" fmla="*/ 1655 h 3310"/>
                <a:gd name="T52" fmla="*/ 13 w 3331"/>
                <a:gd name="T53" fmla="*/ 1596 h 3310"/>
                <a:gd name="T54" fmla="*/ 45 w 3331"/>
                <a:gd name="T55" fmla="*/ 1548 h 3310"/>
                <a:gd name="T56" fmla="*/ 93 w 3331"/>
                <a:gd name="T57" fmla="*/ 1516 h 3310"/>
                <a:gd name="T58" fmla="*/ 152 w 3331"/>
                <a:gd name="T59" fmla="*/ 1504 h 3310"/>
                <a:gd name="T60" fmla="*/ 871 w 3331"/>
                <a:gd name="T61" fmla="*/ 150 h 3310"/>
                <a:gd name="T62" fmla="*/ 883 w 3331"/>
                <a:gd name="T63" fmla="*/ 92 h 3310"/>
                <a:gd name="T64" fmla="*/ 915 w 3331"/>
                <a:gd name="T65" fmla="*/ 44 h 3310"/>
                <a:gd name="T66" fmla="*/ 963 w 3331"/>
                <a:gd name="T67" fmla="*/ 12 h 3310"/>
                <a:gd name="T68" fmla="*/ 1022 w 3331"/>
                <a:gd name="T69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31" h="3310">
                  <a:moveTo>
                    <a:pt x="304" y="1805"/>
                  </a:moveTo>
                  <a:lnTo>
                    <a:pt x="304" y="3008"/>
                  </a:lnTo>
                  <a:lnTo>
                    <a:pt x="1438" y="3008"/>
                  </a:lnTo>
                  <a:lnTo>
                    <a:pt x="1438" y="1805"/>
                  </a:lnTo>
                  <a:lnTo>
                    <a:pt x="304" y="1805"/>
                  </a:lnTo>
                  <a:close/>
                  <a:moveTo>
                    <a:pt x="2385" y="1389"/>
                  </a:moveTo>
                  <a:lnTo>
                    <a:pt x="1742" y="1743"/>
                  </a:lnTo>
                  <a:lnTo>
                    <a:pt x="1742" y="3008"/>
                  </a:lnTo>
                  <a:lnTo>
                    <a:pt x="3028" y="3008"/>
                  </a:lnTo>
                  <a:lnTo>
                    <a:pt x="3028" y="1743"/>
                  </a:lnTo>
                  <a:lnTo>
                    <a:pt x="2385" y="1389"/>
                  </a:lnTo>
                  <a:close/>
                  <a:moveTo>
                    <a:pt x="1174" y="301"/>
                  </a:moveTo>
                  <a:lnTo>
                    <a:pt x="1174" y="1504"/>
                  </a:lnTo>
                  <a:lnTo>
                    <a:pt x="1551" y="1504"/>
                  </a:lnTo>
                  <a:lnTo>
                    <a:pt x="2312" y="1086"/>
                  </a:lnTo>
                  <a:lnTo>
                    <a:pt x="2340" y="1074"/>
                  </a:lnTo>
                  <a:lnTo>
                    <a:pt x="2369" y="1068"/>
                  </a:lnTo>
                  <a:lnTo>
                    <a:pt x="2400" y="1068"/>
                  </a:lnTo>
                  <a:lnTo>
                    <a:pt x="2430" y="1074"/>
                  </a:lnTo>
                  <a:lnTo>
                    <a:pt x="2458" y="1086"/>
                  </a:lnTo>
                  <a:lnTo>
                    <a:pt x="3029" y="1399"/>
                  </a:lnTo>
                  <a:lnTo>
                    <a:pt x="3029" y="301"/>
                  </a:lnTo>
                  <a:lnTo>
                    <a:pt x="1174" y="301"/>
                  </a:lnTo>
                  <a:close/>
                  <a:moveTo>
                    <a:pt x="1022" y="0"/>
                  </a:moveTo>
                  <a:lnTo>
                    <a:pt x="3180" y="0"/>
                  </a:lnTo>
                  <a:lnTo>
                    <a:pt x="3210" y="3"/>
                  </a:lnTo>
                  <a:lnTo>
                    <a:pt x="3239" y="12"/>
                  </a:lnTo>
                  <a:lnTo>
                    <a:pt x="3264" y="26"/>
                  </a:lnTo>
                  <a:lnTo>
                    <a:pt x="3287" y="44"/>
                  </a:lnTo>
                  <a:lnTo>
                    <a:pt x="3305" y="67"/>
                  </a:lnTo>
                  <a:lnTo>
                    <a:pt x="3320" y="92"/>
                  </a:lnTo>
                  <a:lnTo>
                    <a:pt x="3328" y="120"/>
                  </a:lnTo>
                  <a:lnTo>
                    <a:pt x="3331" y="150"/>
                  </a:lnTo>
                  <a:lnTo>
                    <a:pt x="3331" y="3159"/>
                  </a:lnTo>
                  <a:lnTo>
                    <a:pt x="3328" y="3189"/>
                  </a:lnTo>
                  <a:lnTo>
                    <a:pt x="3320" y="3217"/>
                  </a:lnTo>
                  <a:lnTo>
                    <a:pt x="3305" y="3243"/>
                  </a:lnTo>
                  <a:lnTo>
                    <a:pt x="3287" y="3265"/>
                  </a:lnTo>
                  <a:lnTo>
                    <a:pt x="3264" y="3284"/>
                  </a:lnTo>
                  <a:lnTo>
                    <a:pt x="3239" y="3297"/>
                  </a:lnTo>
                  <a:lnTo>
                    <a:pt x="3210" y="3307"/>
                  </a:lnTo>
                  <a:lnTo>
                    <a:pt x="3180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655"/>
                  </a:lnTo>
                  <a:lnTo>
                    <a:pt x="3" y="1624"/>
                  </a:lnTo>
                  <a:lnTo>
                    <a:pt x="13" y="1596"/>
                  </a:lnTo>
                  <a:lnTo>
                    <a:pt x="26" y="1571"/>
                  </a:lnTo>
                  <a:lnTo>
                    <a:pt x="45" y="1548"/>
                  </a:lnTo>
                  <a:lnTo>
                    <a:pt x="67" y="1530"/>
                  </a:lnTo>
                  <a:lnTo>
                    <a:pt x="93" y="1516"/>
                  </a:lnTo>
                  <a:lnTo>
                    <a:pt x="121" y="1507"/>
                  </a:lnTo>
                  <a:lnTo>
                    <a:pt x="152" y="1504"/>
                  </a:lnTo>
                  <a:lnTo>
                    <a:pt x="871" y="1504"/>
                  </a:lnTo>
                  <a:lnTo>
                    <a:pt x="871" y="150"/>
                  </a:lnTo>
                  <a:lnTo>
                    <a:pt x="874" y="120"/>
                  </a:lnTo>
                  <a:lnTo>
                    <a:pt x="883" y="92"/>
                  </a:lnTo>
                  <a:lnTo>
                    <a:pt x="897" y="67"/>
                  </a:lnTo>
                  <a:lnTo>
                    <a:pt x="915" y="44"/>
                  </a:lnTo>
                  <a:lnTo>
                    <a:pt x="938" y="26"/>
                  </a:lnTo>
                  <a:lnTo>
                    <a:pt x="963" y="12"/>
                  </a:lnTo>
                  <a:lnTo>
                    <a:pt x="991" y="3"/>
                  </a:lnTo>
                  <a:lnTo>
                    <a:pt x="10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375"/>
            <p:cNvSpPr>
              <a:spLocks/>
            </p:cNvSpPr>
            <p:nvPr/>
          </p:nvSpPr>
          <p:spPr bwMode="auto">
            <a:xfrm>
              <a:off x="2986088" y="3486150"/>
              <a:ext cx="44450" cy="44450"/>
            </a:xfrm>
            <a:custGeom>
              <a:avLst/>
              <a:gdLst>
                <a:gd name="T0" fmla="*/ 38 w 303"/>
                <a:gd name="T1" fmla="*/ 0 h 301"/>
                <a:gd name="T2" fmla="*/ 265 w 303"/>
                <a:gd name="T3" fmla="*/ 0 h 301"/>
                <a:gd name="T4" fmla="*/ 280 w 303"/>
                <a:gd name="T5" fmla="*/ 3 h 301"/>
                <a:gd name="T6" fmla="*/ 292 w 303"/>
                <a:gd name="T7" fmla="*/ 11 h 301"/>
                <a:gd name="T8" fmla="*/ 301 w 303"/>
                <a:gd name="T9" fmla="*/ 23 h 301"/>
                <a:gd name="T10" fmla="*/ 303 w 303"/>
                <a:gd name="T11" fmla="*/ 37 h 301"/>
                <a:gd name="T12" fmla="*/ 303 w 303"/>
                <a:gd name="T13" fmla="*/ 263 h 301"/>
                <a:gd name="T14" fmla="*/ 300 w 303"/>
                <a:gd name="T15" fmla="*/ 278 h 301"/>
                <a:gd name="T16" fmla="*/ 292 w 303"/>
                <a:gd name="T17" fmla="*/ 290 h 301"/>
                <a:gd name="T18" fmla="*/ 280 w 303"/>
                <a:gd name="T19" fmla="*/ 297 h 301"/>
                <a:gd name="T20" fmla="*/ 265 w 303"/>
                <a:gd name="T21" fmla="*/ 301 h 301"/>
                <a:gd name="T22" fmla="*/ 38 w 303"/>
                <a:gd name="T23" fmla="*/ 301 h 301"/>
                <a:gd name="T24" fmla="*/ 23 w 303"/>
                <a:gd name="T25" fmla="*/ 297 h 301"/>
                <a:gd name="T26" fmla="*/ 12 w 303"/>
                <a:gd name="T27" fmla="*/ 290 h 301"/>
                <a:gd name="T28" fmla="*/ 3 w 303"/>
                <a:gd name="T29" fmla="*/ 278 h 301"/>
                <a:gd name="T30" fmla="*/ 0 w 303"/>
                <a:gd name="T31" fmla="*/ 263 h 301"/>
                <a:gd name="T32" fmla="*/ 0 w 303"/>
                <a:gd name="T33" fmla="*/ 37 h 301"/>
                <a:gd name="T34" fmla="*/ 3 w 303"/>
                <a:gd name="T35" fmla="*/ 23 h 301"/>
                <a:gd name="T36" fmla="*/ 12 w 303"/>
                <a:gd name="T37" fmla="*/ 11 h 301"/>
                <a:gd name="T38" fmla="*/ 23 w 303"/>
                <a:gd name="T39" fmla="*/ 3 h 301"/>
                <a:gd name="T40" fmla="*/ 38 w 303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01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3" y="37"/>
                  </a:lnTo>
                  <a:lnTo>
                    <a:pt x="303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0" y="297"/>
                  </a:lnTo>
                  <a:lnTo>
                    <a:pt x="265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376"/>
            <p:cNvSpPr>
              <a:spLocks/>
            </p:cNvSpPr>
            <p:nvPr/>
          </p:nvSpPr>
          <p:spPr bwMode="auto">
            <a:xfrm>
              <a:off x="3062288" y="3486150"/>
              <a:ext cx="44450" cy="44450"/>
            </a:xfrm>
            <a:custGeom>
              <a:avLst/>
              <a:gdLst>
                <a:gd name="T0" fmla="*/ 38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1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1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8 w 304"/>
                <a:gd name="T23" fmla="*/ 301 h 301"/>
                <a:gd name="T24" fmla="*/ 23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3 w 304"/>
                <a:gd name="T39" fmla="*/ 3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377"/>
            <p:cNvSpPr>
              <a:spLocks/>
            </p:cNvSpPr>
            <p:nvPr/>
          </p:nvSpPr>
          <p:spPr bwMode="auto">
            <a:xfrm>
              <a:off x="2986088" y="3562350"/>
              <a:ext cx="44450" cy="44450"/>
            </a:xfrm>
            <a:custGeom>
              <a:avLst/>
              <a:gdLst>
                <a:gd name="T0" fmla="*/ 38 w 303"/>
                <a:gd name="T1" fmla="*/ 0 h 302"/>
                <a:gd name="T2" fmla="*/ 265 w 303"/>
                <a:gd name="T3" fmla="*/ 0 h 302"/>
                <a:gd name="T4" fmla="*/ 280 w 303"/>
                <a:gd name="T5" fmla="*/ 3 h 302"/>
                <a:gd name="T6" fmla="*/ 292 w 303"/>
                <a:gd name="T7" fmla="*/ 12 h 302"/>
                <a:gd name="T8" fmla="*/ 301 w 303"/>
                <a:gd name="T9" fmla="*/ 23 h 302"/>
                <a:gd name="T10" fmla="*/ 303 w 303"/>
                <a:gd name="T11" fmla="*/ 38 h 302"/>
                <a:gd name="T12" fmla="*/ 303 w 303"/>
                <a:gd name="T13" fmla="*/ 263 h 302"/>
                <a:gd name="T14" fmla="*/ 300 w 303"/>
                <a:gd name="T15" fmla="*/ 278 h 302"/>
                <a:gd name="T16" fmla="*/ 292 w 303"/>
                <a:gd name="T17" fmla="*/ 290 h 302"/>
                <a:gd name="T18" fmla="*/ 280 w 303"/>
                <a:gd name="T19" fmla="*/ 299 h 302"/>
                <a:gd name="T20" fmla="*/ 265 w 303"/>
                <a:gd name="T21" fmla="*/ 302 h 302"/>
                <a:gd name="T22" fmla="*/ 38 w 303"/>
                <a:gd name="T23" fmla="*/ 302 h 302"/>
                <a:gd name="T24" fmla="*/ 23 w 303"/>
                <a:gd name="T25" fmla="*/ 299 h 302"/>
                <a:gd name="T26" fmla="*/ 12 w 303"/>
                <a:gd name="T27" fmla="*/ 290 h 302"/>
                <a:gd name="T28" fmla="*/ 3 w 303"/>
                <a:gd name="T29" fmla="*/ 278 h 302"/>
                <a:gd name="T30" fmla="*/ 0 w 303"/>
                <a:gd name="T31" fmla="*/ 263 h 302"/>
                <a:gd name="T32" fmla="*/ 0 w 303"/>
                <a:gd name="T33" fmla="*/ 38 h 302"/>
                <a:gd name="T34" fmla="*/ 3 w 303"/>
                <a:gd name="T35" fmla="*/ 23 h 302"/>
                <a:gd name="T36" fmla="*/ 12 w 303"/>
                <a:gd name="T37" fmla="*/ 12 h 302"/>
                <a:gd name="T38" fmla="*/ 23 w 303"/>
                <a:gd name="T39" fmla="*/ 3 h 302"/>
                <a:gd name="T40" fmla="*/ 38 w 303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02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3" y="38"/>
                  </a:lnTo>
                  <a:lnTo>
                    <a:pt x="303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0" y="299"/>
                  </a:lnTo>
                  <a:lnTo>
                    <a:pt x="265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378"/>
            <p:cNvSpPr>
              <a:spLocks/>
            </p:cNvSpPr>
            <p:nvPr/>
          </p:nvSpPr>
          <p:spPr bwMode="auto">
            <a:xfrm>
              <a:off x="3062288" y="3562350"/>
              <a:ext cx="44450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1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379"/>
            <p:cNvSpPr>
              <a:spLocks/>
            </p:cNvSpPr>
            <p:nvPr/>
          </p:nvSpPr>
          <p:spPr bwMode="auto">
            <a:xfrm>
              <a:off x="3205163" y="3486150"/>
              <a:ext cx="42863" cy="44450"/>
            </a:xfrm>
            <a:custGeom>
              <a:avLst/>
              <a:gdLst>
                <a:gd name="T0" fmla="*/ 38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1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1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8 w 304"/>
                <a:gd name="T23" fmla="*/ 301 h 301"/>
                <a:gd name="T24" fmla="*/ 23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3 w 304"/>
                <a:gd name="T39" fmla="*/ 3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380"/>
            <p:cNvSpPr>
              <a:spLocks/>
            </p:cNvSpPr>
            <p:nvPr/>
          </p:nvSpPr>
          <p:spPr bwMode="auto">
            <a:xfrm>
              <a:off x="3281363" y="3486150"/>
              <a:ext cx="44450" cy="44450"/>
            </a:xfrm>
            <a:custGeom>
              <a:avLst/>
              <a:gdLst>
                <a:gd name="T0" fmla="*/ 39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0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0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9 w 304"/>
                <a:gd name="T23" fmla="*/ 301 h 301"/>
                <a:gd name="T24" fmla="*/ 24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4 w 304"/>
                <a:gd name="T39" fmla="*/ 3 h 301"/>
                <a:gd name="T40" fmla="*/ 39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0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9" y="301"/>
                  </a:lnTo>
                  <a:lnTo>
                    <a:pt x="24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381"/>
            <p:cNvSpPr>
              <a:spLocks/>
            </p:cNvSpPr>
            <p:nvPr/>
          </p:nvSpPr>
          <p:spPr bwMode="auto">
            <a:xfrm>
              <a:off x="3205163" y="356235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1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82"/>
            <p:cNvSpPr>
              <a:spLocks/>
            </p:cNvSpPr>
            <p:nvPr/>
          </p:nvSpPr>
          <p:spPr bwMode="auto">
            <a:xfrm>
              <a:off x="3281363" y="3562350"/>
              <a:ext cx="44450" cy="44450"/>
            </a:xfrm>
            <a:custGeom>
              <a:avLst/>
              <a:gdLst>
                <a:gd name="T0" fmla="*/ 39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0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0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9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4 w 304"/>
                <a:gd name="T39" fmla="*/ 3 h 302"/>
                <a:gd name="T40" fmla="*/ 39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0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9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83"/>
            <p:cNvSpPr>
              <a:spLocks/>
            </p:cNvSpPr>
            <p:nvPr/>
          </p:nvSpPr>
          <p:spPr bwMode="auto">
            <a:xfrm>
              <a:off x="3128963" y="327660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5 w 304"/>
                <a:gd name="T3" fmla="*/ 0 h 302"/>
                <a:gd name="T4" fmla="*/ 280 w 304"/>
                <a:gd name="T5" fmla="*/ 3 h 302"/>
                <a:gd name="T6" fmla="*/ 293 w 304"/>
                <a:gd name="T7" fmla="*/ 12 h 302"/>
                <a:gd name="T8" fmla="*/ 301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1 w 304"/>
                <a:gd name="T15" fmla="*/ 279 h 302"/>
                <a:gd name="T16" fmla="*/ 293 w 304"/>
                <a:gd name="T17" fmla="*/ 290 h 302"/>
                <a:gd name="T18" fmla="*/ 280 w 304"/>
                <a:gd name="T19" fmla="*/ 299 h 302"/>
                <a:gd name="T20" fmla="*/ 265 w 304"/>
                <a:gd name="T21" fmla="*/ 302 h 302"/>
                <a:gd name="T22" fmla="*/ 38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4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4 w 304"/>
                <a:gd name="T35" fmla="*/ 24 h 302"/>
                <a:gd name="T36" fmla="*/ 12 w 304"/>
                <a:gd name="T37" fmla="*/ 12 h 302"/>
                <a:gd name="T38" fmla="*/ 24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3" y="12"/>
                  </a:lnTo>
                  <a:lnTo>
                    <a:pt x="301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1" y="279"/>
                  </a:lnTo>
                  <a:lnTo>
                    <a:pt x="293" y="290"/>
                  </a:lnTo>
                  <a:lnTo>
                    <a:pt x="280" y="299"/>
                  </a:lnTo>
                  <a:lnTo>
                    <a:pt x="265" y="302"/>
                  </a:lnTo>
                  <a:lnTo>
                    <a:pt x="38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4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84"/>
            <p:cNvSpPr>
              <a:spLocks/>
            </p:cNvSpPr>
            <p:nvPr/>
          </p:nvSpPr>
          <p:spPr bwMode="auto">
            <a:xfrm>
              <a:off x="3205163" y="327660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1 w 304"/>
                <a:gd name="T15" fmla="*/ 279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3 w 304"/>
                <a:gd name="T35" fmla="*/ 24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1" y="279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85"/>
            <p:cNvSpPr>
              <a:spLocks/>
            </p:cNvSpPr>
            <p:nvPr/>
          </p:nvSpPr>
          <p:spPr bwMode="auto">
            <a:xfrm>
              <a:off x="3128963" y="3352800"/>
              <a:ext cx="42863" cy="44450"/>
            </a:xfrm>
            <a:custGeom>
              <a:avLst/>
              <a:gdLst>
                <a:gd name="T0" fmla="*/ 38 w 304"/>
                <a:gd name="T1" fmla="*/ 0 h 301"/>
                <a:gd name="T2" fmla="*/ 265 w 304"/>
                <a:gd name="T3" fmla="*/ 0 h 301"/>
                <a:gd name="T4" fmla="*/ 280 w 304"/>
                <a:gd name="T5" fmla="*/ 4 h 301"/>
                <a:gd name="T6" fmla="*/ 293 w 304"/>
                <a:gd name="T7" fmla="*/ 11 h 301"/>
                <a:gd name="T8" fmla="*/ 301 w 304"/>
                <a:gd name="T9" fmla="*/ 23 h 301"/>
                <a:gd name="T10" fmla="*/ 304 w 304"/>
                <a:gd name="T11" fmla="*/ 38 h 301"/>
                <a:gd name="T12" fmla="*/ 304 w 304"/>
                <a:gd name="T13" fmla="*/ 264 h 301"/>
                <a:gd name="T14" fmla="*/ 301 w 304"/>
                <a:gd name="T15" fmla="*/ 278 h 301"/>
                <a:gd name="T16" fmla="*/ 293 w 304"/>
                <a:gd name="T17" fmla="*/ 290 h 301"/>
                <a:gd name="T18" fmla="*/ 280 w 304"/>
                <a:gd name="T19" fmla="*/ 298 h 301"/>
                <a:gd name="T20" fmla="*/ 265 w 304"/>
                <a:gd name="T21" fmla="*/ 301 h 301"/>
                <a:gd name="T22" fmla="*/ 38 w 304"/>
                <a:gd name="T23" fmla="*/ 301 h 301"/>
                <a:gd name="T24" fmla="*/ 24 w 304"/>
                <a:gd name="T25" fmla="*/ 298 h 301"/>
                <a:gd name="T26" fmla="*/ 12 w 304"/>
                <a:gd name="T27" fmla="*/ 290 h 301"/>
                <a:gd name="T28" fmla="*/ 4 w 304"/>
                <a:gd name="T29" fmla="*/ 278 h 301"/>
                <a:gd name="T30" fmla="*/ 0 w 304"/>
                <a:gd name="T31" fmla="*/ 264 h 301"/>
                <a:gd name="T32" fmla="*/ 0 w 304"/>
                <a:gd name="T33" fmla="*/ 38 h 301"/>
                <a:gd name="T34" fmla="*/ 4 w 304"/>
                <a:gd name="T35" fmla="*/ 23 h 301"/>
                <a:gd name="T36" fmla="*/ 12 w 304"/>
                <a:gd name="T37" fmla="*/ 11 h 301"/>
                <a:gd name="T38" fmla="*/ 24 w 304"/>
                <a:gd name="T39" fmla="*/ 4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5" y="0"/>
                  </a:lnTo>
                  <a:lnTo>
                    <a:pt x="280" y="4"/>
                  </a:lnTo>
                  <a:lnTo>
                    <a:pt x="293" y="11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4"/>
                  </a:lnTo>
                  <a:lnTo>
                    <a:pt x="301" y="278"/>
                  </a:lnTo>
                  <a:lnTo>
                    <a:pt x="293" y="290"/>
                  </a:lnTo>
                  <a:lnTo>
                    <a:pt x="280" y="298"/>
                  </a:lnTo>
                  <a:lnTo>
                    <a:pt x="265" y="301"/>
                  </a:lnTo>
                  <a:lnTo>
                    <a:pt x="38" y="301"/>
                  </a:lnTo>
                  <a:lnTo>
                    <a:pt x="24" y="298"/>
                  </a:lnTo>
                  <a:lnTo>
                    <a:pt x="12" y="290"/>
                  </a:lnTo>
                  <a:lnTo>
                    <a:pt x="4" y="278"/>
                  </a:lnTo>
                  <a:lnTo>
                    <a:pt x="0" y="264"/>
                  </a:lnTo>
                  <a:lnTo>
                    <a:pt x="0" y="38"/>
                  </a:lnTo>
                  <a:lnTo>
                    <a:pt x="4" y="23"/>
                  </a:lnTo>
                  <a:lnTo>
                    <a:pt x="12" y="11"/>
                  </a:lnTo>
                  <a:lnTo>
                    <a:pt x="24" y="4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6"/>
            <p:cNvSpPr>
              <a:spLocks/>
            </p:cNvSpPr>
            <p:nvPr/>
          </p:nvSpPr>
          <p:spPr bwMode="auto">
            <a:xfrm>
              <a:off x="3281363" y="3276600"/>
              <a:ext cx="44450" cy="44450"/>
            </a:xfrm>
            <a:custGeom>
              <a:avLst/>
              <a:gdLst>
                <a:gd name="T0" fmla="*/ 39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0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0 w 304"/>
                <a:gd name="T15" fmla="*/ 279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9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3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3 w 304"/>
                <a:gd name="T35" fmla="*/ 24 h 302"/>
                <a:gd name="T36" fmla="*/ 12 w 304"/>
                <a:gd name="T37" fmla="*/ 12 h 302"/>
                <a:gd name="T38" fmla="*/ 24 w 304"/>
                <a:gd name="T39" fmla="*/ 3 h 302"/>
                <a:gd name="T40" fmla="*/ 39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0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0" y="279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9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3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8" name="Group 406"/>
          <p:cNvGrpSpPr>
            <a:grpSpLocks noChangeAspect="1"/>
          </p:cNvGrpSpPr>
          <p:nvPr/>
        </p:nvGrpSpPr>
        <p:grpSpPr bwMode="auto">
          <a:xfrm>
            <a:off x="8583002" y="1973553"/>
            <a:ext cx="1176460" cy="1182886"/>
            <a:chOff x="3671" y="4829"/>
            <a:chExt cx="2930" cy="2946"/>
          </a:xfrm>
          <a:solidFill>
            <a:schemeClr val="accent3"/>
          </a:solidFill>
        </p:grpSpPr>
        <p:sp>
          <p:nvSpPr>
            <p:cNvPr id="29" name="Freeform 408"/>
            <p:cNvSpPr>
              <a:spLocks/>
            </p:cNvSpPr>
            <p:nvPr/>
          </p:nvSpPr>
          <p:spPr bwMode="auto">
            <a:xfrm>
              <a:off x="3671" y="4829"/>
              <a:ext cx="2139" cy="2141"/>
            </a:xfrm>
            <a:custGeom>
              <a:avLst/>
              <a:gdLst>
                <a:gd name="T0" fmla="*/ 2614 w 4278"/>
                <a:gd name="T1" fmla="*/ 5 h 4282"/>
                <a:gd name="T2" fmla="*/ 2702 w 4278"/>
                <a:gd name="T3" fmla="*/ 73 h 4282"/>
                <a:gd name="T4" fmla="*/ 2721 w 4278"/>
                <a:gd name="T5" fmla="*/ 498 h 4282"/>
                <a:gd name="T6" fmla="*/ 3135 w 4278"/>
                <a:gd name="T7" fmla="*/ 320 h 4282"/>
                <a:gd name="T8" fmla="*/ 3224 w 4278"/>
                <a:gd name="T9" fmla="*/ 277 h 4282"/>
                <a:gd name="T10" fmla="*/ 3317 w 4278"/>
                <a:gd name="T11" fmla="*/ 298 h 4282"/>
                <a:gd name="T12" fmla="*/ 3980 w 4278"/>
                <a:gd name="T13" fmla="*/ 962 h 4282"/>
                <a:gd name="T14" fmla="*/ 4001 w 4278"/>
                <a:gd name="T15" fmla="*/ 1055 h 4282"/>
                <a:gd name="T16" fmla="*/ 3959 w 4278"/>
                <a:gd name="T17" fmla="*/ 1144 h 4282"/>
                <a:gd name="T18" fmla="*/ 3780 w 4278"/>
                <a:gd name="T19" fmla="*/ 1559 h 4282"/>
                <a:gd name="T20" fmla="*/ 4205 w 4278"/>
                <a:gd name="T21" fmla="*/ 1578 h 4282"/>
                <a:gd name="T22" fmla="*/ 4272 w 4278"/>
                <a:gd name="T23" fmla="*/ 1666 h 4282"/>
                <a:gd name="T24" fmla="*/ 3729 w 4278"/>
                <a:gd name="T25" fmla="*/ 1923 h 4282"/>
                <a:gd name="T26" fmla="*/ 3524 w 4278"/>
                <a:gd name="T27" fmla="*/ 1964 h 4282"/>
                <a:gd name="T28" fmla="*/ 3356 w 4278"/>
                <a:gd name="T29" fmla="*/ 2075 h 4282"/>
                <a:gd name="T30" fmla="*/ 3294 w 4278"/>
                <a:gd name="T31" fmla="*/ 1750 h 4282"/>
                <a:gd name="T32" fmla="*/ 3151 w 4278"/>
                <a:gd name="T33" fmla="*/ 1461 h 4282"/>
                <a:gd name="T34" fmla="*/ 2939 w 4278"/>
                <a:gd name="T35" fmla="*/ 1221 h 4282"/>
                <a:gd name="T36" fmla="*/ 2673 w 4278"/>
                <a:gd name="T37" fmla="*/ 1044 h 4282"/>
                <a:gd name="T38" fmla="*/ 2363 w 4278"/>
                <a:gd name="T39" fmla="*/ 941 h 4282"/>
                <a:gd name="T40" fmla="*/ 2022 w 4278"/>
                <a:gd name="T41" fmla="*/ 927 h 4282"/>
                <a:gd name="T42" fmla="*/ 1692 w 4278"/>
                <a:gd name="T43" fmla="*/ 1005 h 4282"/>
                <a:gd name="T44" fmla="*/ 1403 w 4278"/>
                <a:gd name="T45" fmla="*/ 1169 h 4282"/>
                <a:gd name="T46" fmla="*/ 1170 w 4278"/>
                <a:gd name="T47" fmla="*/ 1403 h 4282"/>
                <a:gd name="T48" fmla="*/ 1006 w 4278"/>
                <a:gd name="T49" fmla="*/ 1693 h 4282"/>
                <a:gd name="T50" fmla="*/ 926 w 4278"/>
                <a:gd name="T51" fmla="*/ 2023 h 4282"/>
                <a:gd name="T52" fmla="*/ 942 w 4278"/>
                <a:gd name="T53" fmla="*/ 2366 h 4282"/>
                <a:gd name="T54" fmla="*/ 1043 w 4278"/>
                <a:gd name="T55" fmla="*/ 2675 h 4282"/>
                <a:gd name="T56" fmla="*/ 1220 w 4278"/>
                <a:gd name="T57" fmla="*/ 2942 h 4282"/>
                <a:gd name="T58" fmla="*/ 1461 w 4278"/>
                <a:gd name="T59" fmla="*/ 3155 h 4282"/>
                <a:gd name="T60" fmla="*/ 1749 w 4278"/>
                <a:gd name="T61" fmla="*/ 3298 h 4282"/>
                <a:gd name="T62" fmla="*/ 2076 w 4278"/>
                <a:gd name="T63" fmla="*/ 3360 h 4282"/>
                <a:gd name="T64" fmla="*/ 1958 w 4278"/>
                <a:gd name="T65" fmla="*/ 3508 h 4282"/>
                <a:gd name="T66" fmla="*/ 1899 w 4278"/>
                <a:gd name="T67" fmla="*/ 3692 h 4282"/>
                <a:gd name="T68" fmla="*/ 1705 w 4278"/>
                <a:gd name="T69" fmla="*/ 4282 h 4282"/>
                <a:gd name="T70" fmla="*/ 1600 w 4278"/>
                <a:gd name="T71" fmla="*/ 4239 h 4282"/>
                <a:gd name="T72" fmla="*/ 1557 w 4278"/>
                <a:gd name="T73" fmla="*/ 4135 h 4282"/>
                <a:gd name="T74" fmla="*/ 1391 w 4278"/>
                <a:gd name="T75" fmla="*/ 3716 h 4282"/>
                <a:gd name="T76" fmla="*/ 1086 w 4278"/>
                <a:gd name="T77" fmla="*/ 3999 h 4282"/>
                <a:gd name="T78" fmla="*/ 992 w 4278"/>
                <a:gd name="T79" fmla="*/ 3999 h 4282"/>
                <a:gd name="T80" fmla="*/ 319 w 4278"/>
                <a:gd name="T81" fmla="*/ 3348 h 4282"/>
                <a:gd name="T82" fmla="*/ 277 w 4278"/>
                <a:gd name="T83" fmla="*/ 3258 h 4282"/>
                <a:gd name="T84" fmla="*/ 298 w 4278"/>
                <a:gd name="T85" fmla="*/ 3166 h 4282"/>
                <a:gd name="T86" fmla="*/ 532 w 4278"/>
                <a:gd name="T87" fmla="*/ 2809 h 4282"/>
                <a:gd name="T88" fmla="*/ 109 w 4278"/>
                <a:gd name="T89" fmla="*/ 2719 h 4282"/>
                <a:gd name="T90" fmla="*/ 22 w 4278"/>
                <a:gd name="T91" fmla="*/ 2651 h 4282"/>
                <a:gd name="T92" fmla="*/ 0 w 4278"/>
                <a:gd name="T93" fmla="*/ 1705 h 4282"/>
                <a:gd name="T94" fmla="*/ 45 w 4278"/>
                <a:gd name="T95" fmla="*/ 1602 h 4282"/>
                <a:gd name="T96" fmla="*/ 148 w 4278"/>
                <a:gd name="T97" fmla="*/ 1559 h 4282"/>
                <a:gd name="T98" fmla="*/ 567 w 4278"/>
                <a:gd name="T99" fmla="*/ 1393 h 4282"/>
                <a:gd name="T100" fmla="*/ 284 w 4278"/>
                <a:gd name="T101" fmla="*/ 1087 h 4282"/>
                <a:gd name="T102" fmla="*/ 284 w 4278"/>
                <a:gd name="T103" fmla="*/ 991 h 4282"/>
                <a:gd name="T104" fmla="*/ 935 w 4278"/>
                <a:gd name="T105" fmla="*/ 320 h 4282"/>
                <a:gd name="T106" fmla="*/ 1024 w 4278"/>
                <a:gd name="T107" fmla="*/ 277 h 4282"/>
                <a:gd name="T108" fmla="*/ 1116 w 4278"/>
                <a:gd name="T109" fmla="*/ 298 h 4282"/>
                <a:gd name="T110" fmla="*/ 1473 w 4278"/>
                <a:gd name="T111" fmla="*/ 530 h 4282"/>
                <a:gd name="T112" fmla="*/ 1562 w 4278"/>
                <a:gd name="T113" fmla="*/ 109 h 4282"/>
                <a:gd name="T114" fmla="*/ 1630 w 4278"/>
                <a:gd name="T115" fmla="*/ 20 h 4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78" h="4282">
                  <a:moveTo>
                    <a:pt x="1705" y="0"/>
                  </a:moveTo>
                  <a:lnTo>
                    <a:pt x="2575" y="0"/>
                  </a:lnTo>
                  <a:lnTo>
                    <a:pt x="2614" y="5"/>
                  </a:lnTo>
                  <a:lnTo>
                    <a:pt x="2648" y="20"/>
                  </a:lnTo>
                  <a:lnTo>
                    <a:pt x="2678" y="43"/>
                  </a:lnTo>
                  <a:lnTo>
                    <a:pt x="2702" y="73"/>
                  </a:lnTo>
                  <a:lnTo>
                    <a:pt x="2716" y="109"/>
                  </a:lnTo>
                  <a:lnTo>
                    <a:pt x="2721" y="148"/>
                  </a:lnTo>
                  <a:lnTo>
                    <a:pt x="2721" y="498"/>
                  </a:lnTo>
                  <a:lnTo>
                    <a:pt x="2805" y="530"/>
                  </a:lnTo>
                  <a:lnTo>
                    <a:pt x="2887" y="568"/>
                  </a:lnTo>
                  <a:lnTo>
                    <a:pt x="3135" y="320"/>
                  </a:lnTo>
                  <a:lnTo>
                    <a:pt x="3162" y="298"/>
                  </a:lnTo>
                  <a:lnTo>
                    <a:pt x="3192" y="284"/>
                  </a:lnTo>
                  <a:lnTo>
                    <a:pt x="3224" y="277"/>
                  </a:lnTo>
                  <a:lnTo>
                    <a:pt x="3256" y="277"/>
                  </a:lnTo>
                  <a:lnTo>
                    <a:pt x="3288" y="284"/>
                  </a:lnTo>
                  <a:lnTo>
                    <a:pt x="3317" y="298"/>
                  </a:lnTo>
                  <a:lnTo>
                    <a:pt x="3343" y="320"/>
                  </a:lnTo>
                  <a:lnTo>
                    <a:pt x="3959" y="936"/>
                  </a:lnTo>
                  <a:lnTo>
                    <a:pt x="3980" y="962"/>
                  </a:lnTo>
                  <a:lnTo>
                    <a:pt x="3994" y="991"/>
                  </a:lnTo>
                  <a:lnTo>
                    <a:pt x="4001" y="1023"/>
                  </a:lnTo>
                  <a:lnTo>
                    <a:pt x="4001" y="1055"/>
                  </a:lnTo>
                  <a:lnTo>
                    <a:pt x="3994" y="1087"/>
                  </a:lnTo>
                  <a:lnTo>
                    <a:pt x="3980" y="1118"/>
                  </a:lnTo>
                  <a:lnTo>
                    <a:pt x="3959" y="1144"/>
                  </a:lnTo>
                  <a:lnTo>
                    <a:pt x="3711" y="1393"/>
                  </a:lnTo>
                  <a:lnTo>
                    <a:pt x="3748" y="1473"/>
                  </a:lnTo>
                  <a:lnTo>
                    <a:pt x="3780" y="1559"/>
                  </a:lnTo>
                  <a:lnTo>
                    <a:pt x="4130" y="1559"/>
                  </a:lnTo>
                  <a:lnTo>
                    <a:pt x="4169" y="1564"/>
                  </a:lnTo>
                  <a:lnTo>
                    <a:pt x="4205" y="1578"/>
                  </a:lnTo>
                  <a:lnTo>
                    <a:pt x="4235" y="1602"/>
                  </a:lnTo>
                  <a:lnTo>
                    <a:pt x="4258" y="1632"/>
                  </a:lnTo>
                  <a:lnTo>
                    <a:pt x="4272" y="1666"/>
                  </a:lnTo>
                  <a:lnTo>
                    <a:pt x="4278" y="1705"/>
                  </a:lnTo>
                  <a:lnTo>
                    <a:pt x="4278" y="1923"/>
                  </a:lnTo>
                  <a:lnTo>
                    <a:pt x="3729" y="1923"/>
                  </a:lnTo>
                  <a:lnTo>
                    <a:pt x="3657" y="1927"/>
                  </a:lnTo>
                  <a:lnTo>
                    <a:pt x="3589" y="1941"/>
                  </a:lnTo>
                  <a:lnTo>
                    <a:pt x="3524" y="1964"/>
                  </a:lnTo>
                  <a:lnTo>
                    <a:pt x="3463" y="1994"/>
                  </a:lnTo>
                  <a:lnTo>
                    <a:pt x="3408" y="2032"/>
                  </a:lnTo>
                  <a:lnTo>
                    <a:pt x="3356" y="2075"/>
                  </a:lnTo>
                  <a:lnTo>
                    <a:pt x="3345" y="1964"/>
                  </a:lnTo>
                  <a:lnTo>
                    <a:pt x="3324" y="1855"/>
                  </a:lnTo>
                  <a:lnTo>
                    <a:pt x="3294" y="1750"/>
                  </a:lnTo>
                  <a:lnTo>
                    <a:pt x="3254" y="1648"/>
                  </a:lnTo>
                  <a:lnTo>
                    <a:pt x="3206" y="1552"/>
                  </a:lnTo>
                  <a:lnTo>
                    <a:pt x="3151" y="1461"/>
                  </a:lnTo>
                  <a:lnTo>
                    <a:pt x="3087" y="1375"/>
                  </a:lnTo>
                  <a:lnTo>
                    <a:pt x="3017" y="1294"/>
                  </a:lnTo>
                  <a:lnTo>
                    <a:pt x="2939" y="1221"/>
                  </a:lnTo>
                  <a:lnTo>
                    <a:pt x="2857" y="1155"/>
                  </a:lnTo>
                  <a:lnTo>
                    <a:pt x="2768" y="1094"/>
                  </a:lnTo>
                  <a:lnTo>
                    <a:pt x="2673" y="1044"/>
                  </a:lnTo>
                  <a:lnTo>
                    <a:pt x="2573" y="1000"/>
                  </a:lnTo>
                  <a:lnTo>
                    <a:pt x="2470" y="966"/>
                  </a:lnTo>
                  <a:lnTo>
                    <a:pt x="2363" y="941"/>
                  </a:lnTo>
                  <a:lnTo>
                    <a:pt x="2252" y="927"/>
                  </a:lnTo>
                  <a:lnTo>
                    <a:pt x="2140" y="921"/>
                  </a:lnTo>
                  <a:lnTo>
                    <a:pt x="2022" y="927"/>
                  </a:lnTo>
                  <a:lnTo>
                    <a:pt x="1908" y="943"/>
                  </a:lnTo>
                  <a:lnTo>
                    <a:pt x="1798" y="970"/>
                  </a:lnTo>
                  <a:lnTo>
                    <a:pt x="1692" y="1005"/>
                  </a:lnTo>
                  <a:lnTo>
                    <a:pt x="1591" y="1052"/>
                  </a:lnTo>
                  <a:lnTo>
                    <a:pt x="1494" y="1107"/>
                  </a:lnTo>
                  <a:lnTo>
                    <a:pt x="1403" y="1169"/>
                  </a:lnTo>
                  <a:lnTo>
                    <a:pt x="1318" y="1239"/>
                  </a:lnTo>
                  <a:lnTo>
                    <a:pt x="1239" y="1318"/>
                  </a:lnTo>
                  <a:lnTo>
                    <a:pt x="1170" y="1403"/>
                  </a:lnTo>
                  <a:lnTo>
                    <a:pt x="1106" y="1493"/>
                  </a:lnTo>
                  <a:lnTo>
                    <a:pt x="1052" y="1591"/>
                  </a:lnTo>
                  <a:lnTo>
                    <a:pt x="1006" y="1693"/>
                  </a:lnTo>
                  <a:lnTo>
                    <a:pt x="968" y="1798"/>
                  </a:lnTo>
                  <a:lnTo>
                    <a:pt x="942" y="1909"/>
                  </a:lnTo>
                  <a:lnTo>
                    <a:pt x="926" y="2023"/>
                  </a:lnTo>
                  <a:lnTo>
                    <a:pt x="920" y="2141"/>
                  </a:lnTo>
                  <a:lnTo>
                    <a:pt x="926" y="2255"/>
                  </a:lnTo>
                  <a:lnTo>
                    <a:pt x="942" y="2366"/>
                  </a:lnTo>
                  <a:lnTo>
                    <a:pt x="967" y="2473"/>
                  </a:lnTo>
                  <a:lnTo>
                    <a:pt x="1001" y="2576"/>
                  </a:lnTo>
                  <a:lnTo>
                    <a:pt x="1043" y="2675"/>
                  </a:lnTo>
                  <a:lnTo>
                    <a:pt x="1095" y="2769"/>
                  </a:lnTo>
                  <a:lnTo>
                    <a:pt x="1154" y="2859"/>
                  </a:lnTo>
                  <a:lnTo>
                    <a:pt x="1220" y="2942"/>
                  </a:lnTo>
                  <a:lnTo>
                    <a:pt x="1295" y="3019"/>
                  </a:lnTo>
                  <a:lnTo>
                    <a:pt x="1373" y="3091"/>
                  </a:lnTo>
                  <a:lnTo>
                    <a:pt x="1461" y="3155"/>
                  </a:lnTo>
                  <a:lnTo>
                    <a:pt x="1551" y="3210"/>
                  </a:lnTo>
                  <a:lnTo>
                    <a:pt x="1648" y="3258"/>
                  </a:lnTo>
                  <a:lnTo>
                    <a:pt x="1749" y="3298"/>
                  </a:lnTo>
                  <a:lnTo>
                    <a:pt x="1855" y="3328"/>
                  </a:lnTo>
                  <a:lnTo>
                    <a:pt x="1963" y="3350"/>
                  </a:lnTo>
                  <a:lnTo>
                    <a:pt x="2076" y="3360"/>
                  </a:lnTo>
                  <a:lnTo>
                    <a:pt x="2031" y="3405"/>
                  </a:lnTo>
                  <a:lnTo>
                    <a:pt x="1992" y="3455"/>
                  </a:lnTo>
                  <a:lnTo>
                    <a:pt x="1958" y="3508"/>
                  </a:lnTo>
                  <a:lnTo>
                    <a:pt x="1931" y="3566"/>
                  </a:lnTo>
                  <a:lnTo>
                    <a:pt x="1912" y="3628"/>
                  </a:lnTo>
                  <a:lnTo>
                    <a:pt x="1899" y="3692"/>
                  </a:lnTo>
                  <a:lnTo>
                    <a:pt x="1896" y="3758"/>
                  </a:lnTo>
                  <a:lnTo>
                    <a:pt x="1896" y="4282"/>
                  </a:lnTo>
                  <a:lnTo>
                    <a:pt x="1705" y="4282"/>
                  </a:lnTo>
                  <a:lnTo>
                    <a:pt x="1666" y="4278"/>
                  </a:lnTo>
                  <a:lnTo>
                    <a:pt x="1630" y="4262"/>
                  </a:lnTo>
                  <a:lnTo>
                    <a:pt x="1600" y="4239"/>
                  </a:lnTo>
                  <a:lnTo>
                    <a:pt x="1576" y="4210"/>
                  </a:lnTo>
                  <a:lnTo>
                    <a:pt x="1562" y="4174"/>
                  </a:lnTo>
                  <a:lnTo>
                    <a:pt x="1557" y="4135"/>
                  </a:lnTo>
                  <a:lnTo>
                    <a:pt x="1557" y="3783"/>
                  </a:lnTo>
                  <a:lnTo>
                    <a:pt x="1473" y="3751"/>
                  </a:lnTo>
                  <a:lnTo>
                    <a:pt x="1391" y="3716"/>
                  </a:lnTo>
                  <a:lnTo>
                    <a:pt x="1143" y="3964"/>
                  </a:lnTo>
                  <a:lnTo>
                    <a:pt x="1116" y="3985"/>
                  </a:lnTo>
                  <a:lnTo>
                    <a:pt x="1086" y="3999"/>
                  </a:lnTo>
                  <a:lnTo>
                    <a:pt x="1056" y="4005"/>
                  </a:lnTo>
                  <a:lnTo>
                    <a:pt x="1024" y="4005"/>
                  </a:lnTo>
                  <a:lnTo>
                    <a:pt x="992" y="3999"/>
                  </a:lnTo>
                  <a:lnTo>
                    <a:pt x="961" y="3985"/>
                  </a:lnTo>
                  <a:lnTo>
                    <a:pt x="935" y="3964"/>
                  </a:lnTo>
                  <a:lnTo>
                    <a:pt x="319" y="3348"/>
                  </a:lnTo>
                  <a:lnTo>
                    <a:pt x="298" y="3321"/>
                  </a:lnTo>
                  <a:lnTo>
                    <a:pt x="284" y="3291"/>
                  </a:lnTo>
                  <a:lnTo>
                    <a:pt x="277" y="3258"/>
                  </a:lnTo>
                  <a:lnTo>
                    <a:pt x="277" y="3226"/>
                  </a:lnTo>
                  <a:lnTo>
                    <a:pt x="284" y="3196"/>
                  </a:lnTo>
                  <a:lnTo>
                    <a:pt x="298" y="3166"/>
                  </a:lnTo>
                  <a:lnTo>
                    <a:pt x="319" y="3139"/>
                  </a:lnTo>
                  <a:lnTo>
                    <a:pt x="567" y="2891"/>
                  </a:lnTo>
                  <a:lnTo>
                    <a:pt x="532" y="2809"/>
                  </a:lnTo>
                  <a:lnTo>
                    <a:pt x="499" y="2725"/>
                  </a:lnTo>
                  <a:lnTo>
                    <a:pt x="148" y="2725"/>
                  </a:lnTo>
                  <a:lnTo>
                    <a:pt x="109" y="2719"/>
                  </a:lnTo>
                  <a:lnTo>
                    <a:pt x="73" y="2705"/>
                  </a:lnTo>
                  <a:lnTo>
                    <a:pt x="45" y="2682"/>
                  </a:lnTo>
                  <a:lnTo>
                    <a:pt x="22" y="2651"/>
                  </a:lnTo>
                  <a:lnTo>
                    <a:pt x="6" y="2616"/>
                  </a:lnTo>
                  <a:lnTo>
                    <a:pt x="0" y="2576"/>
                  </a:lnTo>
                  <a:lnTo>
                    <a:pt x="0" y="1705"/>
                  </a:lnTo>
                  <a:lnTo>
                    <a:pt x="6" y="1666"/>
                  </a:lnTo>
                  <a:lnTo>
                    <a:pt x="22" y="1632"/>
                  </a:lnTo>
                  <a:lnTo>
                    <a:pt x="45" y="1602"/>
                  </a:lnTo>
                  <a:lnTo>
                    <a:pt x="73" y="1578"/>
                  </a:lnTo>
                  <a:lnTo>
                    <a:pt x="109" y="1564"/>
                  </a:lnTo>
                  <a:lnTo>
                    <a:pt x="148" y="1559"/>
                  </a:lnTo>
                  <a:lnTo>
                    <a:pt x="499" y="1559"/>
                  </a:lnTo>
                  <a:lnTo>
                    <a:pt x="532" y="1473"/>
                  </a:lnTo>
                  <a:lnTo>
                    <a:pt x="567" y="1393"/>
                  </a:lnTo>
                  <a:lnTo>
                    <a:pt x="319" y="1144"/>
                  </a:lnTo>
                  <a:lnTo>
                    <a:pt x="298" y="1118"/>
                  </a:lnTo>
                  <a:lnTo>
                    <a:pt x="284" y="1087"/>
                  </a:lnTo>
                  <a:lnTo>
                    <a:pt x="277" y="1055"/>
                  </a:lnTo>
                  <a:lnTo>
                    <a:pt x="277" y="1023"/>
                  </a:lnTo>
                  <a:lnTo>
                    <a:pt x="284" y="991"/>
                  </a:lnTo>
                  <a:lnTo>
                    <a:pt x="298" y="962"/>
                  </a:lnTo>
                  <a:lnTo>
                    <a:pt x="319" y="936"/>
                  </a:lnTo>
                  <a:lnTo>
                    <a:pt x="935" y="320"/>
                  </a:lnTo>
                  <a:lnTo>
                    <a:pt x="961" y="298"/>
                  </a:lnTo>
                  <a:lnTo>
                    <a:pt x="992" y="284"/>
                  </a:lnTo>
                  <a:lnTo>
                    <a:pt x="1024" y="277"/>
                  </a:lnTo>
                  <a:lnTo>
                    <a:pt x="1056" y="277"/>
                  </a:lnTo>
                  <a:lnTo>
                    <a:pt x="1086" y="284"/>
                  </a:lnTo>
                  <a:lnTo>
                    <a:pt x="1116" y="298"/>
                  </a:lnTo>
                  <a:lnTo>
                    <a:pt x="1143" y="320"/>
                  </a:lnTo>
                  <a:lnTo>
                    <a:pt x="1391" y="568"/>
                  </a:lnTo>
                  <a:lnTo>
                    <a:pt x="1473" y="530"/>
                  </a:lnTo>
                  <a:lnTo>
                    <a:pt x="1557" y="498"/>
                  </a:lnTo>
                  <a:lnTo>
                    <a:pt x="1557" y="148"/>
                  </a:lnTo>
                  <a:lnTo>
                    <a:pt x="1562" y="109"/>
                  </a:lnTo>
                  <a:lnTo>
                    <a:pt x="1576" y="73"/>
                  </a:lnTo>
                  <a:lnTo>
                    <a:pt x="1600" y="43"/>
                  </a:lnTo>
                  <a:lnTo>
                    <a:pt x="1630" y="20"/>
                  </a:lnTo>
                  <a:lnTo>
                    <a:pt x="1666" y="5"/>
                  </a:lnTo>
                  <a:lnTo>
                    <a:pt x="17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09"/>
            <p:cNvSpPr>
              <a:spLocks/>
            </p:cNvSpPr>
            <p:nvPr/>
          </p:nvSpPr>
          <p:spPr bwMode="auto">
            <a:xfrm>
              <a:off x="4323" y="5482"/>
              <a:ext cx="834" cy="835"/>
            </a:xfrm>
            <a:custGeom>
              <a:avLst/>
              <a:gdLst>
                <a:gd name="T0" fmla="*/ 930 w 1669"/>
                <a:gd name="T1" fmla="*/ 6 h 1671"/>
                <a:gd name="T2" fmla="*/ 1109 w 1669"/>
                <a:gd name="T3" fmla="*/ 45 h 1671"/>
                <a:gd name="T4" fmla="*/ 1271 w 1669"/>
                <a:gd name="T5" fmla="*/ 122 h 1671"/>
                <a:gd name="T6" fmla="*/ 1412 w 1669"/>
                <a:gd name="T7" fmla="*/ 230 h 1671"/>
                <a:gd name="T8" fmla="*/ 1526 w 1669"/>
                <a:gd name="T9" fmla="*/ 366 h 1671"/>
                <a:gd name="T10" fmla="*/ 1610 w 1669"/>
                <a:gd name="T11" fmla="*/ 523 h 1671"/>
                <a:gd name="T12" fmla="*/ 1660 w 1669"/>
                <a:gd name="T13" fmla="*/ 698 h 1671"/>
                <a:gd name="T14" fmla="*/ 1669 w 1669"/>
                <a:gd name="T15" fmla="*/ 888 h 1671"/>
                <a:gd name="T16" fmla="*/ 1562 w 1669"/>
                <a:gd name="T17" fmla="*/ 939 h 1671"/>
                <a:gd name="T18" fmla="*/ 1469 w 1669"/>
                <a:gd name="T19" fmla="*/ 1014 h 1671"/>
                <a:gd name="T20" fmla="*/ 1333 w 1669"/>
                <a:gd name="T21" fmla="*/ 1150 h 1671"/>
                <a:gd name="T22" fmla="*/ 1221 w 1669"/>
                <a:gd name="T23" fmla="*/ 1261 h 1671"/>
                <a:gd name="T24" fmla="*/ 1132 w 1669"/>
                <a:gd name="T25" fmla="*/ 1350 h 1671"/>
                <a:gd name="T26" fmla="*/ 1061 w 1669"/>
                <a:gd name="T27" fmla="*/ 1421 h 1671"/>
                <a:gd name="T28" fmla="*/ 1005 w 1669"/>
                <a:gd name="T29" fmla="*/ 1479 h 1671"/>
                <a:gd name="T30" fmla="*/ 964 w 1669"/>
                <a:gd name="T31" fmla="*/ 1523 h 1671"/>
                <a:gd name="T32" fmla="*/ 932 w 1669"/>
                <a:gd name="T33" fmla="*/ 1561 h 1671"/>
                <a:gd name="T34" fmla="*/ 911 w 1669"/>
                <a:gd name="T35" fmla="*/ 1593 h 1671"/>
                <a:gd name="T36" fmla="*/ 893 w 1669"/>
                <a:gd name="T37" fmla="*/ 1621 h 1671"/>
                <a:gd name="T38" fmla="*/ 879 w 1669"/>
                <a:gd name="T39" fmla="*/ 1653 h 1671"/>
                <a:gd name="T40" fmla="*/ 777 w 1669"/>
                <a:gd name="T41" fmla="*/ 1670 h 1671"/>
                <a:gd name="T42" fmla="*/ 597 w 1669"/>
                <a:gd name="T43" fmla="*/ 1637 h 1671"/>
                <a:gd name="T44" fmla="*/ 433 w 1669"/>
                <a:gd name="T45" fmla="*/ 1570 h 1671"/>
                <a:gd name="T46" fmla="*/ 288 w 1669"/>
                <a:gd name="T47" fmla="*/ 1468 h 1671"/>
                <a:gd name="T48" fmla="*/ 169 w 1669"/>
                <a:gd name="T49" fmla="*/ 1341 h 1671"/>
                <a:gd name="T50" fmla="*/ 78 w 1669"/>
                <a:gd name="T51" fmla="*/ 1189 h 1671"/>
                <a:gd name="T52" fmla="*/ 21 w 1669"/>
                <a:gd name="T53" fmla="*/ 1020 h 1671"/>
                <a:gd name="T54" fmla="*/ 0 w 1669"/>
                <a:gd name="T55" fmla="*/ 836 h 1671"/>
                <a:gd name="T56" fmla="*/ 23 w 1669"/>
                <a:gd name="T57" fmla="*/ 645 h 1671"/>
                <a:gd name="T58" fmla="*/ 85 w 1669"/>
                <a:gd name="T59" fmla="*/ 468 h 1671"/>
                <a:gd name="T60" fmla="*/ 183 w 1669"/>
                <a:gd name="T61" fmla="*/ 313 h 1671"/>
                <a:gd name="T62" fmla="*/ 313 w 1669"/>
                <a:gd name="T63" fmla="*/ 184 h 1671"/>
                <a:gd name="T64" fmla="*/ 469 w 1669"/>
                <a:gd name="T65" fmla="*/ 84 h 1671"/>
                <a:gd name="T66" fmla="*/ 643 w 1669"/>
                <a:gd name="T67" fmla="*/ 22 h 1671"/>
                <a:gd name="T68" fmla="*/ 836 w 1669"/>
                <a:gd name="T69" fmla="*/ 0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9" h="1671">
                  <a:moveTo>
                    <a:pt x="836" y="0"/>
                  </a:moveTo>
                  <a:lnTo>
                    <a:pt x="930" y="6"/>
                  </a:lnTo>
                  <a:lnTo>
                    <a:pt x="1021" y="20"/>
                  </a:lnTo>
                  <a:lnTo>
                    <a:pt x="1109" y="45"/>
                  </a:lnTo>
                  <a:lnTo>
                    <a:pt x="1192" y="79"/>
                  </a:lnTo>
                  <a:lnTo>
                    <a:pt x="1271" y="122"/>
                  </a:lnTo>
                  <a:lnTo>
                    <a:pt x="1344" y="173"/>
                  </a:lnTo>
                  <a:lnTo>
                    <a:pt x="1412" y="230"/>
                  </a:lnTo>
                  <a:lnTo>
                    <a:pt x="1472" y="295"/>
                  </a:lnTo>
                  <a:lnTo>
                    <a:pt x="1526" y="366"/>
                  </a:lnTo>
                  <a:lnTo>
                    <a:pt x="1572" y="441"/>
                  </a:lnTo>
                  <a:lnTo>
                    <a:pt x="1610" y="523"/>
                  </a:lnTo>
                  <a:lnTo>
                    <a:pt x="1640" y="609"/>
                  </a:lnTo>
                  <a:lnTo>
                    <a:pt x="1660" y="698"/>
                  </a:lnTo>
                  <a:lnTo>
                    <a:pt x="1669" y="791"/>
                  </a:lnTo>
                  <a:lnTo>
                    <a:pt x="1669" y="888"/>
                  </a:lnTo>
                  <a:lnTo>
                    <a:pt x="1615" y="911"/>
                  </a:lnTo>
                  <a:lnTo>
                    <a:pt x="1562" y="939"/>
                  </a:lnTo>
                  <a:lnTo>
                    <a:pt x="1513" y="973"/>
                  </a:lnTo>
                  <a:lnTo>
                    <a:pt x="1469" y="1014"/>
                  </a:lnTo>
                  <a:lnTo>
                    <a:pt x="1398" y="1086"/>
                  </a:lnTo>
                  <a:lnTo>
                    <a:pt x="1333" y="1150"/>
                  </a:lnTo>
                  <a:lnTo>
                    <a:pt x="1274" y="1209"/>
                  </a:lnTo>
                  <a:lnTo>
                    <a:pt x="1221" y="1261"/>
                  </a:lnTo>
                  <a:lnTo>
                    <a:pt x="1173" y="1309"/>
                  </a:lnTo>
                  <a:lnTo>
                    <a:pt x="1132" y="1350"/>
                  </a:lnTo>
                  <a:lnTo>
                    <a:pt x="1093" y="1387"/>
                  </a:lnTo>
                  <a:lnTo>
                    <a:pt x="1061" y="1421"/>
                  </a:lnTo>
                  <a:lnTo>
                    <a:pt x="1030" y="1452"/>
                  </a:lnTo>
                  <a:lnTo>
                    <a:pt x="1005" y="1479"/>
                  </a:lnTo>
                  <a:lnTo>
                    <a:pt x="982" y="1502"/>
                  </a:lnTo>
                  <a:lnTo>
                    <a:pt x="964" y="1523"/>
                  </a:lnTo>
                  <a:lnTo>
                    <a:pt x="946" y="1543"/>
                  </a:lnTo>
                  <a:lnTo>
                    <a:pt x="932" y="1561"/>
                  </a:lnTo>
                  <a:lnTo>
                    <a:pt x="921" y="1577"/>
                  </a:lnTo>
                  <a:lnTo>
                    <a:pt x="911" y="1593"/>
                  </a:lnTo>
                  <a:lnTo>
                    <a:pt x="902" y="1607"/>
                  </a:lnTo>
                  <a:lnTo>
                    <a:pt x="893" y="1621"/>
                  </a:lnTo>
                  <a:lnTo>
                    <a:pt x="886" y="1637"/>
                  </a:lnTo>
                  <a:lnTo>
                    <a:pt x="879" y="1653"/>
                  </a:lnTo>
                  <a:lnTo>
                    <a:pt x="870" y="1671"/>
                  </a:lnTo>
                  <a:lnTo>
                    <a:pt x="777" y="1670"/>
                  </a:lnTo>
                  <a:lnTo>
                    <a:pt x="684" y="1659"/>
                  </a:lnTo>
                  <a:lnTo>
                    <a:pt x="597" y="1637"/>
                  </a:lnTo>
                  <a:lnTo>
                    <a:pt x="511" y="1607"/>
                  </a:lnTo>
                  <a:lnTo>
                    <a:pt x="433" y="1570"/>
                  </a:lnTo>
                  <a:lnTo>
                    <a:pt x="358" y="1523"/>
                  </a:lnTo>
                  <a:lnTo>
                    <a:pt x="288" y="1468"/>
                  </a:lnTo>
                  <a:lnTo>
                    <a:pt x="226" y="1407"/>
                  </a:lnTo>
                  <a:lnTo>
                    <a:pt x="169" y="1341"/>
                  </a:lnTo>
                  <a:lnTo>
                    <a:pt x="119" y="1268"/>
                  </a:lnTo>
                  <a:lnTo>
                    <a:pt x="78" y="1189"/>
                  </a:lnTo>
                  <a:lnTo>
                    <a:pt x="44" y="1107"/>
                  </a:lnTo>
                  <a:lnTo>
                    <a:pt x="21" y="1020"/>
                  </a:lnTo>
                  <a:lnTo>
                    <a:pt x="5" y="929"/>
                  </a:lnTo>
                  <a:lnTo>
                    <a:pt x="0" y="836"/>
                  </a:lnTo>
                  <a:lnTo>
                    <a:pt x="5" y="739"/>
                  </a:lnTo>
                  <a:lnTo>
                    <a:pt x="23" y="645"/>
                  </a:lnTo>
                  <a:lnTo>
                    <a:pt x="50" y="554"/>
                  </a:lnTo>
                  <a:lnTo>
                    <a:pt x="85" y="468"/>
                  </a:lnTo>
                  <a:lnTo>
                    <a:pt x="130" y="388"/>
                  </a:lnTo>
                  <a:lnTo>
                    <a:pt x="183" y="313"/>
                  </a:lnTo>
                  <a:lnTo>
                    <a:pt x="244" y="245"/>
                  </a:lnTo>
                  <a:lnTo>
                    <a:pt x="313" y="184"/>
                  </a:lnTo>
                  <a:lnTo>
                    <a:pt x="388" y="131"/>
                  </a:lnTo>
                  <a:lnTo>
                    <a:pt x="469" y="84"/>
                  </a:lnTo>
                  <a:lnTo>
                    <a:pt x="554" y="48"/>
                  </a:lnTo>
                  <a:lnTo>
                    <a:pt x="643" y="22"/>
                  </a:lnTo>
                  <a:lnTo>
                    <a:pt x="738" y="6"/>
                  </a:lnTo>
                  <a:lnTo>
                    <a:pt x="8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410"/>
            <p:cNvSpPr>
              <a:spLocks noEditPoints="1"/>
            </p:cNvSpPr>
            <p:nvPr/>
          </p:nvSpPr>
          <p:spPr bwMode="auto">
            <a:xfrm>
              <a:off x="4810" y="5982"/>
              <a:ext cx="1791" cy="1793"/>
            </a:xfrm>
            <a:custGeom>
              <a:avLst/>
              <a:gdLst>
                <a:gd name="T0" fmla="*/ 1469 w 3580"/>
                <a:gd name="T1" fmla="*/ 757 h 3585"/>
                <a:gd name="T2" fmla="*/ 1102 w 3580"/>
                <a:gd name="T3" fmla="*/ 955 h 3585"/>
                <a:gd name="T4" fmla="*/ 838 w 3580"/>
                <a:gd name="T5" fmla="*/ 1276 h 3585"/>
                <a:gd name="T6" fmla="*/ 713 w 3580"/>
                <a:gd name="T7" fmla="*/ 1682 h 3585"/>
                <a:gd name="T8" fmla="*/ 756 w 3580"/>
                <a:gd name="T9" fmla="*/ 2114 h 3585"/>
                <a:gd name="T10" fmla="*/ 954 w 3580"/>
                <a:gd name="T11" fmla="*/ 2482 h 3585"/>
                <a:gd name="T12" fmla="*/ 1275 w 3580"/>
                <a:gd name="T13" fmla="*/ 2746 h 3585"/>
                <a:gd name="T14" fmla="*/ 1680 w 3580"/>
                <a:gd name="T15" fmla="*/ 2871 h 3585"/>
                <a:gd name="T16" fmla="*/ 2111 w 3580"/>
                <a:gd name="T17" fmla="*/ 2828 h 3585"/>
                <a:gd name="T18" fmla="*/ 2478 w 3580"/>
                <a:gd name="T19" fmla="*/ 2628 h 3585"/>
                <a:gd name="T20" fmla="*/ 2742 w 3580"/>
                <a:gd name="T21" fmla="*/ 2308 h 3585"/>
                <a:gd name="T22" fmla="*/ 2867 w 3580"/>
                <a:gd name="T23" fmla="*/ 1903 h 3585"/>
                <a:gd name="T24" fmla="*/ 2824 w 3580"/>
                <a:gd name="T25" fmla="*/ 1471 h 3585"/>
                <a:gd name="T26" fmla="*/ 2626 w 3580"/>
                <a:gd name="T27" fmla="*/ 1103 h 3585"/>
                <a:gd name="T28" fmla="*/ 2305 w 3580"/>
                <a:gd name="T29" fmla="*/ 839 h 3585"/>
                <a:gd name="T30" fmla="*/ 1901 w 3580"/>
                <a:gd name="T31" fmla="*/ 714 h 3585"/>
                <a:gd name="T32" fmla="*/ 2170 w 3580"/>
                <a:gd name="T33" fmla="*/ 5 h 3585"/>
                <a:gd name="T34" fmla="*/ 2273 w 3580"/>
                <a:gd name="T35" fmla="*/ 109 h 3585"/>
                <a:gd name="T36" fmla="*/ 2436 w 3580"/>
                <a:gd name="T37" fmla="*/ 455 h 3585"/>
                <a:gd name="T38" fmla="*/ 2683 w 3580"/>
                <a:gd name="T39" fmla="*/ 243 h 3585"/>
                <a:gd name="T40" fmla="*/ 2792 w 3580"/>
                <a:gd name="T41" fmla="*/ 264 h 3585"/>
                <a:gd name="T42" fmla="*/ 3332 w 3580"/>
                <a:gd name="T43" fmla="*/ 823 h 3585"/>
                <a:gd name="T44" fmla="*/ 3318 w 3580"/>
                <a:gd name="T45" fmla="*/ 948 h 3585"/>
                <a:gd name="T46" fmla="*/ 3192 w 3580"/>
                <a:gd name="T47" fmla="*/ 1303 h 3585"/>
                <a:gd name="T48" fmla="*/ 3538 w 3580"/>
                <a:gd name="T49" fmla="*/ 1348 h 3585"/>
                <a:gd name="T50" fmla="*/ 3580 w 3580"/>
                <a:gd name="T51" fmla="*/ 2133 h 3585"/>
                <a:gd name="T52" fmla="*/ 3507 w 3580"/>
                <a:gd name="T53" fmla="*/ 2260 h 3585"/>
                <a:gd name="T54" fmla="*/ 3161 w 3580"/>
                <a:gd name="T55" fmla="*/ 2362 h 3585"/>
                <a:gd name="T56" fmla="*/ 3332 w 3580"/>
                <a:gd name="T57" fmla="*/ 2667 h 3585"/>
                <a:gd name="T58" fmla="*/ 3318 w 3580"/>
                <a:gd name="T59" fmla="*/ 2792 h 3585"/>
                <a:gd name="T60" fmla="*/ 2767 w 3580"/>
                <a:gd name="T61" fmla="*/ 3333 h 3585"/>
                <a:gd name="T62" fmla="*/ 2657 w 3580"/>
                <a:gd name="T63" fmla="*/ 3333 h 3585"/>
                <a:gd name="T64" fmla="*/ 2359 w 3580"/>
                <a:gd name="T65" fmla="*/ 3165 h 3585"/>
                <a:gd name="T66" fmla="*/ 2257 w 3580"/>
                <a:gd name="T67" fmla="*/ 3512 h 3585"/>
                <a:gd name="T68" fmla="*/ 2131 w 3580"/>
                <a:gd name="T69" fmla="*/ 3585 h 3585"/>
                <a:gd name="T70" fmla="*/ 1346 w 3580"/>
                <a:gd name="T71" fmla="*/ 3542 h 3585"/>
                <a:gd name="T72" fmla="*/ 1303 w 3580"/>
                <a:gd name="T73" fmla="*/ 3196 h 3585"/>
                <a:gd name="T74" fmla="*/ 950 w 3580"/>
                <a:gd name="T75" fmla="*/ 3319 h 3585"/>
                <a:gd name="T76" fmla="*/ 842 w 3580"/>
                <a:gd name="T77" fmla="*/ 3342 h 3585"/>
                <a:gd name="T78" fmla="*/ 283 w 3580"/>
                <a:gd name="T79" fmla="*/ 2819 h 3585"/>
                <a:gd name="T80" fmla="*/ 241 w 3580"/>
                <a:gd name="T81" fmla="*/ 2699 h 3585"/>
                <a:gd name="T82" fmla="*/ 455 w 3580"/>
                <a:gd name="T83" fmla="*/ 2439 h 3585"/>
                <a:gd name="T84" fmla="*/ 109 w 3580"/>
                <a:gd name="T85" fmla="*/ 2274 h 3585"/>
                <a:gd name="T86" fmla="*/ 5 w 3580"/>
                <a:gd name="T87" fmla="*/ 2173 h 3585"/>
                <a:gd name="T88" fmla="*/ 20 w 3580"/>
                <a:gd name="T89" fmla="*/ 1376 h 3585"/>
                <a:gd name="T90" fmla="*/ 148 w 3580"/>
                <a:gd name="T91" fmla="*/ 1303 h 3585"/>
                <a:gd name="T92" fmla="*/ 283 w 3580"/>
                <a:gd name="T93" fmla="*/ 975 h 3585"/>
                <a:gd name="T94" fmla="*/ 241 w 3580"/>
                <a:gd name="T95" fmla="*/ 853 h 3585"/>
                <a:gd name="T96" fmla="*/ 765 w 3580"/>
                <a:gd name="T97" fmla="*/ 284 h 3585"/>
                <a:gd name="T98" fmla="*/ 868 w 3580"/>
                <a:gd name="T99" fmla="*/ 241 h 3585"/>
                <a:gd name="T100" fmla="*/ 973 w 3580"/>
                <a:gd name="T101" fmla="*/ 284 h 3585"/>
                <a:gd name="T102" fmla="*/ 1303 w 3580"/>
                <a:gd name="T103" fmla="*/ 146 h 3585"/>
                <a:gd name="T104" fmla="*/ 1375 w 3580"/>
                <a:gd name="T105" fmla="*/ 19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0" h="3585">
                  <a:moveTo>
                    <a:pt x="1790" y="709"/>
                  </a:moveTo>
                  <a:lnTo>
                    <a:pt x="1680" y="714"/>
                  </a:lnTo>
                  <a:lnTo>
                    <a:pt x="1573" y="730"/>
                  </a:lnTo>
                  <a:lnTo>
                    <a:pt x="1469" y="757"/>
                  </a:lnTo>
                  <a:lnTo>
                    <a:pt x="1369" y="793"/>
                  </a:lnTo>
                  <a:lnTo>
                    <a:pt x="1275" y="839"/>
                  </a:lnTo>
                  <a:lnTo>
                    <a:pt x="1186" y="893"/>
                  </a:lnTo>
                  <a:lnTo>
                    <a:pt x="1102" y="955"/>
                  </a:lnTo>
                  <a:lnTo>
                    <a:pt x="1025" y="1026"/>
                  </a:lnTo>
                  <a:lnTo>
                    <a:pt x="954" y="1103"/>
                  </a:lnTo>
                  <a:lnTo>
                    <a:pt x="891" y="1187"/>
                  </a:lnTo>
                  <a:lnTo>
                    <a:pt x="838" y="1276"/>
                  </a:lnTo>
                  <a:lnTo>
                    <a:pt x="792" y="1371"/>
                  </a:lnTo>
                  <a:lnTo>
                    <a:pt x="756" y="1471"/>
                  </a:lnTo>
                  <a:lnTo>
                    <a:pt x="729" y="1575"/>
                  </a:lnTo>
                  <a:lnTo>
                    <a:pt x="713" y="1682"/>
                  </a:lnTo>
                  <a:lnTo>
                    <a:pt x="708" y="1792"/>
                  </a:lnTo>
                  <a:lnTo>
                    <a:pt x="713" y="1903"/>
                  </a:lnTo>
                  <a:lnTo>
                    <a:pt x="729" y="2010"/>
                  </a:lnTo>
                  <a:lnTo>
                    <a:pt x="756" y="2114"/>
                  </a:lnTo>
                  <a:lnTo>
                    <a:pt x="792" y="2214"/>
                  </a:lnTo>
                  <a:lnTo>
                    <a:pt x="838" y="2308"/>
                  </a:lnTo>
                  <a:lnTo>
                    <a:pt x="891" y="2398"/>
                  </a:lnTo>
                  <a:lnTo>
                    <a:pt x="954" y="2482"/>
                  </a:lnTo>
                  <a:lnTo>
                    <a:pt x="1025" y="2558"/>
                  </a:lnTo>
                  <a:lnTo>
                    <a:pt x="1102" y="2628"/>
                  </a:lnTo>
                  <a:lnTo>
                    <a:pt x="1186" y="2690"/>
                  </a:lnTo>
                  <a:lnTo>
                    <a:pt x="1275" y="2746"/>
                  </a:lnTo>
                  <a:lnTo>
                    <a:pt x="1369" y="2792"/>
                  </a:lnTo>
                  <a:lnTo>
                    <a:pt x="1469" y="2828"/>
                  </a:lnTo>
                  <a:lnTo>
                    <a:pt x="1573" y="2855"/>
                  </a:lnTo>
                  <a:lnTo>
                    <a:pt x="1680" y="2871"/>
                  </a:lnTo>
                  <a:lnTo>
                    <a:pt x="1790" y="2876"/>
                  </a:lnTo>
                  <a:lnTo>
                    <a:pt x="1901" y="2871"/>
                  </a:lnTo>
                  <a:lnTo>
                    <a:pt x="2008" y="2855"/>
                  </a:lnTo>
                  <a:lnTo>
                    <a:pt x="2111" y="2828"/>
                  </a:lnTo>
                  <a:lnTo>
                    <a:pt x="2211" y="2792"/>
                  </a:lnTo>
                  <a:lnTo>
                    <a:pt x="2305" y="2746"/>
                  </a:lnTo>
                  <a:lnTo>
                    <a:pt x="2395" y="2690"/>
                  </a:lnTo>
                  <a:lnTo>
                    <a:pt x="2478" y="2628"/>
                  </a:lnTo>
                  <a:lnTo>
                    <a:pt x="2555" y="2558"/>
                  </a:lnTo>
                  <a:lnTo>
                    <a:pt x="2626" y="2482"/>
                  </a:lnTo>
                  <a:lnTo>
                    <a:pt x="2689" y="2398"/>
                  </a:lnTo>
                  <a:lnTo>
                    <a:pt x="2742" y="2308"/>
                  </a:lnTo>
                  <a:lnTo>
                    <a:pt x="2789" y="2214"/>
                  </a:lnTo>
                  <a:lnTo>
                    <a:pt x="2824" y="2114"/>
                  </a:lnTo>
                  <a:lnTo>
                    <a:pt x="2851" y="2010"/>
                  </a:lnTo>
                  <a:lnTo>
                    <a:pt x="2867" y="1903"/>
                  </a:lnTo>
                  <a:lnTo>
                    <a:pt x="2872" y="1792"/>
                  </a:lnTo>
                  <a:lnTo>
                    <a:pt x="2867" y="1682"/>
                  </a:lnTo>
                  <a:lnTo>
                    <a:pt x="2851" y="1575"/>
                  </a:lnTo>
                  <a:lnTo>
                    <a:pt x="2824" y="1471"/>
                  </a:lnTo>
                  <a:lnTo>
                    <a:pt x="2789" y="1371"/>
                  </a:lnTo>
                  <a:lnTo>
                    <a:pt x="2742" y="1276"/>
                  </a:lnTo>
                  <a:lnTo>
                    <a:pt x="2689" y="1187"/>
                  </a:lnTo>
                  <a:lnTo>
                    <a:pt x="2626" y="1103"/>
                  </a:lnTo>
                  <a:lnTo>
                    <a:pt x="2555" y="1026"/>
                  </a:lnTo>
                  <a:lnTo>
                    <a:pt x="2478" y="955"/>
                  </a:lnTo>
                  <a:lnTo>
                    <a:pt x="2395" y="893"/>
                  </a:lnTo>
                  <a:lnTo>
                    <a:pt x="2305" y="839"/>
                  </a:lnTo>
                  <a:lnTo>
                    <a:pt x="2211" y="793"/>
                  </a:lnTo>
                  <a:lnTo>
                    <a:pt x="2111" y="757"/>
                  </a:lnTo>
                  <a:lnTo>
                    <a:pt x="2008" y="730"/>
                  </a:lnTo>
                  <a:lnTo>
                    <a:pt x="1901" y="714"/>
                  </a:lnTo>
                  <a:lnTo>
                    <a:pt x="1790" y="709"/>
                  </a:lnTo>
                  <a:close/>
                  <a:moveTo>
                    <a:pt x="1450" y="0"/>
                  </a:moveTo>
                  <a:lnTo>
                    <a:pt x="2131" y="0"/>
                  </a:lnTo>
                  <a:lnTo>
                    <a:pt x="2170" y="5"/>
                  </a:lnTo>
                  <a:lnTo>
                    <a:pt x="2206" y="19"/>
                  </a:lnTo>
                  <a:lnTo>
                    <a:pt x="2234" y="43"/>
                  </a:lnTo>
                  <a:lnTo>
                    <a:pt x="2257" y="73"/>
                  </a:lnTo>
                  <a:lnTo>
                    <a:pt x="2273" y="109"/>
                  </a:lnTo>
                  <a:lnTo>
                    <a:pt x="2277" y="146"/>
                  </a:lnTo>
                  <a:lnTo>
                    <a:pt x="2277" y="389"/>
                  </a:lnTo>
                  <a:lnTo>
                    <a:pt x="2359" y="419"/>
                  </a:lnTo>
                  <a:lnTo>
                    <a:pt x="2436" y="455"/>
                  </a:lnTo>
                  <a:lnTo>
                    <a:pt x="2607" y="284"/>
                  </a:lnTo>
                  <a:lnTo>
                    <a:pt x="2630" y="264"/>
                  </a:lnTo>
                  <a:lnTo>
                    <a:pt x="2657" y="252"/>
                  </a:lnTo>
                  <a:lnTo>
                    <a:pt x="2683" y="243"/>
                  </a:lnTo>
                  <a:lnTo>
                    <a:pt x="2712" y="241"/>
                  </a:lnTo>
                  <a:lnTo>
                    <a:pt x="2739" y="243"/>
                  </a:lnTo>
                  <a:lnTo>
                    <a:pt x="2767" y="252"/>
                  </a:lnTo>
                  <a:lnTo>
                    <a:pt x="2792" y="264"/>
                  </a:lnTo>
                  <a:lnTo>
                    <a:pt x="2815" y="284"/>
                  </a:lnTo>
                  <a:lnTo>
                    <a:pt x="3297" y="766"/>
                  </a:lnTo>
                  <a:lnTo>
                    <a:pt x="3318" y="793"/>
                  </a:lnTo>
                  <a:lnTo>
                    <a:pt x="3332" y="823"/>
                  </a:lnTo>
                  <a:lnTo>
                    <a:pt x="3340" y="853"/>
                  </a:lnTo>
                  <a:lnTo>
                    <a:pt x="3340" y="885"/>
                  </a:lnTo>
                  <a:lnTo>
                    <a:pt x="3332" y="918"/>
                  </a:lnTo>
                  <a:lnTo>
                    <a:pt x="3318" y="948"/>
                  </a:lnTo>
                  <a:lnTo>
                    <a:pt x="3297" y="975"/>
                  </a:lnTo>
                  <a:lnTo>
                    <a:pt x="3126" y="1146"/>
                  </a:lnTo>
                  <a:lnTo>
                    <a:pt x="3161" y="1223"/>
                  </a:lnTo>
                  <a:lnTo>
                    <a:pt x="3192" y="1303"/>
                  </a:lnTo>
                  <a:lnTo>
                    <a:pt x="3432" y="1303"/>
                  </a:lnTo>
                  <a:lnTo>
                    <a:pt x="3472" y="1309"/>
                  </a:lnTo>
                  <a:lnTo>
                    <a:pt x="3507" y="1325"/>
                  </a:lnTo>
                  <a:lnTo>
                    <a:pt x="3538" y="1348"/>
                  </a:lnTo>
                  <a:lnTo>
                    <a:pt x="3561" y="1376"/>
                  </a:lnTo>
                  <a:lnTo>
                    <a:pt x="3575" y="1412"/>
                  </a:lnTo>
                  <a:lnTo>
                    <a:pt x="3580" y="1451"/>
                  </a:lnTo>
                  <a:lnTo>
                    <a:pt x="3580" y="2133"/>
                  </a:lnTo>
                  <a:lnTo>
                    <a:pt x="3575" y="2173"/>
                  </a:lnTo>
                  <a:lnTo>
                    <a:pt x="3561" y="2208"/>
                  </a:lnTo>
                  <a:lnTo>
                    <a:pt x="3538" y="2237"/>
                  </a:lnTo>
                  <a:lnTo>
                    <a:pt x="3507" y="2260"/>
                  </a:lnTo>
                  <a:lnTo>
                    <a:pt x="3472" y="2274"/>
                  </a:lnTo>
                  <a:lnTo>
                    <a:pt x="3432" y="2280"/>
                  </a:lnTo>
                  <a:lnTo>
                    <a:pt x="3192" y="2280"/>
                  </a:lnTo>
                  <a:lnTo>
                    <a:pt x="3161" y="2362"/>
                  </a:lnTo>
                  <a:lnTo>
                    <a:pt x="3126" y="2439"/>
                  </a:lnTo>
                  <a:lnTo>
                    <a:pt x="3297" y="2610"/>
                  </a:lnTo>
                  <a:lnTo>
                    <a:pt x="3318" y="2637"/>
                  </a:lnTo>
                  <a:lnTo>
                    <a:pt x="3332" y="2667"/>
                  </a:lnTo>
                  <a:lnTo>
                    <a:pt x="3340" y="2699"/>
                  </a:lnTo>
                  <a:lnTo>
                    <a:pt x="3340" y="2732"/>
                  </a:lnTo>
                  <a:lnTo>
                    <a:pt x="3332" y="2762"/>
                  </a:lnTo>
                  <a:lnTo>
                    <a:pt x="3318" y="2792"/>
                  </a:lnTo>
                  <a:lnTo>
                    <a:pt x="3297" y="2819"/>
                  </a:lnTo>
                  <a:lnTo>
                    <a:pt x="2815" y="3301"/>
                  </a:lnTo>
                  <a:lnTo>
                    <a:pt x="2792" y="3319"/>
                  </a:lnTo>
                  <a:lnTo>
                    <a:pt x="2767" y="3333"/>
                  </a:lnTo>
                  <a:lnTo>
                    <a:pt x="2739" y="3342"/>
                  </a:lnTo>
                  <a:lnTo>
                    <a:pt x="2712" y="3344"/>
                  </a:lnTo>
                  <a:lnTo>
                    <a:pt x="2683" y="3342"/>
                  </a:lnTo>
                  <a:lnTo>
                    <a:pt x="2657" y="3333"/>
                  </a:lnTo>
                  <a:lnTo>
                    <a:pt x="2630" y="3319"/>
                  </a:lnTo>
                  <a:lnTo>
                    <a:pt x="2607" y="3301"/>
                  </a:lnTo>
                  <a:lnTo>
                    <a:pt x="2436" y="3130"/>
                  </a:lnTo>
                  <a:lnTo>
                    <a:pt x="2359" y="3165"/>
                  </a:lnTo>
                  <a:lnTo>
                    <a:pt x="2277" y="3196"/>
                  </a:lnTo>
                  <a:lnTo>
                    <a:pt x="2277" y="3437"/>
                  </a:lnTo>
                  <a:lnTo>
                    <a:pt x="2273" y="3476"/>
                  </a:lnTo>
                  <a:lnTo>
                    <a:pt x="2257" y="3512"/>
                  </a:lnTo>
                  <a:lnTo>
                    <a:pt x="2234" y="3542"/>
                  </a:lnTo>
                  <a:lnTo>
                    <a:pt x="2206" y="3565"/>
                  </a:lnTo>
                  <a:lnTo>
                    <a:pt x="2170" y="3580"/>
                  </a:lnTo>
                  <a:lnTo>
                    <a:pt x="2131" y="3585"/>
                  </a:lnTo>
                  <a:lnTo>
                    <a:pt x="1450" y="3585"/>
                  </a:lnTo>
                  <a:lnTo>
                    <a:pt x="1410" y="3580"/>
                  </a:lnTo>
                  <a:lnTo>
                    <a:pt x="1375" y="3565"/>
                  </a:lnTo>
                  <a:lnTo>
                    <a:pt x="1346" y="3542"/>
                  </a:lnTo>
                  <a:lnTo>
                    <a:pt x="1323" y="3512"/>
                  </a:lnTo>
                  <a:lnTo>
                    <a:pt x="1309" y="3476"/>
                  </a:lnTo>
                  <a:lnTo>
                    <a:pt x="1303" y="3437"/>
                  </a:lnTo>
                  <a:lnTo>
                    <a:pt x="1303" y="3196"/>
                  </a:lnTo>
                  <a:lnTo>
                    <a:pt x="1221" y="3165"/>
                  </a:lnTo>
                  <a:lnTo>
                    <a:pt x="1145" y="3130"/>
                  </a:lnTo>
                  <a:lnTo>
                    <a:pt x="973" y="3301"/>
                  </a:lnTo>
                  <a:lnTo>
                    <a:pt x="950" y="3319"/>
                  </a:lnTo>
                  <a:lnTo>
                    <a:pt x="924" y="3333"/>
                  </a:lnTo>
                  <a:lnTo>
                    <a:pt x="897" y="3342"/>
                  </a:lnTo>
                  <a:lnTo>
                    <a:pt x="868" y="3344"/>
                  </a:lnTo>
                  <a:lnTo>
                    <a:pt x="842" y="3342"/>
                  </a:lnTo>
                  <a:lnTo>
                    <a:pt x="813" y="3333"/>
                  </a:lnTo>
                  <a:lnTo>
                    <a:pt x="788" y="3319"/>
                  </a:lnTo>
                  <a:lnTo>
                    <a:pt x="765" y="3301"/>
                  </a:lnTo>
                  <a:lnTo>
                    <a:pt x="283" y="2819"/>
                  </a:lnTo>
                  <a:lnTo>
                    <a:pt x="262" y="2792"/>
                  </a:lnTo>
                  <a:lnTo>
                    <a:pt x="248" y="2762"/>
                  </a:lnTo>
                  <a:lnTo>
                    <a:pt x="241" y="2732"/>
                  </a:lnTo>
                  <a:lnTo>
                    <a:pt x="241" y="2699"/>
                  </a:lnTo>
                  <a:lnTo>
                    <a:pt x="248" y="2667"/>
                  </a:lnTo>
                  <a:lnTo>
                    <a:pt x="262" y="2637"/>
                  </a:lnTo>
                  <a:lnTo>
                    <a:pt x="283" y="2610"/>
                  </a:lnTo>
                  <a:lnTo>
                    <a:pt x="455" y="2439"/>
                  </a:lnTo>
                  <a:lnTo>
                    <a:pt x="419" y="2362"/>
                  </a:lnTo>
                  <a:lnTo>
                    <a:pt x="389" y="2280"/>
                  </a:lnTo>
                  <a:lnTo>
                    <a:pt x="148" y="2280"/>
                  </a:lnTo>
                  <a:lnTo>
                    <a:pt x="109" y="2274"/>
                  </a:lnTo>
                  <a:lnTo>
                    <a:pt x="73" y="2260"/>
                  </a:lnTo>
                  <a:lnTo>
                    <a:pt x="43" y="2237"/>
                  </a:lnTo>
                  <a:lnTo>
                    <a:pt x="20" y="2208"/>
                  </a:lnTo>
                  <a:lnTo>
                    <a:pt x="5" y="2173"/>
                  </a:lnTo>
                  <a:lnTo>
                    <a:pt x="0" y="2133"/>
                  </a:lnTo>
                  <a:lnTo>
                    <a:pt x="0" y="1451"/>
                  </a:lnTo>
                  <a:lnTo>
                    <a:pt x="5" y="1412"/>
                  </a:lnTo>
                  <a:lnTo>
                    <a:pt x="20" y="1376"/>
                  </a:lnTo>
                  <a:lnTo>
                    <a:pt x="43" y="1348"/>
                  </a:lnTo>
                  <a:lnTo>
                    <a:pt x="73" y="1325"/>
                  </a:lnTo>
                  <a:lnTo>
                    <a:pt x="109" y="1309"/>
                  </a:lnTo>
                  <a:lnTo>
                    <a:pt x="148" y="1303"/>
                  </a:lnTo>
                  <a:lnTo>
                    <a:pt x="389" y="1303"/>
                  </a:lnTo>
                  <a:lnTo>
                    <a:pt x="419" y="1223"/>
                  </a:lnTo>
                  <a:lnTo>
                    <a:pt x="455" y="1146"/>
                  </a:lnTo>
                  <a:lnTo>
                    <a:pt x="283" y="975"/>
                  </a:lnTo>
                  <a:lnTo>
                    <a:pt x="262" y="948"/>
                  </a:lnTo>
                  <a:lnTo>
                    <a:pt x="248" y="918"/>
                  </a:lnTo>
                  <a:lnTo>
                    <a:pt x="241" y="885"/>
                  </a:lnTo>
                  <a:lnTo>
                    <a:pt x="241" y="853"/>
                  </a:lnTo>
                  <a:lnTo>
                    <a:pt x="248" y="823"/>
                  </a:lnTo>
                  <a:lnTo>
                    <a:pt x="262" y="793"/>
                  </a:lnTo>
                  <a:lnTo>
                    <a:pt x="283" y="766"/>
                  </a:lnTo>
                  <a:lnTo>
                    <a:pt x="765" y="284"/>
                  </a:lnTo>
                  <a:lnTo>
                    <a:pt x="788" y="264"/>
                  </a:lnTo>
                  <a:lnTo>
                    <a:pt x="813" y="252"/>
                  </a:lnTo>
                  <a:lnTo>
                    <a:pt x="842" y="243"/>
                  </a:lnTo>
                  <a:lnTo>
                    <a:pt x="868" y="241"/>
                  </a:lnTo>
                  <a:lnTo>
                    <a:pt x="897" y="243"/>
                  </a:lnTo>
                  <a:lnTo>
                    <a:pt x="924" y="252"/>
                  </a:lnTo>
                  <a:lnTo>
                    <a:pt x="950" y="264"/>
                  </a:lnTo>
                  <a:lnTo>
                    <a:pt x="973" y="284"/>
                  </a:lnTo>
                  <a:lnTo>
                    <a:pt x="1145" y="455"/>
                  </a:lnTo>
                  <a:lnTo>
                    <a:pt x="1221" y="419"/>
                  </a:lnTo>
                  <a:lnTo>
                    <a:pt x="1303" y="389"/>
                  </a:lnTo>
                  <a:lnTo>
                    <a:pt x="1303" y="146"/>
                  </a:lnTo>
                  <a:lnTo>
                    <a:pt x="1309" y="109"/>
                  </a:lnTo>
                  <a:lnTo>
                    <a:pt x="1323" y="73"/>
                  </a:lnTo>
                  <a:lnTo>
                    <a:pt x="1346" y="43"/>
                  </a:lnTo>
                  <a:lnTo>
                    <a:pt x="1375" y="19"/>
                  </a:lnTo>
                  <a:lnTo>
                    <a:pt x="1410" y="5"/>
                  </a:lnTo>
                  <a:lnTo>
                    <a:pt x="1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411"/>
            <p:cNvSpPr>
              <a:spLocks/>
            </p:cNvSpPr>
            <p:nvPr/>
          </p:nvSpPr>
          <p:spPr bwMode="auto">
            <a:xfrm>
              <a:off x="5356" y="6529"/>
              <a:ext cx="699" cy="700"/>
            </a:xfrm>
            <a:custGeom>
              <a:avLst/>
              <a:gdLst>
                <a:gd name="T0" fmla="*/ 699 w 1398"/>
                <a:gd name="T1" fmla="*/ 0 h 1399"/>
                <a:gd name="T2" fmla="*/ 786 w 1398"/>
                <a:gd name="T3" fmla="*/ 5 h 1399"/>
                <a:gd name="T4" fmla="*/ 872 w 1398"/>
                <a:gd name="T5" fmla="*/ 21 h 1399"/>
                <a:gd name="T6" fmla="*/ 952 w 1398"/>
                <a:gd name="T7" fmla="*/ 46 h 1399"/>
                <a:gd name="T8" fmla="*/ 1027 w 1398"/>
                <a:gd name="T9" fmla="*/ 82 h 1399"/>
                <a:gd name="T10" fmla="*/ 1099 w 1398"/>
                <a:gd name="T11" fmla="*/ 124 h 1399"/>
                <a:gd name="T12" fmla="*/ 1163 w 1398"/>
                <a:gd name="T13" fmla="*/ 176 h 1399"/>
                <a:gd name="T14" fmla="*/ 1222 w 1398"/>
                <a:gd name="T15" fmla="*/ 235 h 1399"/>
                <a:gd name="T16" fmla="*/ 1273 w 1398"/>
                <a:gd name="T17" fmla="*/ 299 h 1399"/>
                <a:gd name="T18" fmla="*/ 1316 w 1398"/>
                <a:gd name="T19" fmla="*/ 371 h 1399"/>
                <a:gd name="T20" fmla="*/ 1352 w 1398"/>
                <a:gd name="T21" fmla="*/ 446 h 1399"/>
                <a:gd name="T22" fmla="*/ 1377 w 1398"/>
                <a:gd name="T23" fmla="*/ 526 h 1399"/>
                <a:gd name="T24" fmla="*/ 1393 w 1398"/>
                <a:gd name="T25" fmla="*/ 612 h 1399"/>
                <a:gd name="T26" fmla="*/ 1398 w 1398"/>
                <a:gd name="T27" fmla="*/ 699 h 1399"/>
                <a:gd name="T28" fmla="*/ 1393 w 1398"/>
                <a:gd name="T29" fmla="*/ 787 h 1399"/>
                <a:gd name="T30" fmla="*/ 1377 w 1398"/>
                <a:gd name="T31" fmla="*/ 873 h 1399"/>
                <a:gd name="T32" fmla="*/ 1352 w 1398"/>
                <a:gd name="T33" fmla="*/ 953 h 1399"/>
                <a:gd name="T34" fmla="*/ 1316 w 1398"/>
                <a:gd name="T35" fmla="*/ 1028 h 1399"/>
                <a:gd name="T36" fmla="*/ 1273 w 1398"/>
                <a:gd name="T37" fmla="*/ 1099 h 1399"/>
                <a:gd name="T38" fmla="*/ 1222 w 1398"/>
                <a:gd name="T39" fmla="*/ 1164 h 1399"/>
                <a:gd name="T40" fmla="*/ 1163 w 1398"/>
                <a:gd name="T41" fmla="*/ 1223 h 1399"/>
                <a:gd name="T42" fmla="*/ 1099 w 1398"/>
                <a:gd name="T43" fmla="*/ 1274 h 1399"/>
                <a:gd name="T44" fmla="*/ 1027 w 1398"/>
                <a:gd name="T45" fmla="*/ 1317 h 1399"/>
                <a:gd name="T46" fmla="*/ 952 w 1398"/>
                <a:gd name="T47" fmla="*/ 1353 h 1399"/>
                <a:gd name="T48" fmla="*/ 872 w 1398"/>
                <a:gd name="T49" fmla="*/ 1378 h 1399"/>
                <a:gd name="T50" fmla="*/ 786 w 1398"/>
                <a:gd name="T51" fmla="*/ 1394 h 1399"/>
                <a:gd name="T52" fmla="*/ 699 w 1398"/>
                <a:gd name="T53" fmla="*/ 1399 h 1399"/>
                <a:gd name="T54" fmla="*/ 612 w 1398"/>
                <a:gd name="T55" fmla="*/ 1394 h 1399"/>
                <a:gd name="T56" fmla="*/ 526 w 1398"/>
                <a:gd name="T57" fmla="*/ 1378 h 1399"/>
                <a:gd name="T58" fmla="*/ 446 w 1398"/>
                <a:gd name="T59" fmla="*/ 1353 h 1399"/>
                <a:gd name="T60" fmla="*/ 371 w 1398"/>
                <a:gd name="T61" fmla="*/ 1317 h 1399"/>
                <a:gd name="T62" fmla="*/ 300 w 1398"/>
                <a:gd name="T63" fmla="*/ 1274 h 1399"/>
                <a:gd name="T64" fmla="*/ 236 w 1398"/>
                <a:gd name="T65" fmla="*/ 1223 h 1399"/>
                <a:gd name="T66" fmla="*/ 177 w 1398"/>
                <a:gd name="T67" fmla="*/ 1164 h 1399"/>
                <a:gd name="T68" fmla="*/ 125 w 1398"/>
                <a:gd name="T69" fmla="*/ 1099 h 1399"/>
                <a:gd name="T70" fmla="*/ 82 w 1398"/>
                <a:gd name="T71" fmla="*/ 1028 h 1399"/>
                <a:gd name="T72" fmla="*/ 47 w 1398"/>
                <a:gd name="T73" fmla="*/ 953 h 1399"/>
                <a:gd name="T74" fmla="*/ 22 w 1398"/>
                <a:gd name="T75" fmla="*/ 873 h 1399"/>
                <a:gd name="T76" fmla="*/ 6 w 1398"/>
                <a:gd name="T77" fmla="*/ 787 h 1399"/>
                <a:gd name="T78" fmla="*/ 0 w 1398"/>
                <a:gd name="T79" fmla="*/ 699 h 1399"/>
                <a:gd name="T80" fmla="*/ 6 w 1398"/>
                <a:gd name="T81" fmla="*/ 612 h 1399"/>
                <a:gd name="T82" fmla="*/ 22 w 1398"/>
                <a:gd name="T83" fmla="*/ 526 h 1399"/>
                <a:gd name="T84" fmla="*/ 47 w 1398"/>
                <a:gd name="T85" fmla="*/ 446 h 1399"/>
                <a:gd name="T86" fmla="*/ 82 w 1398"/>
                <a:gd name="T87" fmla="*/ 371 h 1399"/>
                <a:gd name="T88" fmla="*/ 125 w 1398"/>
                <a:gd name="T89" fmla="*/ 299 h 1399"/>
                <a:gd name="T90" fmla="*/ 177 w 1398"/>
                <a:gd name="T91" fmla="*/ 235 h 1399"/>
                <a:gd name="T92" fmla="*/ 236 w 1398"/>
                <a:gd name="T93" fmla="*/ 176 h 1399"/>
                <a:gd name="T94" fmla="*/ 300 w 1398"/>
                <a:gd name="T95" fmla="*/ 124 h 1399"/>
                <a:gd name="T96" fmla="*/ 371 w 1398"/>
                <a:gd name="T97" fmla="*/ 82 h 1399"/>
                <a:gd name="T98" fmla="*/ 446 w 1398"/>
                <a:gd name="T99" fmla="*/ 46 h 1399"/>
                <a:gd name="T100" fmla="*/ 526 w 1398"/>
                <a:gd name="T101" fmla="*/ 21 h 1399"/>
                <a:gd name="T102" fmla="*/ 612 w 1398"/>
                <a:gd name="T103" fmla="*/ 5 h 1399"/>
                <a:gd name="T104" fmla="*/ 699 w 1398"/>
                <a:gd name="T105" fmla="*/ 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8" h="1399">
                  <a:moveTo>
                    <a:pt x="699" y="0"/>
                  </a:moveTo>
                  <a:lnTo>
                    <a:pt x="786" y="5"/>
                  </a:lnTo>
                  <a:lnTo>
                    <a:pt x="872" y="21"/>
                  </a:lnTo>
                  <a:lnTo>
                    <a:pt x="952" y="46"/>
                  </a:lnTo>
                  <a:lnTo>
                    <a:pt x="1027" y="82"/>
                  </a:lnTo>
                  <a:lnTo>
                    <a:pt x="1099" y="124"/>
                  </a:lnTo>
                  <a:lnTo>
                    <a:pt x="1163" y="176"/>
                  </a:lnTo>
                  <a:lnTo>
                    <a:pt x="1222" y="235"/>
                  </a:lnTo>
                  <a:lnTo>
                    <a:pt x="1273" y="299"/>
                  </a:lnTo>
                  <a:lnTo>
                    <a:pt x="1316" y="371"/>
                  </a:lnTo>
                  <a:lnTo>
                    <a:pt x="1352" y="446"/>
                  </a:lnTo>
                  <a:lnTo>
                    <a:pt x="1377" y="526"/>
                  </a:lnTo>
                  <a:lnTo>
                    <a:pt x="1393" y="612"/>
                  </a:lnTo>
                  <a:lnTo>
                    <a:pt x="1398" y="699"/>
                  </a:lnTo>
                  <a:lnTo>
                    <a:pt x="1393" y="787"/>
                  </a:lnTo>
                  <a:lnTo>
                    <a:pt x="1377" y="873"/>
                  </a:lnTo>
                  <a:lnTo>
                    <a:pt x="1352" y="953"/>
                  </a:lnTo>
                  <a:lnTo>
                    <a:pt x="1316" y="1028"/>
                  </a:lnTo>
                  <a:lnTo>
                    <a:pt x="1273" y="1099"/>
                  </a:lnTo>
                  <a:lnTo>
                    <a:pt x="1222" y="1164"/>
                  </a:lnTo>
                  <a:lnTo>
                    <a:pt x="1163" y="1223"/>
                  </a:lnTo>
                  <a:lnTo>
                    <a:pt x="1099" y="1274"/>
                  </a:lnTo>
                  <a:lnTo>
                    <a:pt x="1027" y="1317"/>
                  </a:lnTo>
                  <a:lnTo>
                    <a:pt x="952" y="1353"/>
                  </a:lnTo>
                  <a:lnTo>
                    <a:pt x="872" y="1378"/>
                  </a:lnTo>
                  <a:lnTo>
                    <a:pt x="786" y="1394"/>
                  </a:lnTo>
                  <a:lnTo>
                    <a:pt x="699" y="1399"/>
                  </a:lnTo>
                  <a:lnTo>
                    <a:pt x="612" y="1394"/>
                  </a:lnTo>
                  <a:lnTo>
                    <a:pt x="526" y="1378"/>
                  </a:lnTo>
                  <a:lnTo>
                    <a:pt x="446" y="1353"/>
                  </a:lnTo>
                  <a:lnTo>
                    <a:pt x="371" y="1317"/>
                  </a:lnTo>
                  <a:lnTo>
                    <a:pt x="300" y="1274"/>
                  </a:lnTo>
                  <a:lnTo>
                    <a:pt x="236" y="1223"/>
                  </a:lnTo>
                  <a:lnTo>
                    <a:pt x="177" y="1164"/>
                  </a:lnTo>
                  <a:lnTo>
                    <a:pt x="125" y="1099"/>
                  </a:lnTo>
                  <a:lnTo>
                    <a:pt x="82" y="1028"/>
                  </a:lnTo>
                  <a:lnTo>
                    <a:pt x="47" y="953"/>
                  </a:lnTo>
                  <a:lnTo>
                    <a:pt x="22" y="873"/>
                  </a:lnTo>
                  <a:lnTo>
                    <a:pt x="6" y="787"/>
                  </a:lnTo>
                  <a:lnTo>
                    <a:pt x="0" y="699"/>
                  </a:lnTo>
                  <a:lnTo>
                    <a:pt x="6" y="612"/>
                  </a:lnTo>
                  <a:lnTo>
                    <a:pt x="22" y="526"/>
                  </a:lnTo>
                  <a:lnTo>
                    <a:pt x="47" y="446"/>
                  </a:lnTo>
                  <a:lnTo>
                    <a:pt x="82" y="371"/>
                  </a:lnTo>
                  <a:lnTo>
                    <a:pt x="125" y="299"/>
                  </a:lnTo>
                  <a:lnTo>
                    <a:pt x="177" y="235"/>
                  </a:lnTo>
                  <a:lnTo>
                    <a:pt x="236" y="176"/>
                  </a:lnTo>
                  <a:lnTo>
                    <a:pt x="300" y="124"/>
                  </a:lnTo>
                  <a:lnTo>
                    <a:pt x="371" y="82"/>
                  </a:lnTo>
                  <a:lnTo>
                    <a:pt x="446" y="46"/>
                  </a:lnTo>
                  <a:lnTo>
                    <a:pt x="526" y="21"/>
                  </a:lnTo>
                  <a:lnTo>
                    <a:pt x="612" y="5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362"/>
          <p:cNvGrpSpPr>
            <a:grpSpLocks noChangeAspect="1"/>
          </p:cNvGrpSpPr>
          <p:nvPr/>
        </p:nvGrpSpPr>
        <p:grpSpPr bwMode="auto">
          <a:xfrm>
            <a:off x="8428032" y="870440"/>
            <a:ext cx="947918" cy="879229"/>
            <a:chOff x="3907" y="1313"/>
            <a:chExt cx="483" cy="448"/>
          </a:xfrm>
          <a:solidFill>
            <a:schemeClr val="accent3"/>
          </a:solidFill>
        </p:grpSpPr>
        <p:sp>
          <p:nvSpPr>
            <p:cNvPr id="34" name="Freeform 364"/>
            <p:cNvSpPr>
              <a:spLocks/>
            </p:cNvSpPr>
            <p:nvPr/>
          </p:nvSpPr>
          <p:spPr bwMode="auto">
            <a:xfrm>
              <a:off x="3907" y="1313"/>
              <a:ext cx="456" cy="448"/>
            </a:xfrm>
            <a:custGeom>
              <a:avLst/>
              <a:gdLst>
                <a:gd name="T0" fmla="*/ 287 w 3193"/>
                <a:gd name="T1" fmla="*/ 0 h 3137"/>
                <a:gd name="T2" fmla="*/ 1044 w 3193"/>
                <a:gd name="T3" fmla="*/ 539 h 3137"/>
                <a:gd name="T4" fmla="*/ 951 w 3193"/>
                <a:gd name="T5" fmla="*/ 630 h 3137"/>
                <a:gd name="T6" fmla="*/ 1796 w 3193"/>
                <a:gd name="T7" fmla="*/ 1457 h 3137"/>
                <a:gd name="T8" fmla="*/ 1917 w 3193"/>
                <a:gd name="T9" fmla="*/ 1335 h 3137"/>
                <a:gd name="T10" fmla="*/ 3193 w 3193"/>
                <a:gd name="T11" fmla="*/ 2584 h 3137"/>
                <a:gd name="T12" fmla="*/ 2626 w 3193"/>
                <a:gd name="T13" fmla="*/ 3137 h 3137"/>
                <a:gd name="T14" fmla="*/ 1350 w 3193"/>
                <a:gd name="T15" fmla="*/ 1887 h 3137"/>
                <a:gd name="T16" fmla="*/ 1486 w 3193"/>
                <a:gd name="T17" fmla="*/ 1760 h 3137"/>
                <a:gd name="T18" fmla="*/ 642 w 3193"/>
                <a:gd name="T19" fmla="*/ 933 h 3137"/>
                <a:gd name="T20" fmla="*/ 550 w 3193"/>
                <a:gd name="T21" fmla="*/ 1024 h 3137"/>
                <a:gd name="T22" fmla="*/ 0 w 3193"/>
                <a:gd name="T23" fmla="*/ 283 h 3137"/>
                <a:gd name="T24" fmla="*/ 287 w 3193"/>
                <a:gd name="T25" fmla="*/ 0 h 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93" h="3137">
                  <a:moveTo>
                    <a:pt x="287" y="0"/>
                  </a:moveTo>
                  <a:lnTo>
                    <a:pt x="1044" y="539"/>
                  </a:lnTo>
                  <a:lnTo>
                    <a:pt x="951" y="630"/>
                  </a:lnTo>
                  <a:lnTo>
                    <a:pt x="1796" y="1457"/>
                  </a:lnTo>
                  <a:lnTo>
                    <a:pt x="1917" y="1335"/>
                  </a:lnTo>
                  <a:lnTo>
                    <a:pt x="3193" y="2584"/>
                  </a:lnTo>
                  <a:lnTo>
                    <a:pt x="2626" y="3137"/>
                  </a:lnTo>
                  <a:lnTo>
                    <a:pt x="1350" y="1887"/>
                  </a:lnTo>
                  <a:lnTo>
                    <a:pt x="1486" y="1760"/>
                  </a:lnTo>
                  <a:lnTo>
                    <a:pt x="642" y="933"/>
                  </a:lnTo>
                  <a:lnTo>
                    <a:pt x="550" y="1024"/>
                  </a:lnTo>
                  <a:lnTo>
                    <a:pt x="0" y="283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65"/>
            <p:cNvSpPr>
              <a:spLocks/>
            </p:cNvSpPr>
            <p:nvPr/>
          </p:nvSpPr>
          <p:spPr bwMode="auto">
            <a:xfrm>
              <a:off x="4144" y="1313"/>
              <a:ext cx="246" cy="222"/>
            </a:xfrm>
            <a:custGeom>
              <a:avLst/>
              <a:gdLst>
                <a:gd name="T0" fmla="*/ 964 w 1727"/>
                <a:gd name="T1" fmla="*/ 0 h 1551"/>
                <a:gd name="T2" fmla="*/ 1026 w 1727"/>
                <a:gd name="T3" fmla="*/ 4 h 1551"/>
                <a:gd name="T4" fmla="*/ 1089 w 1727"/>
                <a:gd name="T5" fmla="*/ 14 h 1551"/>
                <a:gd name="T6" fmla="*/ 1150 w 1727"/>
                <a:gd name="T7" fmla="*/ 28 h 1551"/>
                <a:gd name="T8" fmla="*/ 630 w 1727"/>
                <a:gd name="T9" fmla="*/ 538 h 1551"/>
                <a:gd name="T10" fmla="*/ 1177 w 1727"/>
                <a:gd name="T11" fmla="*/ 1076 h 1551"/>
                <a:gd name="T12" fmla="*/ 1699 w 1727"/>
                <a:gd name="T13" fmla="*/ 564 h 1551"/>
                <a:gd name="T14" fmla="*/ 1714 w 1727"/>
                <a:gd name="T15" fmla="*/ 625 h 1551"/>
                <a:gd name="T16" fmla="*/ 1723 w 1727"/>
                <a:gd name="T17" fmla="*/ 686 h 1551"/>
                <a:gd name="T18" fmla="*/ 1727 w 1727"/>
                <a:gd name="T19" fmla="*/ 748 h 1551"/>
                <a:gd name="T20" fmla="*/ 1727 w 1727"/>
                <a:gd name="T21" fmla="*/ 810 h 1551"/>
                <a:gd name="T22" fmla="*/ 1721 w 1727"/>
                <a:gd name="T23" fmla="*/ 871 h 1551"/>
                <a:gd name="T24" fmla="*/ 1711 w 1727"/>
                <a:gd name="T25" fmla="*/ 932 h 1551"/>
                <a:gd name="T26" fmla="*/ 1696 w 1727"/>
                <a:gd name="T27" fmla="*/ 992 h 1551"/>
                <a:gd name="T28" fmla="*/ 1675 w 1727"/>
                <a:gd name="T29" fmla="*/ 1052 h 1551"/>
                <a:gd name="T30" fmla="*/ 1649 w 1727"/>
                <a:gd name="T31" fmla="*/ 1109 h 1551"/>
                <a:gd name="T32" fmla="*/ 1619 w 1727"/>
                <a:gd name="T33" fmla="*/ 1165 h 1551"/>
                <a:gd name="T34" fmla="*/ 1583 w 1727"/>
                <a:gd name="T35" fmla="*/ 1219 h 1551"/>
                <a:gd name="T36" fmla="*/ 1543 w 1727"/>
                <a:gd name="T37" fmla="*/ 1270 h 1551"/>
                <a:gd name="T38" fmla="*/ 1497 w 1727"/>
                <a:gd name="T39" fmla="*/ 1319 h 1551"/>
                <a:gd name="T40" fmla="*/ 1448 w 1727"/>
                <a:gd name="T41" fmla="*/ 1362 h 1551"/>
                <a:gd name="T42" fmla="*/ 1398 w 1727"/>
                <a:gd name="T43" fmla="*/ 1402 h 1551"/>
                <a:gd name="T44" fmla="*/ 1343 w 1727"/>
                <a:gd name="T45" fmla="*/ 1436 h 1551"/>
                <a:gd name="T46" fmla="*/ 1288 w 1727"/>
                <a:gd name="T47" fmla="*/ 1465 h 1551"/>
                <a:gd name="T48" fmla="*/ 1231 w 1727"/>
                <a:gd name="T49" fmla="*/ 1490 h 1551"/>
                <a:gd name="T50" fmla="*/ 1172 w 1727"/>
                <a:gd name="T51" fmla="*/ 1510 h 1551"/>
                <a:gd name="T52" fmla="*/ 1112 w 1727"/>
                <a:gd name="T53" fmla="*/ 1524 h 1551"/>
                <a:gd name="T54" fmla="*/ 1052 w 1727"/>
                <a:gd name="T55" fmla="*/ 1536 h 1551"/>
                <a:gd name="T56" fmla="*/ 990 w 1727"/>
                <a:gd name="T57" fmla="*/ 1541 h 1551"/>
                <a:gd name="T58" fmla="*/ 929 w 1727"/>
                <a:gd name="T59" fmla="*/ 1542 h 1551"/>
                <a:gd name="T60" fmla="*/ 867 w 1727"/>
                <a:gd name="T61" fmla="*/ 1539 h 1551"/>
                <a:gd name="T62" fmla="*/ 806 w 1727"/>
                <a:gd name="T63" fmla="*/ 1532 h 1551"/>
                <a:gd name="T64" fmla="*/ 745 w 1727"/>
                <a:gd name="T65" fmla="*/ 1518 h 1551"/>
                <a:gd name="T66" fmla="*/ 711 w 1727"/>
                <a:gd name="T67" fmla="*/ 1551 h 1551"/>
                <a:gd name="T68" fmla="*/ 292 w 1727"/>
                <a:gd name="T69" fmla="*/ 1142 h 1551"/>
                <a:gd name="T70" fmla="*/ 139 w 1727"/>
                <a:gd name="T71" fmla="*/ 1293 h 1551"/>
                <a:gd name="T72" fmla="*/ 0 w 1727"/>
                <a:gd name="T73" fmla="*/ 1156 h 1551"/>
                <a:gd name="T74" fmla="*/ 182 w 1727"/>
                <a:gd name="T75" fmla="*/ 977 h 1551"/>
                <a:gd name="T76" fmla="*/ 167 w 1727"/>
                <a:gd name="T77" fmla="*/ 917 h 1551"/>
                <a:gd name="T78" fmla="*/ 158 w 1727"/>
                <a:gd name="T79" fmla="*/ 856 h 1551"/>
                <a:gd name="T80" fmla="*/ 153 w 1727"/>
                <a:gd name="T81" fmla="*/ 795 h 1551"/>
                <a:gd name="T82" fmla="*/ 153 w 1727"/>
                <a:gd name="T83" fmla="*/ 733 h 1551"/>
                <a:gd name="T84" fmla="*/ 159 w 1727"/>
                <a:gd name="T85" fmla="*/ 671 h 1551"/>
                <a:gd name="T86" fmla="*/ 169 w 1727"/>
                <a:gd name="T87" fmla="*/ 611 h 1551"/>
                <a:gd name="T88" fmla="*/ 184 w 1727"/>
                <a:gd name="T89" fmla="*/ 551 h 1551"/>
                <a:gd name="T90" fmla="*/ 204 w 1727"/>
                <a:gd name="T91" fmla="*/ 492 h 1551"/>
                <a:gd name="T92" fmla="*/ 230 w 1727"/>
                <a:gd name="T93" fmla="*/ 434 h 1551"/>
                <a:gd name="T94" fmla="*/ 260 w 1727"/>
                <a:gd name="T95" fmla="*/ 379 h 1551"/>
                <a:gd name="T96" fmla="*/ 296 w 1727"/>
                <a:gd name="T97" fmla="*/ 325 h 1551"/>
                <a:gd name="T98" fmla="*/ 336 w 1727"/>
                <a:gd name="T99" fmla="*/ 274 h 1551"/>
                <a:gd name="T100" fmla="*/ 381 w 1727"/>
                <a:gd name="T101" fmla="*/ 226 h 1551"/>
                <a:gd name="T102" fmla="*/ 430 w 1727"/>
                <a:gd name="T103" fmla="*/ 181 h 1551"/>
                <a:gd name="T104" fmla="*/ 483 w 1727"/>
                <a:gd name="T105" fmla="*/ 141 h 1551"/>
                <a:gd name="T106" fmla="*/ 538 w 1727"/>
                <a:gd name="T107" fmla="*/ 106 h 1551"/>
                <a:gd name="T108" fmla="*/ 595 w 1727"/>
                <a:gd name="T109" fmla="*/ 76 h 1551"/>
                <a:gd name="T110" fmla="*/ 654 w 1727"/>
                <a:gd name="T111" fmla="*/ 51 h 1551"/>
                <a:gd name="T112" fmla="*/ 715 w 1727"/>
                <a:gd name="T113" fmla="*/ 31 h 1551"/>
                <a:gd name="T114" fmla="*/ 775 w 1727"/>
                <a:gd name="T115" fmla="*/ 16 h 1551"/>
                <a:gd name="T116" fmla="*/ 838 w 1727"/>
                <a:gd name="T117" fmla="*/ 5 h 1551"/>
                <a:gd name="T118" fmla="*/ 901 w 1727"/>
                <a:gd name="T119" fmla="*/ 0 h 1551"/>
                <a:gd name="T120" fmla="*/ 964 w 1727"/>
                <a:gd name="T12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7" h="1551">
                  <a:moveTo>
                    <a:pt x="964" y="0"/>
                  </a:moveTo>
                  <a:lnTo>
                    <a:pt x="1026" y="4"/>
                  </a:lnTo>
                  <a:lnTo>
                    <a:pt x="1089" y="14"/>
                  </a:lnTo>
                  <a:lnTo>
                    <a:pt x="1150" y="28"/>
                  </a:lnTo>
                  <a:lnTo>
                    <a:pt x="630" y="538"/>
                  </a:lnTo>
                  <a:lnTo>
                    <a:pt x="1177" y="1076"/>
                  </a:lnTo>
                  <a:lnTo>
                    <a:pt x="1699" y="564"/>
                  </a:lnTo>
                  <a:lnTo>
                    <a:pt x="1714" y="625"/>
                  </a:lnTo>
                  <a:lnTo>
                    <a:pt x="1723" y="686"/>
                  </a:lnTo>
                  <a:lnTo>
                    <a:pt x="1727" y="748"/>
                  </a:lnTo>
                  <a:lnTo>
                    <a:pt x="1727" y="810"/>
                  </a:lnTo>
                  <a:lnTo>
                    <a:pt x="1721" y="871"/>
                  </a:lnTo>
                  <a:lnTo>
                    <a:pt x="1711" y="932"/>
                  </a:lnTo>
                  <a:lnTo>
                    <a:pt x="1696" y="992"/>
                  </a:lnTo>
                  <a:lnTo>
                    <a:pt x="1675" y="1052"/>
                  </a:lnTo>
                  <a:lnTo>
                    <a:pt x="1649" y="1109"/>
                  </a:lnTo>
                  <a:lnTo>
                    <a:pt x="1619" y="1165"/>
                  </a:lnTo>
                  <a:lnTo>
                    <a:pt x="1583" y="1219"/>
                  </a:lnTo>
                  <a:lnTo>
                    <a:pt x="1543" y="1270"/>
                  </a:lnTo>
                  <a:lnTo>
                    <a:pt x="1497" y="1319"/>
                  </a:lnTo>
                  <a:lnTo>
                    <a:pt x="1448" y="1362"/>
                  </a:lnTo>
                  <a:lnTo>
                    <a:pt x="1398" y="1402"/>
                  </a:lnTo>
                  <a:lnTo>
                    <a:pt x="1343" y="1436"/>
                  </a:lnTo>
                  <a:lnTo>
                    <a:pt x="1288" y="1465"/>
                  </a:lnTo>
                  <a:lnTo>
                    <a:pt x="1231" y="1490"/>
                  </a:lnTo>
                  <a:lnTo>
                    <a:pt x="1172" y="1510"/>
                  </a:lnTo>
                  <a:lnTo>
                    <a:pt x="1112" y="1524"/>
                  </a:lnTo>
                  <a:lnTo>
                    <a:pt x="1052" y="1536"/>
                  </a:lnTo>
                  <a:lnTo>
                    <a:pt x="990" y="1541"/>
                  </a:lnTo>
                  <a:lnTo>
                    <a:pt x="929" y="1542"/>
                  </a:lnTo>
                  <a:lnTo>
                    <a:pt x="867" y="1539"/>
                  </a:lnTo>
                  <a:lnTo>
                    <a:pt x="806" y="1532"/>
                  </a:lnTo>
                  <a:lnTo>
                    <a:pt x="745" y="1518"/>
                  </a:lnTo>
                  <a:lnTo>
                    <a:pt x="711" y="1551"/>
                  </a:lnTo>
                  <a:lnTo>
                    <a:pt x="292" y="1142"/>
                  </a:lnTo>
                  <a:lnTo>
                    <a:pt x="139" y="1293"/>
                  </a:lnTo>
                  <a:lnTo>
                    <a:pt x="0" y="1156"/>
                  </a:lnTo>
                  <a:lnTo>
                    <a:pt x="182" y="977"/>
                  </a:lnTo>
                  <a:lnTo>
                    <a:pt x="167" y="917"/>
                  </a:lnTo>
                  <a:lnTo>
                    <a:pt x="158" y="856"/>
                  </a:lnTo>
                  <a:lnTo>
                    <a:pt x="153" y="795"/>
                  </a:lnTo>
                  <a:lnTo>
                    <a:pt x="153" y="733"/>
                  </a:lnTo>
                  <a:lnTo>
                    <a:pt x="159" y="671"/>
                  </a:lnTo>
                  <a:lnTo>
                    <a:pt x="169" y="611"/>
                  </a:lnTo>
                  <a:lnTo>
                    <a:pt x="184" y="551"/>
                  </a:lnTo>
                  <a:lnTo>
                    <a:pt x="204" y="492"/>
                  </a:lnTo>
                  <a:lnTo>
                    <a:pt x="230" y="434"/>
                  </a:lnTo>
                  <a:lnTo>
                    <a:pt x="260" y="379"/>
                  </a:lnTo>
                  <a:lnTo>
                    <a:pt x="296" y="325"/>
                  </a:lnTo>
                  <a:lnTo>
                    <a:pt x="336" y="274"/>
                  </a:lnTo>
                  <a:lnTo>
                    <a:pt x="381" y="226"/>
                  </a:lnTo>
                  <a:lnTo>
                    <a:pt x="430" y="181"/>
                  </a:lnTo>
                  <a:lnTo>
                    <a:pt x="483" y="141"/>
                  </a:lnTo>
                  <a:lnTo>
                    <a:pt x="538" y="106"/>
                  </a:lnTo>
                  <a:lnTo>
                    <a:pt x="595" y="76"/>
                  </a:lnTo>
                  <a:lnTo>
                    <a:pt x="654" y="51"/>
                  </a:lnTo>
                  <a:lnTo>
                    <a:pt x="715" y="31"/>
                  </a:lnTo>
                  <a:lnTo>
                    <a:pt x="775" y="16"/>
                  </a:lnTo>
                  <a:lnTo>
                    <a:pt x="838" y="5"/>
                  </a:lnTo>
                  <a:lnTo>
                    <a:pt x="901" y="0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6"/>
            <p:cNvSpPr>
              <a:spLocks/>
            </p:cNvSpPr>
            <p:nvPr/>
          </p:nvSpPr>
          <p:spPr bwMode="auto">
            <a:xfrm>
              <a:off x="3935" y="1545"/>
              <a:ext cx="198" cy="216"/>
            </a:xfrm>
            <a:custGeom>
              <a:avLst/>
              <a:gdLst>
                <a:gd name="T0" fmla="*/ 986 w 1391"/>
                <a:gd name="T1" fmla="*/ 0 h 1513"/>
                <a:gd name="T2" fmla="*/ 1125 w 1391"/>
                <a:gd name="T3" fmla="*/ 136 h 1513"/>
                <a:gd name="T4" fmla="*/ 972 w 1391"/>
                <a:gd name="T5" fmla="*/ 287 h 1513"/>
                <a:gd name="T6" fmla="*/ 1391 w 1391"/>
                <a:gd name="T7" fmla="*/ 696 h 1513"/>
                <a:gd name="T8" fmla="*/ 557 w 1391"/>
                <a:gd name="T9" fmla="*/ 1513 h 1513"/>
                <a:gd name="T10" fmla="*/ 0 w 1391"/>
                <a:gd name="T11" fmla="*/ 966 h 1513"/>
                <a:gd name="T12" fmla="*/ 986 w 1391"/>
                <a:gd name="T13" fmla="*/ 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1" h="1513">
                  <a:moveTo>
                    <a:pt x="986" y="0"/>
                  </a:moveTo>
                  <a:lnTo>
                    <a:pt x="1125" y="136"/>
                  </a:lnTo>
                  <a:lnTo>
                    <a:pt x="972" y="287"/>
                  </a:lnTo>
                  <a:lnTo>
                    <a:pt x="1391" y="696"/>
                  </a:lnTo>
                  <a:lnTo>
                    <a:pt x="557" y="1513"/>
                  </a:lnTo>
                  <a:lnTo>
                    <a:pt x="0" y="966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393192" y="2054132"/>
            <a:ext cx="5039215" cy="2554545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ВОЗМОЖНОСТЬ ГРАЖДАНИНА ПОВЛИЯТЬ НА ПРОЦЕСС СОСТАВЛЕНИЯ БЮДЖЕТА ГОРОДА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336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1 260 371 тыс.рублей</a:t>
            </a:r>
            <a:endParaRPr lang="ru-RU" sz="24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1 205 135 тыс.рублей</a:t>
            </a:r>
            <a:endParaRPr lang="en-US" sz="2400" dirty="0">
              <a:solidFill>
                <a:schemeClr val="accent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1 244 349 тыс.рублей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714500"/>
            <a:ext cx="5580062" cy="409424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	Жилищно-коммунальное хозяйство включает следующие подразделы: </a:t>
            </a:r>
          </a:p>
          <a:p>
            <a:pPr algn="just">
              <a:buNone/>
            </a:pPr>
            <a:endParaRPr lang="ru-RU" dirty="0" smtClean="0"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жилищное хозяйство (жилищную сферу);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коммунальное хозяйство, осуществляющее ресурсное обеспечение жилого фонда и других зданий и помещений (водоснабжение, теплоснабжение, газоснабжение, электроснабжение),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Благоустройство и уборка территорий населенных пунктов (содержание дорожно-мостового хозяйства, озеленение, вывоз, и утилизация мусора, канализация и т.п.);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другие расходы в области жилищно-коммунального хозяйства (содержание подведомственных учреждений). </a:t>
            </a:r>
          </a:p>
          <a:p>
            <a:pPr algn="just">
              <a:lnSpc>
                <a:spcPct val="50000"/>
              </a:lnSpc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18949"/>
            <a:ext cx="10865180" cy="695924"/>
          </a:xfrm>
        </p:spPr>
        <p:txBody>
          <a:bodyPr/>
          <a:lstStyle/>
          <a:p>
            <a:pPr algn="ctr"/>
            <a:r>
              <a:rPr lang="ru-RU" dirty="0" smtClean="0"/>
              <a:t>РАСХОДЫ БЮДЖЕТА НА ЖКХ</a:t>
            </a:r>
            <a:endParaRPr lang="ru-RU" sz="2000" b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741" y="1864659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2026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812" y="3406588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2027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51" y="4956922"/>
            <a:ext cx="101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2028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3600" y="23759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9267825" y="5104368"/>
            <a:ext cx="292417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При указанном объеме муниципального долга оценка долговой устойчивости  имеет  средний уровень*</a:t>
            </a:r>
            <a:endParaRPr lang="ru-RU" sz="1400" dirty="0"/>
          </a:p>
        </p:txBody>
      </p:sp>
      <p:pic>
        <p:nvPicPr>
          <p:cNvPr id="1032" name="Picture 8" descr="C:\Users\Elka\Desktop\bizne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50000" r="-211" b="4425"/>
          <a:stretch>
            <a:fillRect/>
          </a:stretch>
        </p:blipFill>
        <p:spPr bwMode="auto">
          <a:xfrm>
            <a:off x="0" y="262466"/>
            <a:ext cx="11040533" cy="28448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12192000" cy="139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УПРАВЛЕНИЕ МУНИЦИПАЛЬНЫМ ДОЛГОМ НА 2026-2028 гг.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984678" y="3317359"/>
            <a:ext cx="267246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/>
              <a:t>Объем муниципального </a:t>
            </a:r>
          </a:p>
          <a:p>
            <a:pPr algn="just"/>
            <a:r>
              <a:rPr lang="ru-RU" dirty="0" smtClean="0"/>
              <a:t>долга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Объем расходов </a:t>
            </a:r>
          </a:p>
          <a:p>
            <a:pPr algn="just"/>
            <a:r>
              <a:rPr lang="ru-RU" dirty="0" smtClean="0"/>
              <a:t>на обслуживание </a:t>
            </a:r>
          </a:p>
          <a:p>
            <a:pPr algn="just"/>
            <a:r>
              <a:rPr lang="ru-RU" dirty="0" smtClean="0"/>
              <a:t>муниципального долга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04775" y="3277659"/>
            <a:ext cx="9112317" cy="2784417"/>
            <a:chOff x="161925" y="3614209"/>
            <a:chExt cx="9112317" cy="2784417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89466" y="3908229"/>
              <a:ext cx="8211410" cy="2260117"/>
              <a:chOff x="-134651" y="3857429"/>
              <a:chExt cx="8211410" cy="2260117"/>
            </a:xfrm>
          </p:grpSpPr>
          <p:graphicFrame>
            <p:nvGraphicFramePr>
              <p:cNvPr id="29" name="Диаграмма 28"/>
              <p:cNvGraphicFramePr/>
              <p:nvPr/>
            </p:nvGraphicFramePr>
            <p:xfrm>
              <a:off x="-134651" y="3857429"/>
              <a:ext cx="3031706" cy="225644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30" name="Диаграмма 29"/>
              <p:cNvGraphicFramePr/>
              <p:nvPr/>
            </p:nvGraphicFramePr>
            <p:xfrm>
              <a:off x="2446067" y="3859682"/>
              <a:ext cx="3031200" cy="2257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31" name="Диаграмма 30"/>
              <p:cNvGraphicFramePr/>
              <p:nvPr/>
            </p:nvGraphicFramePr>
            <p:xfrm>
              <a:off x="5045559" y="3860346"/>
              <a:ext cx="3031200" cy="2257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2" name="TextBox 31"/>
              <p:cNvSpPr txBox="1"/>
              <p:nvPr/>
            </p:nvSpPr>
            <p:spPr>
              <a:xfrm>
                <a:off x="787401" y="4707467"/>
                <a:ext cx="1193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latin typeface="+mj-lt"/>
                  </a:rPr>
                  <a:t>2026</a:t>
                </a:r>
                <a:endParaRPr lang="ru-RU" sz="3200" dirty="0">
                  <a:latin typeface="+mj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69734" y="4699000"/>
                <a:ext cx="1193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latin typeface="+mj-lt"/>
                  </a:rPr>
                  <a:t>2027</a:t>
                </a:r>
                <a:endParaRPr lang="ru-RU" sz="3200" dirty="0">
                  <a:latin typeface="+mj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977467" y="4707467"/>
                <a:ext cx="1193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latin typeface="+mj-lt"/>
                  </a:rPr>
                  <a:t>2028</a:t>
                </a:r>
                <a:endParaRPr lang="ru-RU" sz="3200" dirty="0">
                  <a:latin typeface="+mj-lt"/>
                </a:endParaRPr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2125134" y="5994400"/>
              <a:ext cx="1955799" cy="394732"/>
              <a:chOff x="2125134" y="5994400"/>
              <a:chExt cx="1955799" cy="394732"/>
            </a:xfrm>
          </p:grpSpPr>
          <p:cxnSp>
            <p:nvCxnSpPr>
              <p:cNvPr id="37" name="Соединительная линия уступом 36"/>
              <p:cNvCxnSpPr/>
              <p:nvPr/>
            </p:nvCxnSpPr>
            <p:spPr>
              <a:xfrm>
                <a:off x="2125134" y="5994400"/>
                <a:ext cx="1811866" cy="389467"/>
              </a:xfrm>
              <a:prstGeom prst="bentConnector3">
                <a:avLst>
                  <a:gd name="adj1" fmla="val 14954"/>
                </a:avLst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2396066" y="6019800"/>
                <a:ext cx="1684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3 854 683 </a:t>
                </a:r>
                <a:r>
                  <a:rPr lang="ru-RU" sz="800" dirty="0" smtClean="0"/>
                  <a:t>ТЫС.РУБ. </a:t>
                </a:r>
                <a:endParaRPr lang="ru-RU" sz="800" dirty="0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161925" y="3615267"/>
              <a:ext cx="1549400" cy="440266"/>
              <a:chOff x="161925" y="3615267"/>
              <a:chExt cx="1549400" cy="440266"/>
            </a:xfrm>
          </p:grpSpPr>
          <p:cxnSp>
            <p:nvCxnSpPr>
              <p:cNvPr id="51" name="Соединительная линия уступом 50"/>
              <p:cNvCxnSpPr/>
              <p:nvPr/>
            </p:nvCxnSpPr>
            <p:spPr>
              <a:xfrm rot="10800000">
                <a:off x="203201" y="3615267"/>
                <a:ext cx="1507067" cy="440266"/>
              </a:xfrm>
              <a:prstGeom prst="bentConnector3">
                <a:avLst>
                  <a:gd name="adj1" fmla="val 12360"/>
                </a:avLst>
              </a:prstGeom>
              <a:ln w="127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161925" y="3622675"/>
                <a:ext cx="154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721 131 </a:t>
                </a:r>
                <a:r>
                  <a:rPr lang="ru-RU" sz="800" dirty="0" smtClean="0"/>
                  <a:t>ТЫС.РУБ. </a:t>
                </a:r>
                <a:endParaRPr lang="ru-RU" sz="800" dirty="0"/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2697693" y="3623734"/>
              <a:ext cx="1577975" cy="440266"/>
              <a:chOff x="132293" y="3615267"/>
              <a:chExt cx="1577975" cy="440266"/>
            </a:xfrm>
          </p:grpSpPr>
          <p:cxnSp>
            <p:nvCxnSpPr>
              <p:cNvPr id="56" name="Соединительная линия уступом 55"/>
              <p:cNvCxnSpPr/>
              <p:nvPr/>
            </p:nvCxnSpPr>
            <p:spPr>
              <a:xfrm rot="10800000">
                <a:off x="203201" y="3615267"/>
                <a:ext cx="1507067" cy="440266"/>
              </a:xfrm>
              <a:prstGeom prst="bentConnector3">
                <a:avLst>
                  <a:gd name="adj1" fmla="val 12360"/>
                </a:avLst>
              </a:prstGeom>
              <a:ln w="127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132293" y="3622675"/>
                <a:ext cx="154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765 887 </a:t>
                </a:r>
                <a:r>
                  <a:rPr lang="ru-RU" sz="800" dirty="0" smtClean="0"/>
                  <a:t>ТЫС.РУБ. </a:t>
                </a:r>
                <a:endParaRPr lang="ru-RU" sz="800" dirty="0"/>
              </a:p>
            </p:txBody>
          </p:sp>
        </p:grpSp>
        <p:grpSp>
          <p:nvGrpSpPr>
            <p:cNvPr id="59" name="Группа 58"/>
            <p:cNvGrpSpPr/>
            <p:nvPr/>
          </p:nvGrpSpPr>
          <p:grpSpPr>
            <a:xfrm>
              <a:off x="4712802" y="6003894"/>
              <a:ext cx="1955799" cy="394732"/>
              <a:chOff x="2125134" y="5994400"/>
              <a:chExt cx="1955799" cy="394732"/>
            </a:xfrm>
          </p:grpSpPr>
          <p:cxnSp>
            <p:nvCxnSpPr>
              <p:cNvPr id="60" name="Соединительная линия уступом 59"/>
              <p:cNvCxnSpPr/>
              <p:nvPr/>
            </p:nvCxnSpPr>
            <p:spPr>
              <a:xfrm>
                <a:off x="2125134" y="5994400"/>
                <a:ext cx="1811866" cy="389467"/>
              </a:xfrm>
              <a:prstGeom prst="bentConnector3">
                <a:avLst>
                  <a:gd name="adj1" fmla="val 14954"/>
                </a:avLst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2396066" y="6019800"/>
                <a:ext cx="1684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3 578 016 </a:t>
                </a:r>
                <a:r>
                  <a:rPr lang="ru-RU" sz="800" dirty="0" smtClean="0"/>
                  <a:t>ТЫС.РУБ. </a:t>
                </a:r>
                <a:endParaRPr lang="ru-RU" sz="800" dirty="0"/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7318443" y="6003864"/>
              <a:ext cx="1955799" cy="394732"/>
              <a:chOff x="2125134" y="5994400"/>
              <a:chExt cx="1955799" cy="394732"/>
            </a:xfrm>
          </p:grpSpPr>
          <p:cxnSp>
            <p:nvCxnSpPr>
              <p:cNvPr id="63" name="Соединительная линия уступом 62"/>
              <p:cNvCxnSpPr/>
              <p:nvPr/>
            </p:nvCxnSpPr>
            <p:spPr>
              <a:xfrm>
                <a:off x="2125134" y="5994400"/>
                <a:ext cx="1811866" cy="389467"/>
              </a:xfrm>
              <a:prstGeom prst="bentConnector3">
                <a:avLst>
                  <a:gd name="adj1" fmla="val 14954"/>
                </a:avLst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2396066" y="6019800"/>
                <a:ext cx="1684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3 301 350 </a:t>
                </a:r>
                <a:r>
                  <a:rPr lang="ru-RU" sz="800" dirty="0" smtClean="0"/>
                  <a:t>ТЫС.РУБ. </a:t>
                </a:r>
                <a:endParaRPr lang="ru-RU" sz="800" dirty="0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5317068" y="3614209"/>
              <a:ext cx="1577975" cy="440266"/>
              <a:chOff x="132293" y="3615267"/>
              <a:chExt cx="1577975" cy="440266"/>
            </a:xfrm>
          </p:grpSpPr>
          <p:cxnSp>
            <p:nvCxnSpPr>
              <p:cNvPr id="66" name="Соединительная линия уступом 65"/>
              <p:cNvCxnSpPr/>
              <p:nvPr/>
            </p:nvCxnSpPr>
            <p:spPr>
              <a:xfrm rot="10800000">
                <a:off x="203201" y="3615267"/>
                <a:ext cx="1507067" cy="440266"/>
              </a:xfrm>
              <a:prstGeom prst="bentConnector3">
                <a:avLst>
                  <a:gd name="adj1" fmla="val 12360"/>
                </a:avLst>
              </a:prstGeom>
              <a:ln w="127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132293" y="3632200"/>
                <a:ext cx="154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765 913 </a:t>
                </a:r>
                <a:r>
                  <a:rPr lang="ru-RU" sz="800" dirty="0" smtClean="0"/>
                  <a:t>ТЫС.РУБ. </a:t>
                </a:r>
                <a:endParaRPr lang="ru-RU" sz="800" dirty="0"/>
              </a:p>
            </p:txBody>
          </p:sp>
        </p:grpSp>
        <p:sp>
          <p:nvSpPr>
            <p:cNvPr id="69" name="Прямоугольник 68"/>
            <p:cNvSpPr/>
            <p:nvPr/>
          </p:nvSpPr>
          <p:spPr>
            <a:xfrm>
              <a:off x="8743950" y="4829175"/>
              <a:ext cx="238125" cy="2476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8743950" y="3876675"/>
              <a:ext cx="238125" cy="24765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511800" y="6121400"/>
            <a:ext cx="668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* </a:t>
            </a:r>
            <a:r>
              <a:rPr lang="ru-RU" sz="1050" i="1" dirty="0" smtClean="0"/>
              <a:t>Приказ Министерства финансов и бюджетного контроля Курской области от 20.08.2025 № 93н</a:t>
            </a:r>
            <a:endParaRPr lang="ru-RU" sz="105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МУНИЦИПАЛЬНОГО ДОЛГА</a:t>
            </a:r>
            <a:endParaRPr lang="ru-RU" sz="1400" b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7796" y="1615831"/>
            <a:ext cx="12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3 826 666</a:t>
            </a:r>
            <a:endParaRPr lang="ru-RU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9556" y="1574656"/>
            <a:ext cx="12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3 550 000</a:t>
            </a:r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1270" y="1563110"/>
            <a:ext cx="12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3 550 000</a:t>
            </a:r>
            <a:endParaRPr lang="ru-RU" dirty="0">
              <a:latin typeface="+mj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069275" y="1491151"/>
          <a:ext cx="9588500" cy="477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389934" y="1065212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(тыс.руб.)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6550" y="820460"/>
            <a:ext cx="111696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ru-RU" sz="1700" b="1" dirty="0" smtClean="0">
                <a:latin typeface="+mj-lt"/>
                <a:cs typeface="Times New Roman" pitchFamily="18" charset="0"/>
              </a:rPr>
              <a:t>ФОРМИРОВАНИЕ ПРОЕКТА БЮДЖЕТА</a:t>
            </a:r>
          </a:p>
          <a:p>
            <a:pPr algn="just">
              <a:buNone/>
              <a:defRPr/>
            </a:pPr>
            <a:r>
              <a:rPr lang="ru-RU" sz="1700" dirty="0" smtClean="0">
                <a:latin typeface="+mj-lt"/>
                <a:cs typeface="Times New Roman" pitchFamily="18" charset="0"/>
              </a:rPr>
              <a:t>НА 3-ХЛЕТНИЙ ПЕРИОД ОСУЩЕСТВЛЯЛОСЬ</a:t>
            </a:r>
          </a:p>
          <a:p>
            <a:pPr algn="just">
              <a:buNone/>
              <a:defRPr/>
            </a:pPr>
            <a:r>
              <a:rPr lang="ru-RU" sz="1700" b="1" dirty="0" smtClean="0">
                <a:latin typeface="+mj-lt"/>
                <a:cs typeface="Times New Roman" pitchFamily="18" charset="0"/>
              </a:rPr>
              <a:t>В ЖЕСТКИХ ЭКОНОМИЧЕСКИХ И </a:t>
            </a:r>
          </a:p>
          <a:p>
            <a:pPr algn="just">
              <a:buNone/>
              <a:defRPr/>
            </a:pPr>
            <a:r>
              <a:rPr lang="ru-RU" sz="1700" b="1" dirty="0" smtClean="0">
                <a:latin typeface="+mj-lt"/>
                <a:cs typeface="Times New Roman" pitchFamily="18" charset="0"/>
              </a:rPr>
              <a:t>ГЕОПОЛИТИЧЕСКИХ УСЛОВИЯХ</a:t>
            </a:r>
            <a:r>
              <a:rPr lang="ru-RU" sz="1600" b="1" dirty="0" smtClean="0">
                <a:latin typeface="+mj-lt"/>
                <a:cs typeface="Times New Roman" pitchFamily="18" charset="0"/>
              </a:rPr>
              <a:t>.</a:t>
            </a:r>
            <a:endParaRPr lang="ru-RU" sz="1400" dirty="0" smtClean="0"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674" y="2378074"/>
            <a:ext cx="4892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ru-RU" sz="1400" dirty="0" smtClean="0">
                <a:cs typeface="Times New Roman" pitchFamily="18" charset="0"/>
              </a:rPr>
              <a:t>	Всего </a:t>
            </a:r>
            <a:r>
              <a:rPr lang="ru-RU" sz="1400" b="1" dirty="0" smtClean="0">
                <a:cs typeface="Times New Roman" pitchFamily="18" charset="0"/>
              </a:rPr>
              <a:t>на 2026 год доходы бюджета города </a:t>
            </a:r>
            <a:r>
              <a:rPr lang="ru-RU" sz="1400" dirty="0" smtClean="0">
                <a:cs typeface="Times New Roman" pitchFamily="18" charset="0"/>
              </a:rPr>
              <a:t>спрогнозированы в объеме 16 566 262 тыс. рублей,  в 2027 году – 16 956 547 тыс.рублей, в  2028 году- 9 194 219 тыс.рублей </a:t>
            </a:r>
          </a:p>
          <a:p>
            <a:pPr algn="just">
              <a:buNone/>
              <a:defRPr/>
            </a:pPr>
            <a:r>
              <a:rPr lang="ru-RU" sz="1400" b="1" dirty="0" smtClean="0">
                <a:cs typeface="Times New Roman" pitchFamily="18" charset="0"/>
              </a:rPr>
              <a:t>	Расходы бюджета </a:t>
            </a:r>
            <a:r>
              <a:rPr lang="ru-RU" sz="1400" dirty="0" smtClean="0">
                <a:cs typeface="Times New Roman" pitchFamily="18" charset="0"/>
              </a:rPr>
              <a:t>города Курска на очередной финансовый период определены исходя из ожидаемого</a:t>
            </a:r>
            <a:r>
              <a:rPr lang="ru-RU" sz="1400" b="1" dirty="0" smtClean="0">
                <a:cs typeface="Times New Roman" pitchFamily="18" charset="0"/>
              </a:rPr>
              <a:t> исполнения бюджета города за 2025 год. Социально-защищенные статьи расходов обеспечены в размере 100% от фактической потребности.</a:t>
            </a:r>
          </a:p>
          <a:p>
            <a:pPr algn="just">
              <a:defRPr/>
            </a:pPr>
            <a:r>
              <a:rPr lang="ru-RU" sz="1400" dirty="0" smtClean="0">
                <a:cs typeface="Times New Roman" pitchFamily="18" charset="0"/>
              </a:rPr>
              <a:t>   	</a:t>
            </a:r>
            <a:r>
              <a:rPr lang="ru-RU" sz="1400" b="1" dirty="0" smtClean="0">
                <a:cs typeface="Times New Roman" pitchFamily="18" charset="0"/>
              </a:rPr>
              <a:t>Для сбалансированности проекта бюджета на 2026 год </a:t>
            </a:r>
            <a:r>
              <a:rPr lang="ru-RU" sz="1400" dirty="0" smtClean="0">
                <a:cs typeface="Times New Roman" pitchFamily="18" charset="0"/>
              </a:rPr>
              <a:t>и на плановый период 2027-2028 годов в источниках финансирования дефицита бюджета предусмотрен </a:t>
            </a:r>
            <a:r>
              <a:rPr lang="ru-RU" sz="1400" b="1" dirty="0" smtClean="0">
                <a:cs typeface="Times New Roman" pitchFamily="18" charset="0"/>
              </a:rPr>
              <a:t>кредит коммерческого банка </a:t>
            </a:r>
            <a:r>
              <a:rPr lang="ru-RU" sz="1400" dirty="0" smtClean="0">
                <a:cs typeface="Times New Roman" pitchFamily="18" charset="0"/>
              </a:rPr>
              <a:t>в сумме 800,0 млн. рублей ,  который планируется направить на покрытие дефицита бюджета. Общий  </a:t>
            </a:r>
            <a:r>
              <a:rPr lang="ru-RU" sz="1400" b="1" dirty="0" smtClean="0">
                <a:cs typeface="Times New Roman" pitchFamily="18" charset="0"/>
              </a:rPr>
              <a:t>объем дефицита бюджета  города  на 2026 год  </a:t>
            </a:r>
            <a:r>
              <a:rPr lang="ru-RU" sz="1400" dirty="0" smtClean="0">
                <a:cs typeface="Times New Roman" pitchFamily="18" charset="0"/>
              </a:rPr>
              <a:t>не превышает  предельно-допустимый  показатель -10%  от налоговых и неналоговых доходов.</a:t>
            </a:r>
          </a:p>
          <a:p>
            <a:pPr algn="just">
              <a:buNone/>
              <a:defRPr/>
            </a:pPr>
            <a:endParaRPr lang="ru-RU" sz="14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5329761" y="650679"/>
            <a:ext cx="6207488" cy="5794571"/>
            <a:chOff x="4790011" y="644329"/>
            <a:chExt cx="6207488" cy="5794571"/>
          </a:xfrm>
        </p:grpSpPr>
        <p:pic>
          <p:nvPicPr>
            <p:cNvPr id="1026" name="Picture 2" descr="C:\Users\KROKUS\Desktop\Безымянный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98001" y="4532261"/>
              <a:ext cx="3028565" cy="1904400"/>
            </a:xfrm>
            <a:prstGeom prst="rect">
              <a:avLst/>
            </a:prstGeom>
            <a:noFill/>
          </p:spPr>
        </p:pic>
        <p:pic>
          <p:nvPicPr>
            <p:cNvPr id="3" name="Picture 4" descr="C:\Users\KROKUS\Desktop\Безымянный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4040" y="2589364"/>
              <a:ext cx="3047199" cy="1918800"/>
            </a:xfrm>
            <a:prstGeom prst="rect">
              <a:avLst/>
            </a:prstGeom>
            <a:noFill/>
          </p:spPr>
        </p:pic>
        <p:pic>
          <p:nvPicPr>
            <p:cNvPr id="1029" name="Picture 5" descr="C:\Users\KROKUS\Desktop\Безымянный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4699" y="4532363"/>
              <a:ext cx="3009526" cy="1906537"/>
            </a:xfrm>
            <a:prstGeom prst="rect">
              <a:avLst/>
            </a:prstGeom>
            <a:noFill/>
          </p:spPr>
        </p:pic>
        <p:pic>
          <p:nvPicPr>
            <p:cNvPr id="4" name="Picture 6" descr="C:\Users\KROKUS\Desktop\Безымянный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95330" y="2597150"/>
              <a:ext cx="3053270" cy="1903412"/>
            </a:xfrm>
            <a:prstGeom prst="rect">
              <a:avLst/>
            </a:prstGeom>
            <a:noFill/>
          </p:spPr>
        </p:pic>
        <p:pic>
          <p:nvPicPr>
            <p:cNvPr id="5" name="Picture 7" descr="C:\Users\KROKUS\Desktop\Безымянный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90011" y="644329"/>
              <a:ext cx="3047976" cy="1904400"/>
            </a:xfrm>
            <a:prstGeom prst="rect">
              <a:avLst/>
            </a:prstGeom>
            <a:noFill/>
          </p:spPr>
        </p:pic>
        <p:pic>
          <p:nvPicPr>
            <p:cNvPr id="6" name="Picture 8" descr="C:\Users\KROKUS\Desktop\Безымянный7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37499" y="648260"/>
              <a:ext cx="3060000" cy="19193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9" y="744071"/>
            <a:ext cx="10327340" cy="4975411"/>
          </a:xfrm>
          <a:prstGeom prst="round2Diag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13647" y="1070479"/>
            <a:ext cx="89736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Контактная информация</a:t>
            </a:r>
            <a:b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Комитет финансов города Курска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город  Курск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ул. Ленина, 1</a:t>
            </a:r>
            <a:b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Председатель: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Яковченко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Светлана Анатольевна</a:t>
            </a:r>
            <a:b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факс 8 /4712/70-00-09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  <a:hlinkClick r:id="rId4"/>
              </a:rPr>
              <a:t>gorfin@kursktelecom.ru</a:t>
            </a:r>
            <a:endParaRPr lang="ru-RU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соц. сети: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https://vk.com/gorfin</a:t>
            </a:r>
            <a:b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 пт. 9:00-13:00; 14:00-18:00</a:t>
            </a:r>
          </a:p>
          <a:p>
            <a:r>
              <a:rPr lang="ru-RU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Контактные телефоны: 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Заместитель председателя комитета: Кузнецова Ольга Юрьевна 55-47-80;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Начальник бюджетного отдела: 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Валиулина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Вита Рафаиловна, 70-00-01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79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692"/>
            <a:ext cx="12192000" cy="3888975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112FCAF-875D-4788-9F4B-C1518A52DBC3}"/>
              </a:ext>
            </a:extLst>
          </p:cNvPr>
          <p:cNvSpPr/>
          <p:nvPr/>
        </p:nvSpPr>
        <p:spPr>
          <a:xfrm>
            <a:off x="1782460" y="2494806"/>
            <a:ext cx="860915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СПАСИБО, ЧТО ПОСЕТИЛИ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ИНФОРМАЦИОННЫЙ РЕСУРС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«БЮДЖЕТ ДЛЯ ГРАЖДАН»!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382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000" b="1" dirty="0" smtClean="0"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cs typeface="Times New Roman" pitchFamily="18" charset="0"/>
              </a:rPr>
              <a:t>– это упрощенная версия бюджетного  документа, разрабатываемого в целях предоставления гражданам актуальной информации о проекте  бюджета города Курска в формате, доступном для широкого круга пользователей. В представленной информации отражены положения проекта  бюджета города Курска на предстоящие три года: 2026 год и плановый период 2027-2028 годов. </a:t>
            </a:r>
          </a:p>
          <a:p>
            <a:r>
              <a:rPr lang="ru-RU" sz="2000" dirty="0" smtClean="0"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БЮДЖЕТ ДЛЯ ГРАЖДАН?</a:t>
            </a:r>
            <a:endParaRPr lang="ru-RU" dirty="0"/>
          </a:p>
        </p:txBody>
      </p:sp>
      <p:pic>
        <p:nvPicPr>
          <p:cNvPr id="13" name="Рисунок 12" descr="5f410b6fafbb7120f7db3c328ae337fb_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890" b="289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7818285" y="3283011"/>
            <a:ext cx="4373715" cy="3196146"/>
          </a:xfrm>
        </p:spPr>
        <p:txBody>
          <a:bodyPr/>
          <a:lstStyle/>
          <a:p>
            <a:pPr lvl="0"/>
            <a:r>
              <a:rPr lang="ru-RU" sz="2400" b="1" dirty="0" smtClean="0"/>
              <a:t>Публичные слушания</a:t>
            </a:r>
          </a:p>
          <a:p>
            <a:pPr lvl="0"/>
            <a:r>
              <a:rPr lang="ru-RU" sz="2400" b="1" dirty="0" smtClean="0"/>
              <a:t>по отчету об исполнении бюджета </a:t>
            </a:r>
          </a:p>
          <a:p>
            <a:pPr lvl="0"/>
            <a:r>
              <a:rPr lang="ru-RU" sz="2400" b="1" dirty="0" smtClean="0"/>
              <a:t>города Курска 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b="1" dirty="0" smtClean="0"/>
              <a:t>(проходят ежегодно в апреле)</a:t>
            </a:r>
          </a:p>
          <a:p>
            <a:endParaRPr lang="ru-RU" sz="2400" b="1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0" y="1691760"/>
            <a:ext cx="4335306" cy="3196146"/>
          </a:xfrm>
        </p:spPr>
        <p:txBody>
          <a:bodyPr/>
          <a:lstStyle/>
          <a:p>
            <a:pPr lvl="0"/>
            <a:r>
              <a:rPr lang="ru-RU" sz="2400" b="1" dirty="0" smtClean="0"/>
              <a:t>Публичные слушания </a:t>
            </a:r>
          </a:p>
          <a:p>
            <a:pPr lvl="0"/>
            <a:r>
              <a:rPr lang="ru-RU" sz="2400" b="1" dirty="0" smtClean="0"/>
              <a:t>по проекту бюджета</a:t>
            </a:r>
          </a:p>
          <a:p>
            <a:pPr lvl="0"/>
            <a:r>
              <a:rPr lang="ru-RU" sz="2400" b="1" dirty="0" smtClean="0"/>
              <a:t> города Курска</a:t>
            </a:r>
          </a:p>
          <a:p>
            <a:pPr lvl="0"/>
            <a:r>
              <a:rPr lang="ru-RU" sz="2400" b="1" dirty="0" smtClean="0"/>
              <a:t> </a:t>
            </a:r>
          </a:p>
          <a:p>
            <a:pPr lvl="0"/>
            <a:r>
              <a:rPr lang="ru-RU" sz="2400" b="1" dirty="0" smtClean="0"/>
              <a:t>(проходят ежегодно в ноябре)</a:t>
            </a:r>
          </a:p>
          <a:p>
            <a:endParaRPr lang="ru-RU" sz="24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830" y="399631"/>
            <a:ext cx="11459954" cy="695924"/>
          </a:xfrm>
        </p:spPr>
        <p:txBody>
          <a:bodyPr/>
          <a:lstStyle/>
          <a:p>
            <a:pPr algn="ctr"/>
            <a:r>
              <a:rPr lang="ru-RU" dirty="0" smtClean="0"/>
              <a:t>ВОЗМОЖНОСТЬ ВЛИЯНИЯ ГРАЖДАНИНА НА СОСТАВ БЮДЖЕТА</a:t>
            </a:r>
            <a:endParaRPr lang="ru-RU" dirty="0"/>
          </a:p>
        </p:txBody>
      </p:sp>
      <p:grpSp>
        <p:nvGrpSpPr>
          <p:cNvPr id="5" name="Group 281"/>
          <p:cNvGrpSpPr>
            <a:grpSpLocks noChangeAspect="1"/>
          </p:cNvGrpSpPr>
          <p:nvPr/>
        </p:nvGrpSpPr>
        <p:grpSpPr bwMode="auto">
          <a:xfrm>
            <a:off x="6764971" y="3437092"/>
            <a:ext cx="841809" cy="503972"/>
            <a:chOff x="502" y="1554"/>
            <a:chExt cx="907" cy="543"/>
          </a:xfrm>
          <a:solidFill>
            <a:schemeClr val="bg1"/>
          </a:solidFill>
        </p:grpSpPr>
        <p:sp>
          <p:nvSpPr>
            <p:cNvPr id="6" name="Freeform 283"/>
            <p:cNvSpPr>
              <a:spLocks/>
            </p:cNvSpPr>
            <p:nvPr/>
          </p:nvSpPr>
          <p:spPr bwMode="auto">
            <a:xfrm>
              <a:off x="852" y="1554"/>
              <a:ext cx="207" cy="266"/>
            </a:xfrm>
            <a:custGeom>
              <a:avLst/>
              <a:gdLst>
                <a:gd name="T0" fmla="*/ 414 w 828"/>
                <a:gd name="T1" fmla="*/ 0 h 1062"/>
                <a:gd name="T2" fmla="*/ 429 w 828"/>
                <a:gd name="T3" fmla="*/ 0 h 1062"/>
                <a:gd name="T4" fmla="*/ 458 w 828"/>
                <a:gd name="T5" fmla="*/ 2 h 1062"/>
                <a:gd name="T6" fmla="*/ 495 w 828"/>
                <a:gd name="T7" fmla="*/ 7 h 1062"/>
                <a:gd name="T8" fmla="*/ 539 w 828"/>
                <a:gd name="T9" fmla="*/ 16 h 1062"/>
                <a:gd name="T10" fmla="*/ 588 w 828"/>
                <a:gd name="T11" fmla="*/ 32 h 1062"/>
                <a:gd name="T12" fmla="*/ 637 w 828"/>
                <a:gd name="T13" fmla="*/ 58 h 1062"/>
                <a:gd name="T14" fmla="*/ 686 w 828"/>
                <a:gd name="T15" fmla="*/ 93 h 1062"/>
                <a:gd name="T16" fmla="*/ 731 w 828"/>
                <a:gd name="T17" fmla="*/ 139 h 1062"/>
                <a:gd name="T18" fmla="*/ 770 w 828"/>
                <a:gd name="T19" fmla="*/ 200 h 1062"/>
                <a:gd name="T20" fmla="*/ 800 w 828"/>
                <a:gd name="T21" fmla="*/ 275 h 1062"/>
                <a:gd name="T22" fmla="*/ 820 w 828"/>
                <a:gd name="T23" fmla="*/ 367 h 1062"/>
                <a:gd name="T24" fmla="*/ 824 w 828"/>
                <a:gd name="T25" fmla="*/ 423 h 1062"/>
                <a:gd name="T26" fmla="*/ 826 w 828"/>
                <a:gd name="T27" fmla="*/ 440 h 1062"/>
                <a:gd name="T28" fmla="*/ 827 w 828"/>
                <a:gd name="T29" fmla="*/ 471 h 1062"/>
                <a:gd name="T30" fmla="*/ 828 w 828"/>
                <a:gd name="T31" fmla="*/ 514 h 1062"/>
                <a:gd name="T32" fmla="*/ 826 w 828"/>
                <a:gd name="T33" fmla="*/ 567 h 1062"/>
                <a:gd name="T34" fmla="*/ 820 w 828"/>
                <a:gd name="T35" fmla="*/ 626 h 1062"/>
                <a:gd name="T36" fmla="*/ 810 w 828"/>
                <a:gd name="T37" fmla="*/ 690 h 1062"/>
                <a:gd name="T38" fmla="*/ 795 w 828"/>
                <a:gd name="T39" fmla="*/ 756 h 1062"/>
                <a:gd name="T40" fmla="*/ 772 w 828"/>
                <a:gd name="T41" fmla="*/ 821 h 1062"/>
                <a:gd name="T42" fmla="*/ 740 w 828"/>
                <a:gd name="T43" fmla="*/ 884 h 1062"/>
                <a:gd name="T44" fmla="*/ 699 w 828"/>
                <a:gd name="T45" fmla="*/ 941 h 1062"/>
                <a:gd name="T46" fmla="*/ 647 w 828"/>
                <a:gd name="T47" fmla="*/ 989 h 1062"/>
                <a:gd name="T48" fmla="*/ 584 w 828"/>
                <a:gd name="T49" fmla="*/ 1028 h 1062"/>
                <a:gd name="T50" fmla="*/ 507 w 828"/>
                <a:gd name="T51" fmla="*/ 1052 h 1062"/>
                <a:gd name="T52" fmla="*/ 417 w 828"/>
                <a:gd name="T53" fmla="*/ 1062 h 1062"/>
                <a:gd name="T54" fmla="*/ 363 w 828"/>
                <a:gd name="T55" fmla="*/ 1060 h 1062"/>
                <a:gd name="T56" fmla="*/ 280 w 828"/>
                <a:gd name="T57" fmla="*/ 1042 h 1062"/>
                <a:gd name="T58" fmla="*/ 210 w 828"/>
                <a:gd name="T59" fmla="*/ 1010 h 1062"/>
                <a:gd name="T60" fmla="*/ 152 w 828"/>
                <a:gd name="T61" fmla="*/ 966 h 1062"/>
                <a:gd name="T62" fmla="*/ 107 w 828"/>
                <a:gd name="T63" fmla="*/ 913 h 1062"/>
                <a:gd name="T64" fmla="*/ 71 w 828"/>
                <a:gd name="T65" fmla="*/ 854 h 1062"/>
                <a:gd name="T66" fmla="*/ 44 w 828"/>
                <a:gd name="T67" fmla="*/ 789 h 1062"/>
                <a:gd name="T68" fmla="*/ 24 w 828"/>
                <a:gd name="T69" fmla="*/ 724 h 1062"/>
                <a:gd name="T70" fmla="*/ 11 w 828"/>
                <a:gd name="T71" fmla="*/ 658 h 1062"/>
                <a:gd name="T72" fmla="*/ 4 w 828"/>
                <a:gd name="T73" fmla="*/ 596 h 1062"/>
                <a:gd name="T74" fmla="*/ 0 w 828"/>
                <a:gd name="T75" fmla="*/ 540 h 1062"/>
                <a:gd name="T76" fmla="*/ 0 w 828"/>
                <a:gd name="T77" fmla="*/ 492 h 1062"/>
                <a:gd name="T78" fmla="*/ 1 w 828"/>
                <a:gd name="T79" fmla="*/ 454 h 1062"/>
                <a:gd name="T80" fmla="*/ 2 w 828"/>
                <a:gd name="T81" fmla="*/ 430 h 1062"/>
                <a:gd name="T82" fmla="*/ 3 w 828"/>
                <a:gd name="T83" fmla="*/ 421 h 1062"/>
                <a:gd name="T84" fmla="*/ 15 w 828"/>
                <a:gd name="T85" fmla="*/ 319 h 1062"/>
                <a:gd name="T86" fmla="*/ 41 w 828"/>
                <a:gd name="T87" fmla="*/ 235 h 1062"/>
                <a:gd name="T88" fmla="*/ 76 w 828"/>
                <a:gd name="T89" fmla="*/ 168 h 1062"/>
                <a:gd name="T90" fmla="*/ 119 w 828"/>
                <a:gd name="T91" fmla="*/ 114 h 1062"/>
                <a:gd name="T92" fmla="*/ 166 w 828"/>
                <a:gd name="T93" fmla="*/ 74 h 1062"/>
                <a:gd name="T94" fmla="*/ 216 w 828"/>
                <a:gd name="T95" fmla="*/ 44 h 1062"/>
                <a:gd name="T96" fmla="*/ 265 w 828"/>
                <a:gd name="T97" fmla="*/ 24 h 1062"/>
                <a:gd name="T98" fmla="*/ 312 w 828"/>
                <a:gd name="T99" fmla="*/ 10 h 1062"/>
                <a:gd name="T100" fmla="*/ 352 w 828"/>
                <a:gd name="T101" fmla="*/ 4 h 1062"/>
                <a:gd name="T102" fmla="*/ 385 w 828"/>
                <a:gd name="T103" fmla="*/ 0 h 1062"/>
                <a:gd name="T104" fmla="*/ 407 w 828"/>
                <a:gd name="T10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8" h="1062">
                  <a:moveTo>
                    <a:pt x="407" y="0"/>
                  </a:moveTo>
                  <a:lnTo>
                    <a:pt x="414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43" y="0"/>
                  </a:lnTo>
                  <a:lnTo>
                    <a:pt x="458" y="2"/>
                  </a:lnTo>
                  <a:lnTo>
                    <a:pt x="476" y="4"/>
                  </a:lnTo>
                  <a:lnTo>
                    <a:pt x="495" y="7"/>
                  </a:lnTo>
                  <a:lnTo>
                    <a:pt x="516" y="10"/>
                  </a:lnTo>
                  <a:lnTo>
                    <a:pt x="539" y="16"/>
                  </a:lnTo>
                  <a:lnTo>
                    <a:pt x="562" y="24"/>
                  </a:lnTo>
                  <a:lnTo>
                    <a:pt x="588" y="32"/>
                  </a:lnTo>
                  <a:lnTo>
                    <a:pt x="612" y="44"/>
                  </a:lnTo>
                  <a:lnTo>
                    <a:pt x="637" y="58"/>
                  </a:lnTo>
                  <a:lnTo>
                    <a:pt x="662" y="74"/>
                  </a:lnTo>
                  <a:lnTo>
                    <a:pt x="686" y="93"/>
                  </a:lnTo>
                  <a:lnTo>
                    <a:pt x="709" y="114"/>
                  </a:lnTo>
                  <a:lnTo>
                    <a:pt x="731" y="139"/>
                  </a:lnTo>
                  <a:lnTo>
                    <a:pt x="752" y="168"/>
                  </a:lnTo>
                  <a:lnTo>
                    <a:pt x="770" y="200"/>
                  </a:lnTo>
                  <a:lnTo>
                    <a:pt x="787" y="235"/>
                  </a:lnTo>
                  <a:lnTo>
                    <a:pt x="800" y="275"/>
                  </a:lnTo>
                  <a:lnTo>
                    <a:pt x="811" y="319"/>
                  </a:lnTo>
                  <a:lnTo>
                    <a:pt x="820" y="367"/>
                  </a:lnTo>
                  <a:lnTo>
                    <a:pt x="824" y="421"/>
                  </a:lnTo>
                  <a:lnTo>
                    <a:pt x="824" y="423"/>
                  </a:lnTo>
                  <a:lnTo>
                    <a:pt x="824" y="429"/>
                  </a:lnTo>
                  <a:lnTo>
                    <a:pt x="826" y="440"/>
                  </a:lnTo>
                  <a:lnTo>
                    <a:pt x="827" y="453"/>
                  </a:lnTo>
                  <a:lnTo>
                    <a:pt x="827" y="471"/>
                  </a:lnTo>
                  <a:lnTo>
                    <a:pt x="828" y="492"/>
                  </a:lnTo>
                  <a:lnTo>
                    <a:pt x="828" y="514"/>
                  </a:lnTo>
                  <a:lnTo>
                    <a:pt x="827" y="539"/>
                  </a:lnTo>
                  <a:lnTo>
                    <a:pt x="826" y="567"/>
                  </a:lnTo>
                  <a:lnTo>
                    <a:pt x="823" y="596"/>
                  </a:lnTo>
                  <a:lnTo>
                    <a:pt x="820" y="626"/>
                  </a:lnTo>
                  <a:lnTo>
                    <a:pt x="816" y="658"/>
                  </a:lnTo>
                  <a:lnTo>
                    <a:pt x="810" y="690"/>
                  </a:lnTo>
                  <a:lnTo>
                    <a:pt x="804" y="723"/>
                  </a:lnTo>
                  <a:lnTo>
                    <a:pt x="795" y="756"/>
                  </a:lnTo>
                  <a:lnTo>
                    <a:pt x="784" y="789"/>
                  </a:lnTo>
                  <a:lnTo>
                    <a:pt x="772" y="821"/>
                  </a:lnTo>
                  <a:lnTo>
                    <a:pt x="757" y="853"/>
                  </a:lnTo>
                  <a:lnTo>
                    <a:pt x="740" y="884"/>
                  </a:lnTo>
                  <a:lnTo>
                    <a:pt x="721" y="913"/>
                  </a:lnTo>
                  <a:lnTo>
                    <a:pt x="699" y="941"/>
                  </a:lnTo>
                  <a:lnTo>
                    <a:pt x="675" y="966"/>
                  </a:lnTo>
                  <a:lnTo>
                    <a:pt x="647" y="989"/>
                  </a:lnTo>
                  <a:lnTo>
                    <a:pt x="618" y="1010"/>
                  </a:lnTo>
                  <a:lnTo>
                    <a:pt x="584" y="1028"/>
                  </a:lnTo>
                  <a:lnTo>
                    <a:pt x="548" y="1042"/>
                  </a:lnTo>
                  <a:lnTo>
                    <a:pt x="507" y="1052"/>
                  </a:lnTo>
                  <a:lnTo>
                    <a:pt x="465" y="1060"/>
                  </a:lnTo>
                  <a:lnTo>
                    <a:pt x="417" y="1062"/>
                  </a:lnTo>
                  <a:lnTo>
                    <a:pt x="411" y="1062"/>
                  </a:lnTo>
                  <a:lnTo>
                    <a:pt x="363" y="1060"/>
                  </a:lnTo>
                  <a:lnTo>
                    <a:pt x="319" y="1053"/>
                  </a:lnTo>
                  <a:lnTo>
                    <a:pt x="280" y="1042"/>
                  </a:lnTo>
                  <a:lnTo>
                    <a:pt x="243" y="1028"/>
                  </a:lnTo>
                  <a:lnTo>
                    <a:pt x="210" y="1010"/>
                  </a:lnTo>
                  <a:lnTo>
                    <a:pt x="179" y="989"/>
                  </a:lnTo>
                  <a:lnTo>
                    <a:pt x="152" y="966"/>
                  </a:lnTo>
                  <a:lnTo>
                    <a:pt x="128" y="941"/>
                  </a:lnTo>
                  <a:lnTo>
                    <a:pt x="107" y="913"/>
                  </a:lnTo>
                  <a:lnTo>
                    <a:pt x="87" y="884"/>
                  </a:lnTo>
                  <a:lnTo>
                    <a:pt x="71" y="854"/>
                  </a:lnTo>
                  <a:lnTo>
                    <a:pt x="56" y="822"/>
                  </a:lnTo>
                  <a:lnTo>
                    <a:pt x="44" y="789"/>
                  </a:lnTo>
                  <a:lnTo>
                    <a:pt x="33" y="757"/>
                  </a:lnTo>
                  <a:lnTo>
                    <a:pt x="24" y="724"/>
                  </a:lnTo>
                  <a:lnTo>
                    <a:pt x="18" y="691"/>
                  </a:lnTo>
                  <a:lnTo>
                    <a:pt x="11" y="658"/>
                  </a:lnTo>
                  <a:lnTo>
                    <a:pt x="7" y="627"/>
                  </a:lnTo>
                  <a:lnTo>
                    <a:pt x="4" y="596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0" y="492"/>
                  </a:lnTo>
                  <a:lnTo>
                    <a:pt x="0" y="471"/>
                  </a:lnTo>
                  <a:lnTo>
                    <a:pt x="1" y="454"/>
                  </a:lnTo>
                  <a:lnTo>
                    <a:pt x="2" y="440"/>
                  </a:lnTo>
                  <a:lnTo>
                    <a:pt x="2" y="430"/>
                  </a:lnTo>
                  <a:lnTo>
                    <a:pt x="3" y="423"/>
                  </a:lnTo>
                  <a:lnTo>
                    <a:pt x="3" y="421"/>
                  </a:lnTo>
                  <a:lnTo>
                    <a:pt x="8" y="367"/>
                  </a:lnTo>
                  <a:lnTo>
                    <a:pt x="15" y="319"/>
                  </a:lnTo>
                  <a:lnTo>
                    <a:pt x="26" y="275"/>
                  </a:lnTo>
                  <a:lnTo>
                    <a:pt x="41" y="235"/>
                  </a:lnTo>
                  <a:lnTo>
                    <a:pt x="57" y="200"/>
                  </a:lnTo>
                  <a:lnTo>
                    <a:pt x="76" y="168"/>
                  </a:lnTo>
                  <a:lnTo>
                    <a:pt x="97" y="139"/>
                  </a:lnTo>
                  <a:lnTo>
                    <a:pt x="119" y="114"/>
                  </a:lnTo>
                  <a:lnTo>
                    <a:pt x="142" y="93"/>
                  </a:lnTo>
                  <a:lnTo>
                    <a:pt x="166" y="74"/>
                  </a:lnTo>
                  <a:lnTo>
                    <a:pt x="190" y="58"/>
                  </a:lnTo>
                  <a:lnTo>
                    <a:pt x="216" y="44"/>
                  </a:lnTo>
                  <a:lnTo>
                    <a:pt x="240" y="32"/>
                  </a:lnTo>
                  <a:lnTo>
                    <a:pt x="265" y="24"/>
                  </a:lnTo>
                  <a:lnTo>
                    <a:pt x="288" y="16"/>
                  </a:lnTo>
                  <a:lnTo>
                    <a:pt x="312" y="10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0" y="2"/>
                  </a:lnTo>
                  <a:lnTo>
                    <a:pt x="385" y="0"/>
                  </a:lnTo>
                  <a:lnTo>
                    <a:pt x="39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84"/>
            <p:cNvSpPr>
              <a:spLocks/>
            </p:cNvSpPr>
            <p:nvPr/>
          </p:nvSpPr>
          <p:spPr bwMode="auto">
            <a:xfrm>
              <a:off x="1151" y="1660"/>
              <a:ext cx="166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3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8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2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0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49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4 w 665"/>
                <a:gd name="T59" fmla="*/ 683 h 855"/>
                <a:gd name="T60" fmla="*/ 31 w 665"/>
                <a:gd name="T61" fmla="*/ 626 h 855"/>
                <a:gd name="T62" fmla="*/ 16 w 665"/>
                <a:gd name="T63" fmla="*/ 567 h 855"/>
                <a:gd name="T64" fmla="*/ 6 w 665"/>
                <a:gd name="T65" fmla="*/ 509 h 855"/>
                <a:gd name="T66" fmla="*/ 1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1 w 665"/>
                <a:gd name="T73" fmla="*/ 348 h 855"/>
                <a:gd name="T74" fmla="*/ 3 w 665"/>
                <a:gd name="T75" fmla="*/ 340 h 855"/>
                <a:gd name="T76" fmla="*/ 14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5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3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8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58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2" y="596"/>
                  </a:lnTo>
                  <a:lnTo>
                    <a:pt x="633" y="626"/>
                  </a:lnTo>
                  <a:lnTo>
                    <a:pt x="623" y="655"/>
                  </a:lnTo>
                  <a:lnTo>
                    <a:pt x="610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0" y="835"/>
                  </a:lnTo>
                  <a:lnTo>
                    <a:pt x="415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8" y="853"/>
                  </a:lnTo>
                  <a:lnTo>
                    <a:pt x="249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4" y="683"/>
                  </a:lnTo>
                  <a:lnTo>
                    <a:pt x="42" y="655"/>
                  </a:lnTo>
                  <a:lnTo>
                    <a:pt x="31" y="626"/>
                  </a:lnTo>
                  <a:lnTo>
                    <a:pt x="22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6" y="509"/>
                  </a:lnTo>
                  <a:lnTo>
                    <a:pt x="4" y="482"/>
                  </a:lnTo>
                  <a:lnTo>
                    <a:pt x="1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1" y="358"/>
                  </a:lnTo>
                  <a:lnTo>
                    <a:pt x="1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4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88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85"/>
            <p:cNvSpPr>
              <a:spLocks/>
            </p:cNvSpPr>
            <p:nvPr/>
          </p:nvSpPr>
          <p:spPr bwMode="auto">
            <a:xfrm>
              <a:off x="502" y="1846"/>
              <a:ext cx="907" cy="251"/>
            </a:xfrm>
            <a:custGeom>
              <a:avLst/>
              <a:gdLst>
                <a:gd name="T0" fmla="*/ 1830 w 3630"/>
                <a:gd name="T1" fmla="*/ 0 h 1001"/>
                <a:gd name="T2" fmla="*/ 1872 w 3630"/>
                <a:gd name="T3" fmla="*/ 9 h 1001"/>
                <a:gd name="T4" fmla="*/ 1914 w 3630"/>
                <a:gd name="T5" fmla="*/ 36 h 1001"/>
                <a:gd name="T6" fmla="*/ 1932 w 3630"/>
                <a:gd name="T7" fmla="*/ 91 h 1001"/>
                <a:gd name="T8" fmla="*/ 1902 w 3630"/>
                <a:gd name="T9" fmla="*/ 184 h 1001"/>
                <a:gd name="T10" fmla="*/ 2122 w 3630"/>
                <a:gd name="T11" fmla="*/ 0 h 1001"/>
                <a:gd name="T12" fmla="*/ 2163 w 3630"/>
                <a:gd name="T13" fmla="*/ 21 h 1001"/>
                <a:gd name="T14" fmla="*/ 2265 w 3630"/>
                <a:gd name="T15" fmla="*/ 74 h 1001"/>
                <a:gd name="T16" fmla="*/ 2404 w 3630"/>
                <a:gd name="T17" fmla="*/ 151 h 1001"/>
                <a:gd name="T18" fmla="*/ 2542 w 3630"/>
                <a:gd name="T19" fmla="*/ 237 h 1001"/>
                <a:gd name="T20" fmla="*/ 2640 w 3630"/>
                <a:gd name="T21" fmla="*/ 217 h 1001"/>
                <a:gd name="T22" fmla="*/ 2682 w 3630"/>
                <a:gd name="T23" fmla="*/ 197 h 1001"/>
                <a:gd name="T24" fmla="*/ 2857 w 3630"/>
                <a:gd name="T25" fmla="*/ 340 h 1001"/>
                <a:gd name="T26" fmla="*/ 2835 w 3630"/>
                <a:gd name="T27" fmla="*/ 261 h 1001"/>
                <a:gd name="T28" fmla="*/ 2857 w 3630"/>
                <a:gd name="T29" fmla="*/ 218 h 1001"/>
                <a:gd name="T30" fmla="*/ 2897 w 3630"/>
                <a:gd name="T31" fmla="*/ 200 h 1001"/>
                <a:gd name="T32" fmla="*/ 2928 w 3630"/>
                <a:gd name="T33" fmla="*/ 197 h 1001"/>
                <a:gd name="T34" fmla="*/ 2951 w 3630"/>
                <a:gd name="T35" fmla="*/ 199 h 1001"/>
                <a:gd name="T36" fmla="*/ 2990 w 3630"/>
                <a:gd name="T37" fmla="*/ 211 h 1001"/>
                <a:gd name="T38" fmla="*/ 3020 w 3630"/>
                <a:gd name="T39" fmla="*/ 248 h 1001"/>
                <a:gd name="T40" fmla="*/ 3011 w 3630"/>
                <a:gd name="T41" fmla="*/ 317 h 1001"/>
                <a:gd name="T42" fmla="*/ 3042 w 3630"/>
                <a:gd name="T43" fmla="*/ 619 h 1001"/>
                <a:gd name="T44" fmla="*/ 3196 w 3630"/>
                <a:gd name="T45" fmla="*/ 208 h 1001"/>
                <a:gd name="T46" fmla="*/ 3278 w 3630"/>
                <a:gd name="T47" fmla="*/ 250 h 1001"/>
                <a:gd name="T48" fmla="*/ 3395 w 3630"/>
                <a:gd name="T49" fmla="*/ 315 h 1001"/>
                <a:gd name="T50" fmla="*/ 3526 w 3630"/>
                <a:gd name="T51" fmla="*/ 396 h 1001"/>
                <a:gd name="T52" fmla="*/ 3608 w 3630"/>
                <a:gd name="T53" fmla="*/ 500 h 1001"/>
                <a:gd name="T54" fmla="*/ 3629 w 3630"/>
                <a:gd name="T55" fmla="*/ 630 h 1001"/>
                <a:gd name="T56" fmla="*/ 2 w 3630"/>
                <a:gd name="T57" fmla="*/ 594 h 1001"/>
                <a:gd name="T58" fmla="*/ 34 w 3630"/>
                <a:gd name="T59" fmla="*/ 471 h 1001"/>
                <a:gd name="T60" fmla="*/ 136 w 3630"/>
                <a:gd name="T61" fmla="*/ 371 h 1001"/>
                <a:gd name="T62" fmla="*/ 265 w 3630"/>
                <a:gd name="T63" fmla="*/ 296 h 1001"/>
                <a:gd name="T64" fmla="*/ 375 w 3630"/>
                <a:gd name="T65" fmla="*/ 236 h 1001"/>
                <a:gd name="T66" fmla="*/ 444 w 3630"/>
                <a:gd name="T67" fmla="*/ 201 h 1001"/>
                <a:gd name="T68" fmla="*/ 664 w 3630"/>
                <a:gd name="T69" fmla="*/ 398 h 1001"/>
                <a:gd name="T70" fmla="*/ 610 w 3630"/>
                <a:gd name="T71" fmla="*/ 295 h 1001"/>
                <a:gd name="T72" fmla="*/ 614 w 3630"/>
                <a:gd name="T73" fmla="*/ 236 h 1001"/>
                <a:gd name="T74" fmla="*/ 648 w 3630"/>
                <a:gd name="T75" fmla="*/ 207 h 1001"/>
                <a:gd name="T76" fmla="*/ 687 w 3630"/>
                <a:gd name="T77" fmla="*/ 198 h 1001"/>
                <a:gd name="T78" fmla="*/ 707 w 3630"/>
                <a:gd name="T79" fmla="*/ 197 h 1001"/>
                <a:gd name="T80" fmla="*/ 742 w 3630"/>
                <a:gd name="T81" fmla="*/ 204 h 1001"/>
                <a:gd name="T82" fmla="*/ 779 w 3630"/>
                <a:gd name="T83" fmla="*/ 226 h 1001"/>
                <a:gd name="T84" fmla="*/ 794 w 3630"/>
                <a:gd name="T85" fmla="*/ 277 h 1001"/>
                <a:gd name="T86" fmla="*/ 756 w 3630"/>
                <a:gd name="T87" fmla="*/ 368 h 1001"/>
                <a:gd name="T88" fmla="*/ 950 w 3630"/>
                <a:gd name="T89" fmla="*/ 198 h 1001"/>
                <a:gd name="T90" fmla="*/ 1010 w 3630"/>
                <a:gd name="T91" fmla="*/ 229 h 1001"/>
                <a:gd name="T92" fmla="*/ 1115 w 3630"/>
                <a:gd name="T93" fmla="*/ 218 h 1001"/>
                <a:gd name="T94" fmla="*/ 1265 w 3630"/>
                <a:gd name="T95" fmla="*/ 130 h 1001"/>
                <a:gd name="T96" fmla="*/ 1397 w 3630"/>
                <a:gd name="T97" fmla="*/ 58 h 1001"/>
                <a:gd name="T98" fmla="*/ 1486 w 3630"/>
                <a:gd name="T99" fmla="*/ 12 h 1001"/>
                <a:gd name="T100" fmla="*/ 1674 w 3630"/>
                <a:gd name="T101" fmla="*/ 523 h 1001"/>
                <a:gd name="T102" fmla="*/ 1716 w 3630"/>
                <a:gd name="T103" fmla="*/ 156 h 1001"/>
                <a:gd name="T104" fmla="*/ 1699 w 3630"/>
                <a:gd name="T105" fmla="*/ 74 h 1001"/>
                <a:gd name="T106" fmla="*/ 1726 w 3630"/>
                <a:gd name="T107" fmla="*/ 26 h 1001"/>
                <a:gd name="T108" fmla="*/ 1770 w 3630"/>
                <a:gd name="T109" fmla="*/ 5 h 1001"/>
                <a:gd name="T110" fmla="*/ 1808 w 3630"/>
                <a:gd name="T1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30" h="1001">
                  <a:moveTo>
                    <a:pt x="1815" y="0"/>
                  </a:moveTo>
                  <a:lnTo>
                    <a:pt x="1816" y="0"/>
                  </a:lnTo>
                  <a:lnTo>
                    <a:pt x="1823" y="0"/>
                  </a:lnTo>
                  <a:lnTo>
                    <a:pt x="1830" y="0"/>
                  </a:lnTo>
                  <a:lnTo>
                    <a:pt x="1839" y="1"/>
                  </a:lnTo>
                  <a:lnTo>
                    <a:pt x="1850" y="3"/>
                  </a:lnTo>
                  <a:lnTo>
                    <a:pt x="1861" y="5"/>
                  </a:lnTo>
                  <a:lnTo>
                    <a:pt x="1872" y="9"/>
                  </a:lnTo>
                  <a:lnTo>
                    <a:pt x="1884" y="14"/>
                  </a:lnTo>
                  <a:lnTo>
                    <a:pt x="1895" y="20"/>
                  </a:lnTo>
                  <a:lnTo>
                    <a:pt x="1905" y="26"/>
                  </a:lnTo>
                  <a:lnTo>
                    <a:pt x="1914" y="36"/>
                  </a:lnTo>
                  <a:lnTo>
                    <a:pt x="1922" y="46"/>
                  </a:lnTo>
                  <a:lnTo>
                    <a:pt x="1927" y="59"/>
                  </a:lnTo>
                  <a:lnTo>
                    <a:pt x="1932" y="74"/>
                  </a:lnTo>
                  <a:lnTo>
                    <a:pt x="1932" y="91"/>
                  </a:lnTo>
                  <a:lnTo>
                    <a:pt x="1929" y="110"/>
                  </a:lnTo>
                  <a:lnTo>
                    <a:pt x="1924" y="132"/>
                  </a:lnTo>
                  <a:lnTo>
                    <a:pt x="1915" y="156"/>
                  </a:lnTo>
                  <a:lnTo>
                    <a:pt x="1902" y="184"/>
                  </a:lnTo>
                  <a:lnTo>
                    <a:pt x="1883" y="215"/>
                  </a:lnTo>
                  <a:lnTo>
                    <a:pt x="1861" y="249"/>
                  </a:lnTo>
                  <a:lnTo>
                    <a:pt x="1957" y="523"/>
                  </a:lnTo>
                  <a:lnTo>
                    <a:pt x="2122" y="0"/>
                  </a:lnTo>
                  <a:lnTo>
                    <a:pt x="2125" y="2"/>
                  </a:lnTo>
                  <a:lnTo>
                    <a:pt x="2133" y="5"/>
                  </a:lnTo>
                  <a:lnTo>
                    <a:pt x="2145" y="12"/>
                  </a:lnTo>
                  <a:lnTo>
                    <a:pt x="2163" y="21"/>
                  </a:lnTo>
                  <a:lnTo>
                    <a:pt x="2183" y="31"/>
                  </a:lnTo>
                  <a:lnTo>
                    <a:pt x="2207" y="44"/>
                  </a:lnTo>
                  <a:lnTo>
                    <a:pt x="2234" y="58"/>
                  </a:lnTo>
                  <a:lnTo>
                    <a:pt x="2265" y="74"/>
                  </a:lnTo>
                  <a:lnTo>
                    <a:pt x="2297" y="91"/>
                  </a:lnTo>
                  <a:lnTo>
                    <a:pt x="2331" y="110"/>
                  </a:lnTo>
                  <a:lnTo>
                    <a:pt x="2366" y="130"/>
                  </a:lnTo>
                  <a:lnTo>
                    <a:pt x="2404" y="151"/>
                  </a:lnTo>
                  <a:lnTo>
                    <a:pt x="2440" y="173"/>
                  </a:lnTo>
                  <a:lnTo>
                    <a:pt x="2479" y="195"/>
                  </a:lnTo>
                  <a:lnTo>
                    <a:pt x="2516" y="218"/>
                  </a:lnTo>
                  <a:lnTo>
                    <a:pt x="2542" y="237"/>
                  </a:lnTo>
                  <a:lnTo>
                    <a:pt x="2568" y="255"/>
                  </a:lnTo>
                  <a:lnTo>
                    <a:pt x="2595" y="241"/>
                  </a:lnTo>
                  <a:lnTo>
                    <a:pt x="2619" y="228"/>
                  </a:lnTo>
                  <a:lnTo>
                    <a:pt x="2640" y="217"/>
                  </a:lnTo>
                  <a:lnTo>
                    <a:pt x="2658" y="208"/>
                  </a:lnTo>
                  <a:lnTo>
                    <a:pt x="2671" y="203"/>
                  </a:lnTo>
                  <a:lnTo>
                    <a:pt x="2679" y="198"/>
                  </a:lnTo>
                  <a:lnTo>
                    <a:pt x="2682" y="197"/>
                  </a:lnTo>
                  <a:lnTo>
                    <a:pt x="2815" y="618"/>
                  </a:lnTo>
                  <a:lnTo>
                    <a:pt x="2892" y="398"/>
                  </a:lnTo>
                  <a:lnTo>
                    <a:pt x="2873" y="368"/>
                  </a:lnTo>
                  <a:lnTo>
                    <a:pt x="2857" y="340"/>
                  </a:lnTo>
                  <a:lnTo>
                    <a:pt x="2846" y="317"/>
                  </a:lnTo>
                  <a:lnTo>
                    <a:pt x="2838" y="295"/>
                  </a:lnTo>
                  <a:lnTo>
                    <a:pt x="2835" y="277"/>
                  </a:lnTo>
                  <a:lnTo>
                    <a:pt x="2835" y="261"/>
                  </a:lnTo>
                  <a:lnTo>
                    <a:pt x="2837" y="248"/>
                  </a:lnTo>
                  <a:lnTo>
                    <a:pt x="2843" y="236"/>
                  </a:lnTo>
                  <a:lnTo>
                    <a:pt x="2849" y="226"/>
                  </a:lnTo>
                  <a:lnTo>
                    <a:pt x="2857" y="218"/>
                  </a:lnTo>
                  <a:lnTo>
                    <a:pt x="2867" y="211"/>
                  </a:lnTo>
                  <a:lnTo>
                    <a:pt x="2877" y="207"/>
                  </a:lnTo>
                  <a:lnTo>
                    <a:pt x="2887" y="204"/>
                  </a:lnTo>
                  <a:lnTo>
                    <a:pt x="2897" y="200"/>
                  </a:lnTo>
                  <a:lnTo>
                    <a:pt x="2907" y="199"/>
                  </a:lnTo>
                  <a:lnTo>
                    <a:pt x="2916" y="198"/>
                  </a:lnTo>
                  <a:lnTo>
                    <a:pt x="2922" y="197"/>
                  </a:lnTo>
                  <a:lnTo>
                    <a:pt x="2928" y="197"/>
                  </a:lnTo>
                  <a:lnTo>
                    <a:pt x="2930" y="197"/>
                  </a:lnTo>
                  <a:lnTo>
                    <a:pt x="2934" y="197"/>
                  </a:lnTo>
                  <a:lnTo>
                    <a:pt x="2942" y="198"/>
                  </a:lnTo>
                  <a:lnTo>
                    <a:pt x="2951" y="199"/>
                  </a:lnTo>
                  <a:lnTo>
                    <a:pt x="2960" y="200"/>
                  </a:lnTo>
                  <a:lnTo>
                    <a:pt x="2971" y="204"/>
                  </a:lnTo>
                  <a:lnTo>
                    <a:pt x="2980" y="207"/>
                  </a:lnTo>
                  <a:lnTo>
                    <a:pt x="2990" y="211"/>
                  </a:lnTo>
                  <a:lnTo>
                    <a:pt x="3000" y="218"/>
                  </a:lnTo>
                  <a:lnTo>
                    <a:pt x="3008" y="226"/>
                  </a:lnTo>
                  <a:lnTo>
                    <a:pt x="3015" y="236"/>
                  </a:lnTo>
                  <a:lnTo>
                    <a:pt x="3020" y="248"/>
                  </a:lnTo>
                  <a:lnTo>
                    <a:pt x="3022" y="261"/>
                  </a:lnTo>
                  <a:lnTo>
                    <a:pt x="3022" y="277"/>
                  </a:lnTo>
                  <a:lnTo>
                    <a:pt x="3018" y="295"/>
                  </a:lnTo>
                  <a:lnTo>
                    <a:pt x="3011" y="317"/>
                  </a:lnTo>
                  <a:lnTo>
                    <a:pt x="3000" y="340"/>
                  </a:lnTo>
                  <a:lnTo>
                    <a:pt x="2985" y="368"/>
                  </a:lnTo>
                  <a:lnTo>
                    <a:pt x="2965" y="398"/>
                  </a:lnTo>
                  <a:lnTo>
                    <a:pt x="3042" y="619"/>
                  </a:lnTo>
                  <a:lnTo>
                    <a:pt x="3175" y="197"/>
                  </a:lnTo>
                  <a:lnTo>
                    <a:pt x="3177" y="198"/>
                  </a:lnTo>
                  <a:lnTo>
                    <a:pt x="3185" y="203"/>
                  </a:lnTo>
                  <a:lnTo>
                    <a:pt x="3196" y="208"/>
                  </a:lnTo>
                  <a:lnTo>
                    <a:pt x="3212" y="216"/>
                  </a:lnTo>
                  <a:lnTo>
                    <a:pt x="3231" y="226"/>
                  </a:lnTo>
                  <a:lnTo>
                    <a:pt x="3253" y="237"/>
                  </a:lnTo>
                  <a:lnTo>
                    <a:pt x="3278" y="250"/>
                  </a:lnTo>
                  <a:lnTo>
                    <a:pt x="3305" y="264"/>
                  </a:lnTo>
                  <a:lnTo>
                    <a:pt x="3334" y="280"/>
                  </a:lnTo>
                  <a:lnTo>
                    <a:pt x="3363" y="296"/>
                  </a:lnTo>
                  <a:lnTo>
                    <a:pt x="3395" y="315"/>
                  </a:lnTo>
                  <a:lnTo>
                    <a:pt x="3427" y="333"/>
                  </a:lnTo>
                  <a:lnTo>
                    <a:pt x="3459" y="352"/>
                  </a:lnTo>
                  <a:lnTo>
                    <a:pt x="3492" y="372"/>
                  </a:lnTo>
                  <a:lnTo>
                    <a:pt x="3526" y="396"/>
                  </a:lnTo>
                  <a:lnTo>
                    <a:pt x="3554" y="421"/>
                  </a:lnTo>
                  <a:lnTo>
                    <a:pt x="3577" y="446"/>
                  </a:lnTo>
                  <a:lnTo>
                    <a:pt x="3595" y="472"/>
                  </a:lnTo>
                  <a:lnTo>
                    <a:pt x="3608" y="500"/>
                  </a:lnTo>
                  <a:lnTo>
                    <a:pt x="3617" y="530"/>
                  </a:lnTo>
                  <a:lnTo>
                    <a:pt x="3623" y="561"/>
                  </a:lnTo>
                  <a:lnTo>
                    <a:pt x="3626" y="594"/>
                  </a:lnTo>
                  <a:lnTo>
                    <a:pt x="3629" y="630"/>
                  </a:lnTo>
                  <a:lnTo>
                    <a:pt x="3630" y="1001"/>
                  </a:lnTo>
                  <a:lnTo>
                    <a:pt x="0" y="1001"/>
                  </a:lnTo>
                  <a:lnTo>
                    <a:pt x="0" y="629"/>
                  </a:lnTo>
                  <a:lnTo>
                    <a:pt x="2" y="594"/>
                  </a:lnTo>
                  <a:lnTo>
                    <a:pt x="6" y="561"/>
                  </a:lnTo>
                  <a:lnTo>
                    <a:pt x="12" y="529"/>
                  </a:lnTo>
                  <a:lnTo>
                    <a:pt x="21" y="500"/>
                  </a:lnTo>
                  <a:lnTo>
                    <a:pt x="34" y="471"/>
                  </a:lnTo>
                  <a:lnTo>
                    <a:pt x="52" y="445"/>
                  </a:lnTo>
                  <a:lnTo>
                    <a:pt x="74" y="420"/>
                  </a:lnTo>
                  <a:lnTo>
                    <a:pt x="102" y="395"/>
                  </a:lnTo>
                  <a:lnTo>
                    <a:pt x="136" y="371"/>
                  </a:lnTo>
                  <a:lnTo>
                    <a:pt x="168" y="351"/>
                  </a:lnTo>
                  <a:lnTo>
                    <a:pt x="201" y="333"/>
                  </a:lnTo>
                  <a:lnTo>
                    <a:pt x="233" y="314"/>
                  </a:lnTo>
                  <a:lnTo>
                    <a:pt x="265" y="296"/>
                  </a:lnTo>
                  <a:lnTo>
                    <a:pt x="295" y="279"/>
                  </a:lnTo>
                  <a:lnTo>
                    <a:pt x="324" y="263"/>
                  </a:lnTo>
                  <a:lnTo>
                    <a:pt x="351" y="249"/>
                  </a:lnTo>
                  <a:lnTo>
                    <a:pt x="375" y="236"/>
                  </a:lnTo>
                  <a:lnTo>
                    <a:pt x="397" y="225"/>
                  </a:lnTo>
                  <a:lnTo>
                    <a:pt x="417" y="215"/>
                  </a:lnTo>
                  <a:lnTo>
                    <a:pt x="433" y="207"/>
                  </a:lnTo>
                  <a:lnTo>
                    <a:pt x="444" y="201"/>
                  </a:lnTo>
                  <a:lnTo>
                    <a:pt x="451" y="198"/>
                  </a:lnTo>
                  <a:lnTo>
                    <a:pt x="453" y="197"/>
                  </a:lnTo>
                  <a:lnTo>
                    <a:pt x="587" y="618"/>
                  </a:lnTo>
                  <a:lnTo>
                    <a:pt x="664" y="398"/>
                  </a:lnTo>
                  <a:lnTo>
                    <a:pt x="644" y="368"/>
                  </a:lnTo>
                  <a:lnTo>
                    <a:pt x="628" y="340"/>
                  </a:lnTo>
                  <a:lnTo>
                    <a:pt x="617" y="317"/>
                  </a:lnTo>
                  <a:lnTo>
                    <a:pt x="610" y="295"/>
                  </a:lnTo>
                  <a:lnTo>
                    <a:pt x="606" y="277"/>
                  </a:lnTo>
                  <a:lnTo>
                    <a:pt x="606" y="261"/>
                  </a:lnTo>
                  <a:lnTo>
                    <a:pt x="609" y="248"/>
                  </a:lnTo>
                  <a:lnTo>
                    <a:pt x="614" y="236"/>
                  </a:lnTo>
                  <a:lnTo>
                    <a:pt x="621" y="226"/>
                  </a:lnTo>
                  <a:lnTo>
                    <a:pt x="628" y="218"/>
                  </a:lnTo>
                  <a:lnTo>
                    <a:pt x="638" y="211"/>
                  </a:lnTo>
                  <a:lnTo>
                    <a:pt x="648" y="207"/>
                  </a:lnTo>
                  <a:lnTo>
                    <a:pt x="658" y="204"/>
                  </a:lnTo>
                  <a:lnTo>
                    <a:pt x="669" y="200"/>
                  </a:lnTo>
                  <a:lnTo>
                    <a:pt x="678" y="199"/>
                  </a:lnTo>
                  <a:lnTo>
                    <a:pt x="687" y="198"/>
                  </a:lnTo>
                  <a:lnTo>
                    <a:pt x="693" y="197"/>
                  </a:lnTo>
                  <a:lnTo>
                    <a:pt x="699" y="197"/>
                  </a:lnTo>
                  <a:lnTo>
                    <a:pt x="701" y="197"/>
                  </a:lnTo>
                  <a:lnTo>
                    <a:pt x="707" y="197"/>
                  </a:lnTo>
                  <a:lnTo>
                    <a:pt x="713" y="198"/>
                  </a:lnTo>
                  <a:lnTo>
                    <a:pt x="722" y="199"/>
                  </a:lnTo>
                  <a:lnTo>
                    <a:pt x="732" y="200"/>
                  </a:lnTo>
                  <a:lnTo>
                    <a:pt x="742" y="204"/>
                  </a:lnTo>
                  <a:lnTo>
                    <a:pt x="752" y="207"/>
                  </a:lnTo>
                  <a:lnTo>
                    <a:pt x="762" y="211"/>
                  </a:lnTo>
                  <a:lnTo>
                    <a:pt x="772" y="218"/>
                  </a:lnTo>
                  <a:lnTo>
                    <a:pt x="779" y="226"/>
                  </a:lnTo>
                  <a:lnTo>
                    <a:pt x="786" y="236"/>
                  </a:lnTo>
                  <a:lnTo>
                    <a:pt x="791" y="248"/>
                  </a:lnTo>
                  <a:lnTo>
                    <a:pt x="794" y="261"/>
                  </a:lnTo>
                  <a:lnTo>
                    <a:pt x="794" y="277"/>
                  </a:lnTo>
                  <a:lnTo>
                    <a:pt x="790" y="295"/>
                  </a:lnTo>
                  <a:lnTo>
                    <a:pt x="783" y="317"/>
                  </a:lnTo>
                  <a:lnTo>
                    <a:pt x="772" y="340"/>
                  </a:lnTo>
                  <a:lnTo>
                    <a:pt x="756" y="368"/>
                  </a:lnTo>
                  <a:lnTo>
                    <a:pt x="736" y="398"/>
                  </a:lnTo>
                  <a:lnTo>
                    <a:pt x="813" y="618"/>
                  </a:lnTo>
                  <a:lnTo>
                    <a:pt x="947" y="197"/>
                  </a:lnTo>
                  <a:lnTo>
                    <a:pt x="950" y="198"/>
                  </a:lnTo>
                  <a:lnTo>
                    <a:pt x="958" y="203"/>
                  </a:lnTo>
                  <a:lnTo>
                    <a:pt x="971" y="209"/>
                  </a:lnTo>
                  <a:lnTo>
                    <a:pt x="988" y="218"/>
                  </a:lnTo>
                  <a:lnTo>
                    <a:pt x="1010" y="229"/>
                  </a:lnTo>
                  <a:lnTo>
                    <a:pt x="1035" y="241"/>
                  </a:lnTo>
                  <a:lnTo>
                    <a:pt x="1063" y="257"/>
                  </a:lnTo>
                  <a:lnTo>
                    <a:pt x="1087" y="237"/>
                  </a:lnTo>
                  <a:lnTo>
                    <a:pt x="1115" y="218"/>
                  </a:lnTo>
                  <a:lnTo>
                    <a:pt x="1152" y="195"/>
                  </a:lnTo>
                  <a:lnTo>
                    <a:pt x="1191" y="173"/>
                  </a:lnTo>
                  <a:lnTo>
                    <a:pt x="1227" y="151"/>
                  </a:lnTo>
                  <a:lnTo>
                    <a:pt x="1265" y="130"/>
                  </a:lnTo>
                  <a:lnTo>
                    <a:pt x="1300" y="110"/>
                  </a:lnTo>
                  <a:lnTo>
                    <a:pt x="1334" y="91"/>
                  </a:lnTo>
                  <a:lnTo>
                    <a:pt x="1366" y="74"/>
                  </a:lnTo>
                  <a:lnTo>
                    <a:pt x="1397" y="58"/>
                  </a:lnTo>
                  <a:lnTo>
                    <a:pt x="1424" y="44"/>
                  </a:lnTo>
                  <a:lnTo>
                    <a:pt x="1448" y="31"/>
                  </a:lnTo>
                  <a:lnTo>
                    <a:pt x="1468" y="21"/>
                  </a:lnTo>
                  <a:lnTo>
                    <a:pt x="1486" y="12"/>
                  </a:lnTo>
                  <a:lnTo>
                    <a:pt x="1498" y="5"/>
                  </a:lnTo>
                  <a:lnTo>
                    <a:pt x="1506" y="2"/>
                  </a:lnTo>
                  <a:lnTo>
                    <a:pt x="1509" y="0"/>
                  </a:lnTo>
                  <a:lnTo>
                    <a:pt x="1674" y="523"/>
                  </a:lnTo>
                  <a:lnTo>
                    <a:pt x="1770" y="249"/>
                  </a:lnTo>
                  <a:lnTo>
                    <a:pt x="1748" y="215"/>
                  </a:lnTo>
                  <a:lnTo>
                    <a:pt x="1729" y="184"/>
                  </a:lnTo>
                  <a:lnTo>
                    <a:pt x="1716" y="156"/>
                  </a:lnTo>
                  <a:lnTo>
                    <a:pt x="1707" y="132"/>
                  </a:lnTo>
                  <a:lnTo>
                    <a:pt x="1702" y="110"/>
                  </a:lnTo>
                  <a:lnTo>
                    <a:pt x="1699" y="90"/>
                  </a:lnTo>
                  <a:lnTo>
                    <a:pt x="1699" y="74"/>
                  </a:lnTo>
                  <a:lnTo>
                    <a:pt x="1704" y="58"/>
                  </a:lnTo>
                  <a:lnTo>
                    <a:pt x="1709" y="46"/>
                  </a:lnTo>
                  <a:lnTo>
                    <a:pt x="1717" y="35"/>
                  </a:lnTo>
                  <a:lnTo>
                    <a:pt x="1726" y="26"/>
                  </a:lnTo>
                  <a:lnTo>
                    <a:pt x="1736" y="19"/>
                  </a:lnTo>
                  <a:lnTo>
                    <a:pt x="1747" y="13"/>
                  </a:lnTo>
                  <a:lnTo>
                    <a:pt x="1759" y="9"/>
                  </a:lnTo>
                  <a:lnTo>
                    <a:pt x="1770" y="5"/>
                  </a:lnTo>
                  <a:lnTo>
                    <a:pt x="1781" y="3"/>
                  </a:lnTo>
                  <a:lnTo>
                    <a:pt x="1792" y="1"/>
                  </a:lnTo>
                  <a:lnTo>
                    <a:pt x="1801" y="0"/>
                  </a:lnTo>
                  <a:lnTo>
                    <a:pt x="1808" y="0"/>
                  </a:lnTo>
                  <a:lnTo>
                    <a:pt x="1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86"/>
            <p:cNvSpPr>
              <a:spLocks/>
            </p:cNvSpPr>
            <p:nvPr/>
          </p:nvSpPr>
          <p:spPr bwMode="auto">
            <a:xfrm>
              <a:off x="593" y="1660"/>
              <a:ext cx="167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4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9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3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1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50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5 w 665"/>
                <a:gd name="T59" fmla="*/ 683 h 855"/>
                <a:gd name="T60" fmla="*/ 32 w 665"/>
                <a:gd name="T61" fmla="*/ 626 h 855"/>
                <a:gd name="T62" fmla="*/ 16 w 665"/>
                <a:gd name="T63" fmla="*/ 567 h 855"/>
                <a:gd name="T64" fmla="*/ 7 w 665"/>
                <a:gd name="T65" fmla="*/ 509 h 855"/>
                <a:gd name="T66" fmla="*/ 2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3 w 665"/>
                <a:gd name="T73" fmla="*/ 348 h 855"/>
                <a:gd name="T74" fmla="*/ 3 w 665"/>
                <a:gd name="T75" fmla="*/ 340 h 855"/>
                <a:gd name="T76" fmla="*/ 15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6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9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60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3" y="596"/>
                  </a:lnTo>
                  <a:lnTo>
                    <a:pt x="634" y="626"/>
                  </a:lnTo>
                  <a:lnTo>
                    <a:pt x="623" y="655"/>
                  </a:lnTo>
                  <a:lnTo>
                    <a:pt x="611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1" y="835"/>
                  </a:lnTo>
                  <a:lnTo>
                    <a:pt x="416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9" y="853"/>
                  </a:lnTo>
                  <a:lnTo>
                    <a:pt x="250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5" y="683"/>
                  </a:lnTo>
                  <a:lnTo>
                    <a:pt x="42" y="655"/>
                  </a:lnTo>
                  <a:lnTo>
                    <a:pt x="32" y="626"/>
                  </a:lnTo>
                  <a:lnTo>
                    <a:pt x="24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7" y="509"/>
                  </a:lnTo>
                  <a:lnTo>
                    <a:pt x="4" y="482"/>
                  </a:lnTo>
                  <a:lnTo>
                    <a:pt x="2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2" y="358"/>
                  </a:lnTo>
                  <a:lnTo>
                    <a:pt x="3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5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90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6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710"/>
          <p:cNvGrpSpPr>
            <a:grpSpLocks noChangeAspect="1"/>
          </p:cNvGrpSpPr>
          <p:nvPr/>
        </p:nvGrpSpPr>
        <p:grpSpPr bwMode="auto">
          <a:xfrm>
            <a:off x="4598093" y="1939334"/>
            <a:ext cx="760291" cy="712659"/>
            <a:chOff x="5688" y="3183"/>
            <a:chExt cx="846" cy="793"/>
          </a:xfrm>
          <a:solidFill>
            <a:schemeClr val="bg1"/>
          </a:solidFill>
        </p:grpSpPr>
        <p:sp>
          <p:nvSpPr>
            <p:cNvPr id="11" name="Freeform 712"/>
            <p:cNvSpPr>
              <a:spLocks/>
            </p:cNvSpPr>
            <p:nvPr/>
          </p:nvSpPr>
          <p:spPr bwMode="auto">
            <a:xfrm>
              <a:off x="6264" y="3434"/>
              <a:ext cx="178" cy="178"/>
            </a:xfrm>
            <a:custGeom>
              <a:avLst/>
              <a:gdLst>
                <a:gd name="T0" fmla="*/ 354 w 710"/>
                <a:gd name="T1" fmla="*/ 0 h 712"/>
                <a:gd name="T2" fmla="*/ 402 w 710"/>
                <a:gd name="T3" fmla="*/ 3 h 712"/>
                <a:gd name="T4" fmla="*/ 449 w 710"/>
                <a:gd name="T5" fmla="*/ 13 h 712"/>
                <a:gd name="T6" fmla="*/ 493 w 710"/>
                <a:gd name="T7" fmla="*/ 28 h 712"/>
                <a:gd name="T8" fmla="*/ 533 w 710"/>
                <a:gd name="T9" fmla="*/ 49 h 712"/>
                <a:gd name="T10" fmla="*/ 571 w 710"/>
                <a:gd name="T11" fmla="*/ 74 h 712"/>
                <a:gd name="T12" fmla="*/ 605 w 710"/>
                <a:gd name="T13" fmla="*/ 104 h 712"/>
                <a:gd name="T14" fmla="*/ 636 w 710"/>
                <a:gd name="T15" fmla="*/ 138 h 712"/>
                <a:gd name="T16" fmla="*/ 660 w 710"/>
                <a:gd name="T17" fmla="*/ 176 h 712"/>
                <a:gd name="T18" fmla="*/ 682 w 710"/>
                <a:gd name="T19" fmla="*/ 218 h 712"/>
                <a:gd name="T20" fmla="*/ 696 w 710"/>
                <a:gd name="T21" fmla="*/ 262 h 712"/>
                <a:gd name="T22" fmla="*/ 707 w 710"/>
                <a:gd name="T23" fmla="*/ 308 h 712"/>
                <a:gd name="T24" fmla="*/ 710 w 710"/>
                <a:gd name="T25" fmla="*/ 356 h 712"/>
                <a:gd name="T26" fmla="*/ 707 w 710"/>
                <a:gd name="T27" fmla="*/ 404 h 712"/>
                <a:gd name="T28" fmla="*/ 696 w 710"/>
                <a:gd name="T29" fmla="*/ 451 h 712"/>
                <a:gd name="T30" fmla="*/ 682 w 710"/>
                <a:gd name="T31" fmla="*/ 495 h 712"/>
                <a:gd name="T32" fmla="*/ 660 w 710"/>
                <a:gd name="T33" fmla="*/ 536 h 712"/>
                <a:gd name="T34" fmla="*/ 636 w 710"/>
                <a:gd name="T35" fmla="*/ 573 h 712"/>
                <a:gd name="T36" fmla="*/ 605 w 710"/>
                <a:gd name="T37" fmla="*/ 608 h 712"/>
                <a:gd name="T38" fmla="*/ 571 w 710"/>
                <a:gd name="T39" fmla="*/ 638 h 712"/>
                <a:gd name="T40" fmla="*/ 533 w 710"/>
                <a:gd name="T41" fmla="*/ 664 h 712"/>
                <a:gd name="T42" fmla="*/ 493 w 710"/>
                <a:gd name="T43" fmla="*/ 685 h 712"/>
                <a:gd name="T44" fmla="*/ 449 w 710"/>
                <a:gd name="T45" fmla="*/ 699 h 712"/>
                <a:gd name="T46" fmla="*/ 402 w 710"/>
                <a:gd name="T47" fmla="*/ 709 h 712"/>
                <a:gd name="T48" fmla="*/ 354 w 710"/>
                <a:gd name="T49" fmla="*/ 712 h 712"/>
                <a:gd name="T50" fmla="*/ 306 w 710"/>
                <a:gd name="T51" fmla="*/ 709 h 712"/>
                <a:gd name="T52" fmla="*/ 260 w 710"/>
                <a:gd name="T53" fmla="*/ 699 h 712"/>
                <a:gd name="T54" fmla="*/ 216 w 710"/>
                <a:gd name="T55" fmla="*/ 685 h 712"/>
                <a:gd name="T56" fmla="*/ 175 w 710"/>
                <a:gd name="T57" fmla="*/ 664 h 712"/>
                <a:gd name="T58" fmla="*/ 137 w 710"/>
                <a:gd name="T59" fmla="*/ 638 h 712"/>
                <a:gd name="T60" fmla="*/ 103 w 710"/>
                <a:gd name="T61" fmla="*/ 608 h 712"/>
                <a:gd name="T62" fmla="*/ 74 w 710"/>
                <a:gd name="T63" fmla="*/ 573 h 712"/>
                <a:gd name="T64" fmla="*/ 48 w 710"/>
                <a:gd name="T65" fmla="*/ 536 h 712"/>
                <a:gd name="T66" fmla="*/ 27 w 710"/>
                <a:gd name="T67" fmla="*/ 495 h 712"/>
                <a:gd name="T68" fmla="*/ 12 w 710"/>
                <a:gd name="T69" fmla="*/ 451 h 712"/>
                <a:gd name="T70" fmla="*/ 3 w 710"/>
                <a:gd name="T71" fmla="*/ 404 h 712"/>
                <a:gd name="T72" fmla="*/ 0 w 710"/>
                <a:gd name="T73" fmla="*/ 356 h 712"/>
                <a:gd name="T74" fmla="*/ 3 w 710"/>
                <a:gd name="T75" fmla="*/ 308 h 712"/>
                <a:gd name="T76" fmla="*/ 12 w 710"/>
                <a:gd name="T77" fmla="*/ 262 h 712"/>
                <a:gd name="T78" fmla="*/ 27 w 710"/>
                <a:gd name="T79" fmla="*/ 218 h 712"/>
                <a:gd name="T80" fmla="*/ 48 w 710"/>
                <a:gd name="T81" fmla="*/ 176 h 712"/>
                <a:gd name="T82" fmla="*/ 74 w 710"/>
                <a:gd name="T83" fmla="*/ 138 h 712"/>
                <a:gd name="T84" fmla="*/ 103 w 710"/>
                <a:gd name="T85" fmla="*/ 104 h 712"/>
                <a:gd name="T86" fmla="*/ 137 w 710"/>
                <a:gd name="T87" fmla="*/ 74 h 712"/>
                <a:gd name="T88" fmla="*/ 175 w 710"/>
                <a:gd name="T89" fmla="*/ 49 h 712"/>
                <a:gd name="T90" fmla="*/ 216 w 710"/>
                <a:gd name="T91" fmla="*/ 28 h 712"/>
                <a:gd name="T92" fmla="*/ 260 w 710"/>
                <a:gd name="T93" fmla="*/ 13 h 712"/>
                <a:gd name="T94" fmla="*/ 306 w 710"/>
                <a:gd name="T95" fmla="*/ 3 h 712"/>
                <a:gd name="T96" fmla="*/ 354 w 710"/>
                <a:gd name="T9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0" h="712">
                  <a:moveTo>
                    <a:pt x="354" y="0"/>
                  </a:moveTo>
                  <a:lnTo>
                    <a:pt x="402" y="3"/>
                  </a:lnTo>
                  <a:lnTo>
                    <a:pt x="449" y="13"/>
                  </a:lnTo>
                  <a:lnTo>
                    <a:pt x="493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5" y="104"/>
                  </a:lnTo>
                  <a:lnTo>
                    <a:pt x="636" y="138"/>
                  </a:lnTo>
                  <a:lnTo>
                    <a:pt x="660" y="176"/>
                  </a:lnTo>
                  <a:lnTo>
                    <a:pt x="682" y="218"/>
                  </a:lnTo>
                  <a:lnTo>
                    <a:pt x="696" y="262"/>
                  </a:lnTo>
                  <a:lnTo>
                    <a:pt x="707" y="308"/>
                  </a:lnTo>
                  <a:lnTo>
                    <a:pt x="710" y="356"/>
                  </a:lnTo>
                  <a:lnTo>
                    <a:pt x="707" y="404"/>
                  </a:lnTo>
                  <a:lnTo>
                    <a:pt x="696" y="451"/>
                  </a:lnTo>
                  <a:lnTo>
                    <a:pt x="682" y="495"/>
                  </a:lnTo>
                  <a:lnTo>
                    <a:pt x="660" y="536"/>
                  </a:lnTo>
                  <a:lnTo>
                    <a:pt x="636" y="573"/>
                  </a:lnTo>
                  <a:lnTo>
                    <a:pt x="605" y="608"/>
                  </a:lnTo>
                  <a:lnTo>
                    <a:pt x="571" y="638"/>
                  </a:lnTo>
                  <a:lnTo>
                    <a:pt x="533" y="664"/>
                  </a:lnTo>
                  <a:lnTo>
                    <a:pt x="493" y="685"/>
                  </a:lnTo>
                  <a:lnTo>
                    <a:pt x="449" y="699"/>
                  </a:lnTo>
                  <a:lnTo>
                    <a:pt x="402" y="709"/>
                  </a:lnTo>
                  <a:lnTo>
                    <a:pt x="354" y="712"/>
                  </a:lnTo>
                  <a:lnTo>
                    <a:pt x="306" y="709"/>
                  </a:lnTo>
                  <a:lnTo>
                    <a:pt x="260" y="699"/>
                  </a:lnTo>
                  <a:lnTo>
                    <a:pt x="216" y="685"/>
                  </a:lnTo>
                  <a:lnTo>
                    <a:pt x="175" y="664"/>
                  </a:lnTo>
                  <a:lnTo>
                    <a:pt x="137" y="638"/>
                  </a:lnTo>
                  <a:lnTo>
                    <a:pt x="103" y="608"/>
                  </a:lnTo>
                  <a:lnTo>
                    <a:pt x="74" y="573"/>
                  </a:lnTo>
                  <a:lnTo>
                    <a:pt x="48" y="536"/>
                  </a:lnTo>
                  <a:lnTo>
                    <a:pt x="27" y="495"/>
                  </a:lnTo>
                  <a:lnTo>
                    <a:pt x="12" y="451"/>
                  </a:lnTo>
                  <a:lnTo>
                    <a:pt x="3" y="404"/>
                  </a:lnTo>
                  <a:lnTo>
                    <a:pt x="0" y="356"/>
                  </a:lnTo>
                  <a:lnTo>
                    <a:pt x="3" y="308"/>
                  </a:lnTo>
                  <a:lnTo>
                    <a:pt x="12" y="262"/>
                  </a:lnTo>
                  <a:lnTo>
                    <a:pt x="27" y="218"/>
                  </a:lnTo>
                  <a:lnTo>
                    <a:pt x="48" y="176"/>
                  </a:lnTo>
                  <a:lnTo>
                    <a:pt x="74" y="138"/>
                  </a:lnTo>
                  <a:lnTo>
                    <a:pt x="103" y="104"/>
                  </a:lnTo>
                  <a:lnTo>
                    <a:pt x="137" y="74"/>
                  </a:lnTo>
                  <a:lnTo>
                    <a:pt x="175" y="49"/>
                  </a:lnTo>
                  <a:lnTo>
                    <a:pt x="216" y="28"/>
                  </a:lnTo>
                  <a:lnTo>
                    <a:pt x="260" y="13"/>
                  </a:lnTo>
                  <a:lnTo>
                    <a:pt x="306" y="3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13"/>
            <p:cNvSpPr>
              <a:spLocks/>
            </p:cNvSpPr>
            <p:nvPr/>
          </p:nvSpPr>
          <p:spPr bwMode="auto">
            <a:xfrm>
              <a:off x="5939" y="3183"/>
              <a:ext cx="50" cy="87"/>
            </a:xfrm>
            <a:custGeom>
              <a:avLst/>
              <a:gdLst>
                <a:gd name="T0" fmla="*/ 100 w 201"/>
                <a:gd name="T1" fmla="*/ 0 h 349"/>
                <a:gd name="T2" fmla="*/ 124 w 201"/>
                <a:gd name="T3" fmla="*/ 2 h 349"/>
                <a:gd name="T4" fmla="*/ 145 w 201"/>
                <a:gd name="T5" fmla="*/ 11 h 349"/>
                <a:gd name="T6" fmla="*/ 164 w 201"/>
                <a:gd name="T7" fmla="*/ 22 h 349"/>
                <a:gd name="T8" fmla="*/ 179 w 201"/>
                <a:gd name="T9" fmla="*/ 37 h 349"/>
                <a:gd name="T10" fmla="*/ 190 w 201"/>
                <a:gd name="T11" fmla="*/ 56 h 349"/>
                <a:gd name="T12" fmla="*/ 199 w 201"/>
                <a:gd name="T13" fmla="*/ 78 h 349"/>
                <a:gd name="T14" fmla="*/ 201 w 201"/>
                <a:gd name="T15" fmla="*/ 101 h 349"/>
                <a:gd name="T16" fmla="*/ 201 w 201"/>
                <a:gd name="T17" fmla="*/ 248 h 349"/>
                <a:gd name="T18" fmla="*/ 199 w 201"/>
                <a:gd name="T19" fmla="*/ 271 h 349"/>
                <a:gd name="T20" fmla="*/ 190 w 201"/>
                <a:gd name="T21" fmla="*/ 292 h 349"/>
                <a:gd name="T22" fmla="*/ 179 w 201"/>
                <a:gd name="T23" fmla="*/ 311 h 349"/>
                <a:gd name="T24" fmla="*/ 164 w 201"/>
                <a:gd name="T25" fmla="*/ 326 h 349"/>
                <a:gd name="T26" fmla="*/ 145 w 201"/>
                <a:gd name="T27" fmla="*/ 338 h 349"/>
                <a:gd name="T28" fmla="*/ 124 w 201"/>
                <a:gd name="T29" fmla="*/ 346 h 349"/>
                <a:gd name="T30" fmla="*/ 100 w 201"/>
                <a:gd name="T31" fmla="*/ 349 h 349"/>
                <a:gd name="T32" fmla="*/ 77 w 201"/>
                <a:gd name="T33" fmla="*/ 346 h 349"/>
                <a:gd name="T34" fmla="*/ 56 w 201"/>
                <a:gd name="T35" fmla="*/ 338 h 349"/>
                <a:gd name="T36" fmla="*/ 37 w 201"/>
                <a:gd name="T37" fmla="*/ 326 h 349"/>
                <a:gd name="T38" fmla="*/ 22 w 201"/>
                <a:gd name="T39" fmla="*/ 311 h 349"/>
                <a:gd name="T40" fmla="*/ 11 w 201"/>
                <a:gd name="T41" fmla="*/ 292 h 349"/>
                <a:gd name="T42" fmla="*/ 2 w 201"/>
                <a:gd name="T43" fmla="*/ 271 h 349"/>
                <a:gd name="T44" fmla="*/ 0 w 201"/>
                <a:gd name="T45" fmla="*/ 248 h 349"/>
                <a:gd name="T46" fmla="*/ 0 w 201"/>
                <a:gd name="T47" fmla="*/ 101 h 349"/>
                <a:gd name="T48" fmla="*/ 2 w 201"/>
                <a:gd name="T49" fmla="*/ 78 h 349"/>
                <a:gd name="T50" fmla="*/ 11 w 201"/>
                <a:gd name="T51" fmla="*/ 56 h 349"/>
                <a:gd name="T52" fmla="*/ 22 w 201"/>
                <a:gd name="T53" fmla="*/ 37 h 349"/>
                <a:gd name="T54" fmla="*/ 37 w 201"/>
                <a:gd name="T55" fmla="*/ 22 h 349"/>
                <a:gd name="T56" fmla="*/ 56 w 201"/>
                <a:gd name="T57" fmla="*/ 11 h 349"/>
                <a:gd name="T58" fmla="*/ 77 w 201"/>
                <a:gd name="T59" fmla="*/ 2 h 349"/>
                <a:gd name="T60" fmla="*/ 100 w 201"/>
                <a:gd name="T6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1" h="349">
                  <a:moveTo>
                    <a:pt x="100" y="0"/>
                  </a:moveTo>
                  <a:lnTo>
                    <a:pt x="124" y="2"/>
                  </a:lnTo>
                  <a:lnTo>
                    <a:pt x="145" y="11"/>
                  </a:lnTo>
                  <a:lnTo>
                    <a:pt x="164" y="22"/>
                  </a:lnTo>
                  <a:lnTo>
                    <a:pt x="179" y="37"/>
                  </a:lnTo>
                  <a:lnTo>
                    <a:pt x="190" y="56"/>
                  </a:lnTo>
                  <a:lnTo>
                    <a:pt x="199" y="78"/>
                  </a:lnTo>
                  <a:lnTo>
                    <a:pt x="201" y="101"/>
                  </a:lnTo>
                  <a:lnTo>
                    <a:pt x="201" y="248"/>
                  </a:lnTo>
                  <a:lnTo>
                    <a:pt x="199" y="271"/>
                  </a:lnTo>
                  <a:lnTo>
                    <a:pt x="190" y="292"/>
                  </a:lnTo>
                  <a:lnTo>
                    <a:pt x="179" y="311"/>
                  </a:lnTo>
                  <a:lnTo>
                    <a:pt x="164" y="326"/>
                  </a:lnTo>
                  <a:lnTo>
                    <a:pt x="145" y="338"/>
                  </a:lnTo>
                  <a:lnTo>
                    <a:pt x="124" y="346"/>
                  </a:lnTo>
                  <a:lnTo>
                    <a:pt x="100" y="349"/>
                  </a:lnTo>
                  <a:lnTo>
                    <a:pt x="77" y="346"/>
                  </a:lnTo>
                  <a:lnTo>
                    <a:pt x="56" y="338"/>
                  </a:lnTo>
                  <a:lnTo>
                    <a:pt x="37" y="326"/>
                  </a:lnTo>
                  <a:lnTo>
                    <a:pt x="22" y="311"/>
                  </a:lnTo>
                  <a:lnTo>
                    <a:pt x="11" y="292"/>
                  </a:lnTo>
                  <a:lnTo>
                    <a:pt x="2" y="271"/>
                  </a:lnTo>
                  <a:lnTo>
                    <a:pt x="0" y="248"/>
                  </a:lnTo>
                  <a:lnTo>
                    <a:pt x="0" y="101"/>
                  </a:lnTo>
                  <a:lnTo>
                    <a:pt x="2" y="78"/>
                  </a:lnTo>
                  <a:lnTo>
                    <a:pt x="11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6" y="11"/>
                  </a:lnTo>
                  <a:lnTo>
                    <a:pt x="77" y="2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719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1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9 w 349"/>
                <a:gd name="T13" fmla="*/ 57 h 202"/>
                <a:gd name="T14" fmla="*/ 346 w 349"/>
                <a:gd name="T15" fmla="*/ 78 h 202"/>
                <a:gd name="T16" fmla="*/ 349 w 349"/>
                <a:gd name="T17" fmla="*/ 101 h 202"/>
                <a:gd name="T18" fmla="*/ 346 w 349"/>
                <a:gd name="T19" fmla="*/ 124 h 202"/>
                <a:gd name="T20" fmla="*/ 339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1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9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1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1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9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1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9" y="57"/>
                  </a:lnTo>
                  <a:lnTo>
                    <a:pt x="346" y="78"/>
                  </a:lnTo>
                  <a:lnTo>
                    <a:pt x="349" y="101"/>
                  </a:lnTo>
                  <a:lnTo>
                    <a:pt x="346" y="124"/>
                  </a:lnTo>
                  <a:lnTo>
                    <a:pt x="339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1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9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1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15"/>
            <p:cNvSpPr>
              <a:spLocks/>
            </p:cNvSpPr>
            <p:nvPr/>
          </p:nvSpPr>
          <p:spPr bwMode="auto">
            <a:xfrm>
              <a:off x="6122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0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8 w 349"/>
                <a:gd name="T13" fmla="*/ 57 h 202"/>
                <a:gd name="T14" fmla="*/ 345 w 349"/>
                <a:gd name="T15" fmla="*/ 78 h 202"/>
                <a:gd name="T16" fmla="*/ 349 w 349"/>
                <a:gd name="T17" fmla="*/ 101 h 202"/>
                <a:gd name="T18" fmla="*/ 345 w 349"/>
                <a:gd name="T19" fmla="*/ 124 h 202"/>
                <a:gd name="T20" fmla="*/ 338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0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8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0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0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8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0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8" y="57"/>
                  </a:lnTo>
                  <a:lnTo>
                    <a:pt x="345" y="78"/>
                  </a:lnTo>
                  <a:lnTo>
                    <a:pt x="349" y="101"/>
                  </a:lnTo>
                  <a:lnTo>
                    <a:pt x="345" y="124"/>
                  </a:lnTo>
                  <a:lnTo>
                    <a:pt x="338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0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8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0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16"/>
            <p:cNvSpPr>
              <a:spLocks/>
            </p:cNvSpPr>
            <p:nvPr/>
          </p:nvSpPr>
          <p:spPr bwMode="auto">
            <a:xfrm>
              <a:off x="6080" y="3241"/>
              <a:ext cx="75" cy="76"/>
            </a:xfrm>
            <a:custGeom>
              <a:avLst/>
              <a:gdLst>
                <a:gd name="T0" fmla="*/ 215 w 304"/>
                <a:gd name="T1" fmla="*/ 0 h 305"/>
                <a:gd name="T2" fmla="*/ 237 w 304"/>
                <a:gd name="T3" fmla="*/ 5 h 305"/>
                <a:gd name="T4" fmla="*/ 257 w 304"/>
                <a:gd name="T5" fmla="*/ 15 h 305"/>
                <a:gd name="T6" fmla="*/ 275 w 304"/>
                <a:gd name="T7" fmla="*/ 29 h 305"/>
                <a:gd name="T8" fmla="*/ 289 w 304"/>
                <a:gd name="T9" fmla="*/ 48 h 305"/>
                <a:gd name="T10" fmla="*/ 300 w 304"/>
                <a:gd name="T11" fmla="*/ 68 h 305"/>
                <a:gd name="T12" fmla="*/ 304 w 304"/>
                <a:gd name="T13" fmla="*/ 90 h 305"/>
                <a:gd name="T14" fmla="*/ 304 w 304"/>
                <a:gd name="T15" fmla="*/ 112 h 305"/>
                <a:gd name="T16" fmla="*/ 300 w 304"/>
                <a:gd name="T17" fmla="*/ 133 h 305"/>
                <a:gd name="T18" fmla="*/ 289 w 304"/>
                <a:gd name="T19" fmla="*/ 154 h 305"/>
                <a:gd name="T20" fmla="*/ 275 w 304"/>
                <a:gd name="T21" fmla="*/ 172 h 305"/>
                <a:gd name="T22" fmla="*/ 171 w 304"/>
                <a:gd name="T23" fmla="*/ 276 h 305"/>
                <a:gd name="T24" fmla="*/ 156 w 304"/>
                <a:gd name="T25" fmla="*/ 289 h 305"/>
                <a:gd name="T26" fmla="*/ 138 w 304"/>
                <a:gd name="T27" fmla="*/ 298 h 305"/>
                <a:gd name="T28" fmla="*/ 120 w 304"/>
                <a:gd name="T29" fmla="*/ 303 h 305"/>
                <a:gd name="T30" fmla="*/ 100 w 304"/>
                <a:gd name="T31" fmla="*/ 305 h 305"/>
                <a:gd name="T32" fmla="*/ 82 w 304"/>
                <a:gd name="T33" fmla="*/ 303 h 305"/>
                <a:gd name="T34" fmla="*/ 62 w 304"/>
                <a:gd name="T35" fmla="*/ 298 h 305"/>
                <a:gd name="T36" fmla="*/ 45 w 304"/>
                <a:gd name="T37" fmla="*/ 289 h 305"/>
                <a:gd name="T38" fmla="*/ 29 w 304"/>
                <a:gd name="T39" fmla="*/ 276 h 305"/>
                <a:gd name="T40" fmla="*/ 15 w 304"/>
                <a:gd name="T41" fmla="*/ 258 h 305"/>
                <a:gd name="T42" fmla="*/ 6 w 304"/>
                <a:gd name="T43" fmla="*/ 237 h 305"/>
                <a:gd name="T44" fmla="*/ 0 w 304"/>
                <a:gd name="T45" fmla="*/ 216 h 305"/>
                <a:gd name="T46" fmla="*/ 0 w 304"/>
                <a:gd name="T47" fmla="*/ 194 h 305"/>
                <a:gd name="T48" fmla="*/ 6 w 304"/>
                <a:gd name="T49" fmla="*/ 172 h 305"/>
                <a:gd name="T50" fmla="*/ 15 w 304"/>
                <a:gd name="T51" fmla="*/ 152 h 305"/>
                <a:gd name="T52" fmla="*/ 29 w 304"/>
                <a:gd name="T53" fmla="*/ 133 h 305"/>
                <a:gd name="T54" fmla="*/ 133 w 304"/>
                <a:gd name="T55" fmla="*/ 29 h 305"/>
                <a:gd name="T56" fmla="*/ 152 w 304"/>
                <a:gd name="T57" fmla="*/ 15 h 305"/>
                <a:gd name="T58" fmla="*/ 171 w 304"/>
                <a:gd name="T59" fmla="*/ 5 h 305"/>
                <a:gd name="T60" fmla="*/ 193 w 304"/>
                <a:gd name="T61" fmla="*/ 0 h 305"/>
                <a:gd name="T62" fmla="*/ 215 w 304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305">
                  <a:moveTo>
                    <a:pt x="215" y="0"/>
                  </a:moveTo>
                  <a:lnTo>
                    <a:pt x="237" y="5"/>
                  </a:lnTo>
                  <a:lnTo>
                    <a:pt x="257" y="15"/>
                  </a:lnTo>
                  <a:lnTo>
                    <a:pt x="275" y="29"/>
                  </a:lnTo>
                  <a:lnTo>
                    <a:pt x="289" y="48"/>
                  </a:lnTo>
                  <a:lnTo>
                    <a:pt x="300" y="68"/>
                  </a:lnTo>
                  <a:lnTo>
                    <a:pt x="304" y="90"/>
                  </a:lnTo>
                  <a:lnTo>
                    <a:pt x="304" y="112"/>
                  </a:lnTo>
                  <a:lnTo>
                    <a:pt x="300" y="133"/>
                  </a:lnTo>
                  <a:lnTo>
                    <a:pt x="289" y="154"/>
                  </a:lnTo>
                  <a:lnTo>
                    <a:pt x="275" y="172"/>
                  </a:lnTo>
                  <a:lnTo>
                    <a:pt x="171" y="276"/>
                  </a:lnTo>
                  <a:lnTo>
                    <a:pt x="156" y="289"/>
                  </a:lnTo>
                  <a:lnTo>
                    <a:pt x="138" y="298"/>
                  </a:lnTo>
                  <a:lnTo>
                    <a:pt x="120" y="303"/>
                  </a:lnTo>
                  <a:lnTo>
                    <a:pt x="100" y="305"/>
                  </a:lnTo>
                  <a:lnTo>
                    <a:pt x="82" y="303"/>
                  </a:lnTo>
                  <a:lnTo>
                    <a:pt x="62" y="298"/>
                  </a:lnTo>
                  <a:lnTo>
                    <a:pt x="45" y="289"/>
                  </a:lnTo>
                  <a:lnTo>
                    <a:pt x="29" y="276"/>
                  </a:lnTo>
                  <a:lnTo>
                    <a:pt x="15" y="258"/>
                  </a:lnTo>
                  <a:lnTo>
                    <a:pt x="6" y="237"/>
                  </a:lnTo>
                  <a:lnTo>
                    <a:pt x="0" y="216"/>
                  </a:lnTo>
                  <a:lnTo>
                    <a:pt x="0" y="194"/>
                  </a:lnTo>
                  <a:lnTo>
                    <a:pt x="6" y="172"/>
                  </a:lnTo>
                  <a:lnTo>
                    <a:pt x="15" y="152"/>
                  </a:lnTo>
                  <a:lnTo>
                    <a:pt x="29" y="133"/>
                  </a:lnTo>
                  <a:lnTo>
                    <a:pt x="133" y="29"/>
                  </a:lnTo>
                  <a:lnTo>
                    <a:pt x="152" y="15"/>
                  </a:lnTo>
                  <a:lnTo>
                    <a:pt x="171" y="5"/>
                  </a:lnTo>
                  <a:lnTo>
                    <a:pt x="193" y="0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17"/>
            <p:cNvSpPr>
              <a:spLocks/>
            </p:cNvSpPr>
            <p:nvPr/>
          </p:nvSpPr>
          <p:spPr bwMode="auto">
            <a:xfrm>
              <a:off x="5773" y="3241"/>
              <a:ext cx="76" cy="76"/>
            </a:xfrm>
            <a:custGeom>
              <a:avLst/>
              <a:gdLst>
                <a:gd name="T0" fmla="*/ 111 w 303"/>
                <a:gd name="T1" fmla="*/ 0 h 305"/>
                <a:gd name="T2" fmla="*/ 133 w 303"/>
                <a:gd name="T3" fmla="*/ 5 h 305"/>
                <a:gd name="T4" fmla="*/ 153 w 303"/>
                <a:gd name="T5" fmla="*/ 15 h 305"/>
                <a:gd name="T6" fmla="*/ 171 w 303"/>
                <a:gd name="T7" fmla="*/ 29 h 305"/>
                <a:gd name="T8" fmla="*/ 275 w 303"/>
                <a:gd name="T9" fmla="*/ 133 h 305"/>
                <a:gd name="T10" fmla="*/ 289 w 303"/>
                <a:gd name="T11" fmla="*/ 152 h 305"/>
                <a:gd name="T12" fmla="*/ 298 w 303"/>
                <a:gd name="T13" fmla="*/ 172 h 305"/>
                <a:gd name="T14" fmla="*/ 303 w 303"/>
                <a:gd name="T15" fmla="*/ 194 h 305"/>
                <a:gd name="T16" fmla="*/ 303 w 303"/>
                <a:gd name="T17" fmla="*/ 216 h 305"/>
                <a:gd name="T18" fmla="*/ 298 w 303"/>
                <a:gd name="T19" fmla="*/ 237 h 305"/>
                <a:gd name="T20" fmla="*/ 289 w 303"/>
                <a:gd name="T21" fmla="*/ 258 h 305"/>
                <a:gd name="T22" fmla="*/ 275 w 303"/>
                <a:gd name="T23" fmla="*/ 276 h 305"/>
                <a:gd name="T24" fmla="*/ 259 w 303"/>
                <a:gd name="T25" fmla="*/ 289 h 305"/>
                <a:gd name="T26" fmla="*/ 242 w 303"/>
                <a:gd name="T27" fmla="*/ 298 h 305"/>
                <a:gd name="T28" fmla="*/ 223 w 303"/>
                <a:gd name="T29" fmla="*/ 303 h 305"/>
                <a:gd name="T30" fmla="*/ 204 w 303"/>
                <a:gd name="T31" fmla="*/ 305 h 305"/>
                <a:gd name="T32" fmla="*/ 184 w 303"/>
                <a:gd name="T33" fmla="*/ 303 h 305"/>
                <a:gd name="T34" fmla="*/ 166 w 303"/>
                <a:gd name="T35" fmla="*/ 298 h 305"/>
                <a:gd name="T36" fmla="*/ 148 w 303"/>
                <a:gd name="T37" fmla="*/ 289 h 305"/>
                <a:gd name="T38" fmla="*/ 133 w 303"/>
                <a:gd name="T39" fmla="*/ 276 h 305"/>
                <a:gd name="T40" fmla="*/ 29 w 303"/>
                <a:gd name="T41" fmla="*/ 172 h 305"/>
                <a:gd name="T42" fmla="*/ 15 w 303"/>
                <a:gd name="T43" fmla="*/ 154 h 305"/>
                <a:gd name="T44" fmla="*/ 4 w 303"/>
                <a:gd name="T45" fmla="*/ 133 h 305"/>
                <a:gd name="T46" fmla="*/ 0 w 303"/>
                <a:gd name="T47" fmla="*/ 112 h 305"/>
                <a:gd name="T48" fmla="*/ 0 w 303"/>
                <a:gd name="T49" fmla="*/ 90 h 305"/>
                <a:gd name="T50" fmla="*/ 4 w 303"/>
                <a:gd name="T51" fmla="*/ 68 h 305"/>
                <a:gd name="T52" fmla="*/ 15 w 303"/>
                <a:gd name="T53" fmla="*/ 48 h 305"/>
                <a:gd name="T54" fmla="*/ 29 w 303"/>
                <a:gd name="T55" fmla="*/ 29 h 305"/>
                <a:gd name="T56" fmla="*/ 47 w 303"/>
                <a:gd name="T57" fmla="*/ 15 h 305"/>
                <a:gd name="T58" fmla="*/ 67 w 303"/>
                <a:gd name="T59" fmla="*/ 5 h 305"/>
                <a:gd name="T60" fmla="*/ 89 w 303"/>
                <a:gd name="T61" fmla="*/ 0 h 305"/>
                <a:gd name="T62" fmla="*/ 111 w 303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" h="305">
                  <a:moveTo>
                    <a:pt x="111" y="0"/>
                  </a:moveTo>
                  <a:lnTo>
                    <a:pt x="133" y="5"/>
                  </a:lnTo>
                  <a:lnTo>
                    <a:pt x="153" y="15"/>
                  </a:lnTo>
                  <a:lnTo>
                    <a:pt x="171" y="29"/>
                  </a:lnTo>
                  <a:lnTo>
                    <a:pt x="275" y="133"/>
                  </a:lnTo>
                  <a:lnTo>
                    <a:pt x="289" y="152"/>
                  </a:lnTo>
                  <a:lnTo>
                    <a:pt x="298" y="172"/>
                  </a:lnTo>
                  <a:lnTo>
                    <a:pt x="303" y="194"/>
                  </a:lnTo>
                  <a:lnTo>
                    <a:pt x="303" y="216"/>
                  </a:lnTo>
                  <a:lnTo>
                    <a:pt x="298" y="237"/>
                  </a:lnTo>
                  <a:lnTo>
                    <a:pt x="289" y="258"/>
                  </a:lnTo>
                  <a:lnTo>
                    <a:pt x="275" y="276"/>
                  </a:lnTo>
                  <a:lnTo>
                    <a:pt x="259" y="289"/>
                  </a:lnTo>
                  <a:lnTo>
                    <a:pt x="242" y="298"/>
                  </a:lnTo>
                  <a:lnTo>
                    <a:pt x="223" y="303"/>
                  </a:lnTo>
                  <a:lnTo>
                    <a:pt x="204" y="305"/>
                  </a:lnTo>
                  <a:lnTo>
                    <a:pt x="184" y="303"/>
                  </a:lnTo>
                  <a:lnTo>
                    <a:pt x="166" y="298"/>
                  </a:lnTo>
                  <a:lnTo>
                    <a:pt x="148" y="289"/>
                  </a:lnTo>
                  <a:lnTo>
                    <a:pt x="133" y="276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4" y="133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7" y="15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8"/>
            <p:cNvSpPr>
              <a:spLocks/>
            </p:cNvSpPr>
            <p:nvPr/>
          </p:nvSpPr>
          <p:spPr bwMode="auto">
            <a:xfrm>
              <a:off x="5688" y="3884"/>
              <a:ext cx="846" cy="92"/>
            </a:xfrm>
            <a:custGeom>
              <a:avLst/>
              <a:gdLst>
                <a:gd name="T0" fmla="*/ 65 w 3386"/>
                <a:gd name="T1" fmla="*/ 0 h 368"/>
                <a:gd name="T2" fmla="*/ 3322 w 3386"/>
                <a:gd name="T3" fmla="*/ 0 h 368"/>
                <a:gd name="T4" fmla="*/ 3339 w 3386"/>
                <a:gd name="T5" fmla="*/ 2 h 368"/>
                <a:gd name="T6" fmla="*/ 3354 w 3386"/>
                <a:gd name="T7" fmla="*/ 9 h 368"/>
                <a:gd name="T8" fmla="*/ 3367 w 3386"/>
                <a:gd name="T9" fmla="*/ 18 h 368"/>
                <a:gd name="T10" fmla="*/ 3378 w 3386"/>
                <a:gd name="T11" fmla="*/ 32 h 368"/>
                <a:gd name="T12" fmla="*/ 3384 w 3386"/>
                <a:gd name="T13" fmla="*/ 47 h 368"/>
                <a:gd name="T14" fmla="*/ 3386 w 3386"/>
                <a:gd name="T15" fmla="*/ 65 h 368"/>
                <a:gd name="T16" fmla="*/ 3386 w 3386"/>
                <a:gd name="T17" fmla="*/ 303 h 368"/>
                <a:gd name="T18" fmla="*/ 3384 w 3386"/>
                <a:gd name="T19" fmla="*/ 320 h 368"/>
                <a:gd name="T20" fmla="*/ 3378 w 3386"/>
                <a:gd name="T21" fmla="*/ 336 h 368"/>
                <a:gd name="T22" fmla="*/ 3367 w 3386"/>
                <a:gd name="T23" fmla="*/ 349 h 368"/>
                <a:gd name="T24" fmla="*/ 3354 w 3386"/>
                <a:gd name="T25" fmla="*/ 359 h 368"/>
                <a:gd name="T26" fmla="*/ 3339 w 3386"/>
                <a:gd name="T27" fmla="*/ 366 h 368"/>
                <a:gd name="T28" fmla="*/ 3322 w 3386"/>
                <a:gd name="T29" fmla="*/ 368 h 368"/>
                <a:gd name="T30" fmla="*/ 65 w 3386"/>
                <a:gd name="T31" fmla="*/ 368 h 368"/>
                <a:gd name="T32" fmla="*/ 47 w 3386"/>
                <a:gd name="T33" fmla="*/ 366 h 368"/>
                <a:gd name="T34" fmla="*/ 32 w 3386"/>
                <a:gd name="T35" fmla="*/ 359 h 368"/>
                <a:gd name="T36" fmla="*/ 19 w 3386"/>
                <a:gd name="T37" fmla="*/ 349 h 368"/>
                <a:gd name="T38" fmla="*/ 9 w 3386"/>
                <a:gd name="T39" fmla="*/ 336 h 368"/>
                <a:gd name="T40" fmla="*/ 2 w 3386"/>
                <a:gd name="T41" fmla="*/ 320 h 368"/>
                <a:gd name="T42" fmla="*/ 0 w 3386"/>
                <a:gd name="T43" fmla="*/ 303 h 368"/>
                <a:gd name="T44" fmla="*/ 0 w 3386"/>
                <a:gd name="T45" fmla="*/ 65 h 368"/>
                <a:gd name="T46" fmla="*/ 2 w 3386"/>
                <a:gd name="T47" fmla="*/ 47 h 368"/>
                <a:gd name="T48" fmla="*/ 9 w 3386"/>
                <a:gd name="T49" fmla="*/ 32 h 368"/>
                <a:gd name="T50" fmla="*/ 19 w 3386"/>
                <a:gd name="T51" fmla="*/ 18 h 368"/>
                <a:gd name="T52" fmla="*/ 32 w 3386"/>
                <a:gd name="T53" fmla="*/ 9 h 368"/>
                <a:gd name="T54" fmla="*/ 47 w 3386"/>
                <a:gd name="T55" fmla="*/ 2 h 368"/>
                <a:gd name="T56" fmla="*/ 65 w 3386"/>
                <a:gd name="T5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6" h="368">
                  <a:moveTo>
                    <a:pt x="65" y="0"/>
                  </a:moveTo>
                  <a:lnTo>
                    <a:pt x="3322" y="0"/>
                  </a:lnTo>
                  <a:lnTo>
                    <a:pt x="3339" y="2"/>
                  </a:lnTo>
                  <a:lnTo>
                    <a:pt x="3354" y="9"/>
                  </a:lnTo>
                  <a:lnTo>
                    <a:pt x="3367" y="18"/>
                  </a:lnTo>
                  <a:lnTo>
                    <a:pt x="3378" y="32"/>
                  </a:lnTo>
                  <a:lnTo>
                    <a:pt x="3384" y="47"/>
                  </a:lnTo>
                  <a:lnTo>
                    <a:pt x="3386" y="65"/>
                  </a:lnTo>
                  <a:lnTo>
                    <a:pt x="3386" y="303"/>
                  </a:lnTo>
                  <a:lnTo>
                    <a:pt x="3384" y="320"/>
                  </a:lnTo>
                  <a:lnTo>
                    <a:pt x="3378" y="336"/>
                  </a:lnTo>
                  <a:lnTo>
                    <a:pt x="3367" y="349"/>
                  </a:lnTo>
                  <a:lnTo>
                    <a:pt x="3354" y="359"/>
                  </a:lnTo>
                  <a:lnTo>
                    <a:pt x="3339" y="366"/>
                  </a:lnTo>
                  <a:lnTo>
                    <a:pt x="3322" y="368"/>
                  </a:lnTo>
                  <a:lnTo>
                    <a:pt x="65" y="368"/>
                  </a:lnTo>
                  <a:lnTo>
                    <a:pt x="47" y="366"/>
                  </a:lnTo>
                  <a:lnTo>
                    <a:pt x="32" y="359"/>
                  </a:lnTo>
                  <a:lnTo>
                    <a:pt x="19" y="349"/>
                  </a:lnTo>
                  <a:lnTo>
                    <a:pt x="9" y="336"/>
                  </a:lnTo>
                  <a:lnTo>
                    <a:pt x="2" y="320"/>
                  </a:lnTo>
                  <a:lnTo>
                    <a:pt x="0" y="303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19"/>
            <p:cNvSpPr>
              <a:spLocks/>
            </p:cNvSpPr>
            <p:nvPr/>
          </p:nvSpPr>
          <p:spPr bwMode="auto">
            <a:xfrm>
              <a:off x="6180" y="3647"/>
              <a:ext cx="346" cy="202"/>
            </a:xfrm>
            <a:custGeom>
              <a:avLst/>
              <a:gdLst>
                <a:gd name="T0" fmla="*/ 426 w 1384"/>
                <a:gd name="T1" fmla="*/ 2 h 805"/>
                <a:gd name="T2" fmla="*/ 443 w 1384"/>
                <a:gd name="T3" fmla="*/ 20 h 805"/>
                <a:gd name="T4" fmla="*/ 662 w 1384"/>
                <a:gd name="T5" fmla="*/ 617 h 805"/>
                <a:gd name="T6" fmla="*/ 681 w 1384"/>
                <a:gd name="T7" fmla="*/ 630 h 805"/>
                <a:gd name="T8" fmla="*/ 703 w 1384"/>
                <a:gd name="T9" fmla="*/ 630 h 805"/>
                <a:gd name="T10" fmla="*/ 722 w 1384"/>
                <a:gd name="T11" fmla="*/ 617 h 805"/>
                <a:gd name="T12" fmla="*/ 942 w 1384"/>
                <a:gd name="T13" fmla="*/ 20 h 805"/>
                <a:gd name="T14" fmla="*/ 957 w 1384"/>
                <a:gd name="T15" fmla="*/ 3 h 805"/>
                <a:gd name="T16" fmla="*/ 980 w 1384"/>
                <a:gd name="T17" fmla="*/ 1 h 805"/>
                <a:gd name="T18" fmla="*/ 1169 w 1384"/>
                <a:gd name="T19" fmla="*/ 31 h 805"/>
                <a:gd name="T20" fmla="*/ 1241 w 1384"/>
                <a:gd name="T21" fmla="*/ 66 h 805"/>
                <a:gd name="T22" fmla="*/ 1301 w 1384"/>
                <a:gd name="T23" fmla="*/ 116 h 805"/>
                <a:gd name="T24" fmla="*/ 1346 w 1384"/>
                <a:gd name="T25" fmla="*/ 179 h 805"/>
                <a:gd name="T26" fmla="*/ 1374 w 1384"/>
                <a:gd name="T27" fmla="*/ 251 h 805"/>
                <a:gd name="T28" fmla="*/ 1384 w 1384"/>
                <a:gd name="T29" fmla="*/ 330 h 805"/>
                <a:gd name="T30" fmla="*/ 1382 w 1384"/>
                <a:gd name="T31" fmla="*/ 775 h 805"/>
                <a:gd name="T32" fmla="*/ 1365 w 1384"/>
                <a:gd name="T33" fmla="*/ 796 h 805"/>
                <a:gd name="T34" fmla="*/ 1339 w 1384"/>
                <a:gd name="T35" fmla="*/ 805 h 805"/>
                <a:gd name="T36" fmla="*/ 31 w 1384"/>
                <a:gd name="T37" fmla="*/ 802 h 805"/>
                <a:gd name="T38" fmla="*/ 9 w 1384"/>
                <a:gd name="T39" fmla="*/ 787 h 805"/>
                <a:gd name="T40" fmla="*/ 0 w 1384"/>
                <a:gd name="T41" fmla="*/ 760 h 805"/>
                <a:gd name="T42" fmla="*/ 2 w 1384"/>
                <a:gd name="T43" fmla="*/ 291 h 805"/>
                <a:gd name="T44" fmla="*/ 23 w 1384"/>
                <a:gd name="T45" fmla="*/ 215 h 805"/>
                <a:gd name="T46" fmla="*/ 60 w 1384"/>
                <a:gd name="T47" fmla="*/ 147 h 805"/>
                <a:gd name="T48" fmla="*/ 112 w 1384"/>
                <a:gd name="T49" fmla="*/ 89 h 805"/>
                <a:gd name="T50" fmla="*/ 179 w 1384"/>
                <a:gd name="T51" fmla="*/ 47 h 805"/>
                <a:gd name="T52" fmla="*/ 219 w 1384"/>
                <a:gd name="T53" fmla="*/ 31 h 805"/>
                <a:gd name="T54" fmla="*/ 243 w 1384"/>
                <a:gd name="T55" fmla="*/ 27 h 805"/>
                <a:gd name="T56" fmla="*/ 281 w 1384"/>
                <a:gd name="T57" fmla="*/ 21 h 805"/>
                <a:gd name="T58" fmla="*/ 325 w 1384"/>
                <a:gd name="T59" fmla="*/ 13 h 805"/>
                <a:gd name="T60" fmla="*/ 367 w 1384"/>
                <a:gd name="T61" fmla="*/ 7 h 805"/>
                <a:gd name="T62" fmla="*/ 400 w 1384"/>
                <a:gd name="T63" fmla="*/ 2 h 805"/>
                <a:gd name="T64" fmla="*/ 414 w 1384"/>
                <a:gd name="T6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805">
                  <a:moveTo>
                    <a:pt x="414" y="0"/>
                  </a:moveTo>
                  <a:lnTo>
                    <a:pt x="426" y="2"/>
                  </a:lnTo>
                  <a:lnTo>
                    <a:pt x="436" y="9"/>
                  </a:lnTo>
                  <a:lnTo>
                    <a:pt x="443" y="20"/>
                  </a:lnTo>
                  <a:lnTo>
                    <a:pt x="656" y="607"/>
                  </a:lnTo>
                  <a:lnTo>
                    <a:pt x="662" y="617"/>
                  </a:lnTo>
                  <a:lnTo>
                    <a:pt x="671" y="625"/>
                  </a:lnTo>
                  <a:lnTo>
                    <a:pt x="681" y="630"/>
                  </a:lnTo>
                  <a:lnTo>
                    <a:pt x="692" y="631"/>
                  </a:lnTo>
                  <a:lnTo>
                    <a:pt x="703" y="630"/>
                  </a:lnTo>
                  <a:lnTo>
                    <a:pt x="714" y="625"/>
                  </a:lnTo>
                  <a:lnTo>
                    <a:pt x="722" y="617"/>
                  </a:lnTo>
                  <a:lnTo>
                    <a:pt x="728" y="607"/>
                  </a:lnTo>
                  <a:lnTo>
                    <a:pt x="942" y="20"/>
                  </a:lnTo>
                  <a:lnTo>
                    <a:pt x="948" y="10"/>
                  </a:lnTo>
                  <a:lnTo>
                    <a:pt x="957" y="3"/>
                  </a:lnTo>
                  <a:lnTo>
                    <a:pt x="969" y="0"/>
                  </a:lnTo>
                  <a:lnTo>
                    <a:pt x="980" y="1"/>
                  </a:lnTo>
                  <a:lnTo>
                    <a:pt x="1168" y="31"/>
                  </a:lnTo>
                  <a:lnTo>
                    <a:pt x="1169" y="31"/>
                  </a:lnTo>
                  <a:lnTo>
                    <a:pt x="1206" y="47"/>
                  </a:lnTo>
                  <a:lnTo>
                    <a:pt x="1241" y="66"/>
                  </a:lnTo>
                  <a:lnTo>
                    <a:pt x="1272" y="89"/>
                  </a:lnTo>
                  <a:lnTo>
                    <a:pt x="1301" y="116"/>
                  </a:lnTo>
                  <a:lnTo>
                    <a:pt x="1324" y="146"/>
                  </a:lnTo>
                  <a:lnTo>
                    <a:pt x="1346" y="179"/>
                  </a:lnTo>
                  <a:lnTo>
                    <a:pt x="1362" y="214"/>
                  </a:lnTo>
                  <a:lnTo>
                    <a:pt x="1374" y="251"/>
                  </a:lnTo>
                  <a:lnTo>
                    <a:pt x="1382" y="290"/>
                  </a:lnTo>
                  <a:lnTo>
                    <a:pt x="1384" y="330"/>
                  </a:lnTo>
                  <a:lnTo>
                    <a:pt x="1384" y="760"/>
                  </a:lnTo>
                  <a:lnTo>
                    <a:pt x="1382" y="775"/>
                  </a:lnTo>
                  <a:lnTo>
                    <a:pt x="1376" y="787"/>
                  </a:lnTo>
                  <a:lnTo>
                    <a:pt x="1365" y="796"/>
                  </a:lnTo>
                  <a:lnTo>
                    <a:pt x="1353" y="802"/>
                  </a:lnTo>
                  <a:lnTo>
                    <a:pt x="1339" y="805"/>
                  </a:lnTo>
                  <a:lnTo>
                    <a:pt x="46" y="805"/>
                  </a:lnTo>
                  <a:lnTo>
                    <a:pt x="31" y="802"/>
                  </a:lnTo>
                  <a:lnTo>
                    <a:pt x="19" y="796"/>
                  </a:lnTo>
                  <a:lnTo>
                    <a:pt x="9" y="787"/>
                  </a:lnTo>
                  <a:lnTo>
                    <a:pt x="2" y="775"/>
                  </a:lnTo>
                  <a:lnTo>
                    <a:pt x="0" y="760"/>
                  </a:lnTo>
                  <a:lnTo>
                    <a:pt x="0" y="331"/>
                  </a:lnTo>
                  <a:lnTo>
                    <a:pt x="2" y="291"/>
                  </a:lnTo>
                  <a:lnTo>
                    <a:pt x="11" y="252"/>
                  </a:lnTo>
                  <a:lnTo>
                    <a:pt x="23" y="215"/>
                  </a:lnTo>
                  <a:lnTo>
                    <a:pt x="39" y="180"/>
                  </a:lnTo>
                  <a:lnTo>
                    <a:pt x="60" y="147"/>
                  </a:lnTo>
                  <a:lnTo>
                    <a:pt x="85" y="117"/>
                  </a:lnTo>
                  <a:lnTo>
                    <a:pt x="112" y="89"/>
                  </a:lnTo>
                  <a:lnTo>
                    <a:pt x="144" y="66"/>
                  </a:lnTo>
                  <a:lnTo>
                    <a:pt x="179" y="47"/>
                  </a:lnTo>
                  <a:lnTo>
                    <a:pt x="216" y="31"/>
                  </a:lnTo>
                  <a:lnTo>
                    <a:pt x="219" y="31"/>
                  </a:lnTo>
                  <a:lnTo>
                    <a:pt x="229" y="29"/>
                  </a:lnTo>
                  <a:lnTo>
                    <a:pt x="243" y="27"/>
                  </a:lnTo>
                  <a:lnTo>
                    <a:pt x="260" y="24"/>
                  </a:lnTo>
                  <a:lnTo>
                    <a:pt x="281" y="21"/>
                  </a:lnTo>
                  <a:lnTo>
                    <a:pt x="303" y="17"/>
                  </a:lnTo>
                  <a:lnTo>
                    <a:pt x="325" y="13"/>
                  </a:lnTo>
                  <a:lnTo>
                    <a:pt x="347" y="10"/>
                  </a:lnTo>
                  <a:lnTo>
                    <a:pt x="367" y="7"/>
                  </a:lnTo>
                  <a:lnTo>
                    <a:pt x="386" y="4"/>
                  </a:lnTo>
                  <a:lnTo>
                    <a:pt x="400" y="2"/>
                  </a:lnTo>
                  <a:lnTo>
                    <a:pt x="409" y="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20"/>
            <p:cNvSpPr>
              <a:spLocks/>
            </p:cNvSpPr>
            <p:nvPr/>
          </p:nvSpPr>
          <p:spPr bwMode="auto">
            <a:xfrm>
              <a:off x="5817" y="3282"/>
              <a:ext cx="295" cy="295"/>
            </a:xfrm>
            <a:custGeom>
              <a:avLst/>
              <a:gdLst>
                <a:gd name="T0" fmla="*/ 650 w 1179"/>
                <a:gd name="T1" fmla="*/ 3 h 1179"/>
                <a:gd name="T2" fmla="*/ 765 w 1179"/>
                <a:gd name="T3" fmla="*/ 27 h 1179"/>
                <a:gd name="T4" fmla="*/ 870 w 1179"/>
                <a:gd name="T5" fmla="*/ 72 h 1179"/>
                <a:gd name="T6" fmla="*/ 964 w 1179"/>
                <a:gd name="T7" fmla="*/ 135 h 1179"/>
                <a:gd name="T8" fmla="*/ 1044 w 1179"/>
                <a:gd name="T9" fmla="*/ 216 h 1179"/>
                <a:gd name="T10" fmla="*/ 1107 w 1179"/>
                <a:gd name="T11" fmla="*/ 309 h 1179"/>
                <a:gd name="T12" fmla="*/ 1152 w 1179"/>
                <a:gd name="T13" fmla="*/ 415 h 1179"/>
                <a:gd name="T14" fmla="*/ 1176 w 1179"/>
                <a:gd name="T15" fmla="*/ 531 h 1179"/>
                <a:gd name="T16" fmla="*/ 1176 w 1179"/>
                <a:gd name="T17" fmla="*/ 644 h 1179"/>
                <a:gd name="T18" fmla="*/ 1157 w 1179"/>
                <a:gd name="T19" fmla="*/ 748 h 1179"/>
                <a:gd name="T20" fmla="*/ 1120 w 1179"/>
                <a:gd name="T21" fmla="*/ 846 h 1179"/>
                <a:gd name="T22" fmla="*/ 1068 w 1179"/>
                <a:gd name="T23" fmla="*/ 936 h 1179"/>
                <a:gd name="T24" fmla="*/ 1000 w 1179"/>
                <a:gd name="T25" fmla="*/ 1015 h 1179"/>
                <a:gd name="T26" fmla="*/ 918 w 1179"/>
                <a:gd name="T27" fmla="*/ 1081 h 1179"/>
                <a:gd name="T28" fmla="*/ 905 w 1179"/>
                <a:gd name="T29" fmla="*/ 1179 h 1179"/>
                <a:gd name="T30" fmla="*/ 787 w 1179"/>
                <a:gd name="T31" fmla="*/ 786 h 1179"/>
                <a:gd name="T32" fmla="*/ 786 w 1179"/>
                <a:gd name="T33" fmla="*/ 756 h 1179"/>
                <a:gd name="T34" fmla="*/ 773 w 1179"/>
                <a:gd name="T35" fmla="*/ 728 h 1179"/>
                <a:gd name="T36" fmla="*/ 748 w 1179"/>
                <a:gd name="T37" fmla="*/ 708 h 1179"/>
                <a:gd name="T38" fmla="*/ 717 w 1179"/>
                <a:gd name="T39" fmla="*/ 702 h 1179"/>
                <a:gd name="T40" fmla="*/ 446 w 1179"/>
                <a:gd name="T41" fmla="*/ 704 h 1179"/>
                <a:gd name="T42" fmla="*/ 417 w 1179"/>
                <a:gd name="T43" fmla="*/ 716 h 1179"/>
                <a:gd name="T44" fmla="*/ 398 w 1179"/>
                <a:gd name="T45" fmla="*/ 741 h 1179"/>
                <a:gd name="T46" fmla="*/ 391 w 1179"/>
                <a:gd name="T47" fmla="*/ 771 h 1179"/>
                <a:gd name="T48" fmla="*/ 468 w 1179"/>
                <a:gd name="T49" fmla="*/ 1179 h 1179"/>
                <a:gd name="T50" fmla="*/ 268 w 1179"/>
                <a:gd name="T51" fmla="*/ 1132 h 1179"/>
                <a:gd name="T52" fmla="*/ 219 w 1179"/>
                <a:gd name="T53" fmla="*/ 1050 h 1179"/>
                <a:gd name="T54" fmla="*/ 144 w 1179"/>
                <a:gd name="T55" fmla="*/ 977 h 1179"/>
                <a:gd name="T56" fmla="*/ 83 w 1179"/>
                <a:gd name="T57" fmla="*/ 893 h 1179"/>
                <a:gd name="T58" fmla="*/ 38 w 1179"/>
                <a:gd name="T59" fmla="*/ 798 h 1179"/>
                <a:gd name="T60" fmla="*/ 10 w 1179"/>
                <a:gd name="T61" fmla="*/ 697 h 1179"/>
                <a:gd name="T62" fmla="*/ 0 w 1179"/>
                <a:gd name="T63" fmla="*/ 591 h 1179"/>
                <a:gd name="T64" fmla="*/ 12 w 1179"/>
                <a:gd name="T65" fmla="*/ 472 h 1179"/>
                <a:gd name="T66" fmla="*/ 47 w 1179"/>
                <a:gd name="T67" fmla="*/ 362 h 1179"/>
                <a:gd name="T68" fmla="*/ 101 w 1179"/>
                <a:gd name="T69" fmla="*/ 261 h 1179"/>
                <a:gd name="T70" fmla="*/ 173 w 1179"/>
                <a:gd name="T71" fmla="*/ 173 h 1179"/>
                <a:gd name="T72" fmla="*/ 260 w 1179"/>
                <a:gd name="T73" fmla="*/ 101 h 1179"/>
                <a:gd name="T74" fmla="*/ 361 w 1179"/>
                <a:gd name="T75" fmla="*/ 46 h 1179"/>
                <a:gd name="T76" fmla="*/ 471 w 1179"/>
                <a:gd name="T77" fmla="*/ 12 h 1179"/>
                <a:gd name="T78" fmla="*/ 589 w 1179"/>
                <a:gd name="T79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79" h="1179">
                  <a:moveTo>
                    <a:pt x="589" y="0"/>
                  </a:moveTo>
                  <a:lnTo>
                    <a:pt x="650" y="3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8" y="46"/>
                  </a:lnTo>
                  <a:lnTo>
                    <a:pt x="870" y="72"/>
                  </a:lnTo>
                  <a:lnTo>
                    <a:pt x="919" y="101"/>
                  </a:lnTo>
                  <a:lnTo>
                    <a:pt x="964" y="135"/>
                  </a:lnTo>
                  <a:lnTo>
                    <a:pt x="1006" y="173"/>
                  </a:lnTo>
                  <a:lnTo>
                    <a:pt x="1044" y="216"/>
                  </a:lnTo>
                  <a:lnTo>
                    <a:pt x="1078" y="261"/>
                  </a:lnTo>
                  <a:lnTo>
                    <a:pt x="1107" y="309"/>
                  </a:lnTo>
                  <a:lnTo>
                    <a:pt x="1132" y="362"/>
                  </a:lnTo>
                  <a:lnTo>
                    <a:pt x="1152" y="415"/>
                  </a:lnTo>
                  <a:lnTo>
                    <a:pt x="1167" y="472"/>
                  </a:lnTo>
                  <a:lnTo>
                    <a:pt x="1176" y="531"/>
                  </a:lnTo>
                  <a:lnTo>
                    <a:pt x="1179" y="591"/>
                  </a:lnTo>
                  <a:lnTo>
                    <a:pt x="1176" y="644"/>
                  </a:lnTo>
                  <a:lnTo>
                    <a:pt x="1169" y="697"/>
                  </a:lnTo>
                  <a:lnTo>
                    <a:pt x="1157" y="748"/>
                  </a:lnTo>
                  <a:lnTo>
                    <a:pt x="1141" y="798"/>
                  </a:lnTo>
                  <a:lnTo>
                    <a:pt x="1120" y="846"/>
                  </a:lnTo>
                  <a:lnTo>
                    <a:pt x="1096" y="893"/>
                  </a:lnTo>
                  <a:lnTo>
                    <a:pt x="1068" y="936"/>
                  </a:lnTo>
                  <a:lnTo>
                    <a:pt x="1035" y="977"/>
                  </a:lnTo>
                  <a:lnTo>
                    <a:pt x="1000" y="1015"/>
                  </a:lnTo>
                  <a:lnTo>
                    <a:pt x="960" y="1050"/>
                  </a:lnTo>
                  <a:lnTo>
                    <a:pt x="918" y="1081"/>
                  </a:lnTo>
                  <a:lnTo>
                    <a:pt x="911" y="1132"/>
                  </a:lnTo>
                  <a:lnTo>
                    <a:pt x="905" y="1179"/>
                  </a:lnTo>
                  <a:lnTo>
                    <a:pt x="711" y="1179"/>
                  </a:lnTo>
                  <a:lnTo>
                    <a:pt x="787" y="786"/>
                  </a:lnTo>
                  <a:lnTo>
                    <a:pt x="788" y="771"/>
                  </a:lnTo>
                  <a:lnTo>
                    <a:pt x="786" y="756"/>
                  </a:lnTo>
                  <a:lnTo>
                    <a:pt x="781" y="741"/>
                  </a:lnTo>
                  <a:lnTo>
                    <a:pt x="773" y="728"/>
                  </a:lnTo>
                  <a:lnTo>
                    <a:pt x="762" y="716"/>
                  </a:lnTo>
                  <a:lnTo>
                    <a:pt x="748" y="708"/>
                  </a:lnTo>
                  <a:lnTo>
                    <a:pt x="733" y="704"/>
                  </a:lnTo>
                  <a:lnTo>
                    <a:pt x="717" y="702"/>
                  </a:lnTo>
                  <a:lnTo>
                    <a:pt x="462" y="702"/>
                  </a:lnTo>
                  <a:lnTo>
                    <a:pt x="446" y="704"/>
                  </a:lnTo>
                  <a:lnTo>
                    <a:pt x="431" y="708"/>
                  </a:lnTo>
                  <a:lnTo>
                    <a:pt x="417" y="716"/>
                  </a:lnTo>
                  <a:lnTo>
                    <a:pt x="406" y="728"/>
                  </a:lnTo>
                  <a:lnTo>
                    <a:pt x="398" y="741"/>
                  </a:lnTo>
                  <a:lnTo>
                    <a:pt x="393" y="756"/>
                  </a:lnTo>
                  <a:lnTo>
                    <a:pt x="391" y="771"/>
                  </a:lnTo>
                  <a:lnTo>
                    <a:pt x="392" y="786"/>
                  </a:lnTo>
                  <a:lnTo>
                    <a:pt x="468" y="1179"/>
                  </a:lnTo>
                  <a:lnTo>
                    <a:pt x="274" y="1179"/>
                  </a:lnTo>
                  <a:lnTo>
                    <a:pt x="268" y="1132"/>
                  </a:lnTo>
                  <a:lnTo>
                    <a:pt x="261" y="1081"/>
                  </a:lnTo>
                  <a:lnTo>
                    <a:pt x="219" y="1050"/>
                  </a:lnTo>
                  <a:lnTo>
                    <a:pt x="179" y="1015"/>
                  </a:lnTo>
                  <a:lnTo>
                    <a:pt x="144" y="977"/>
                  </a:lnTo>
                  <a:lnTo>
                    <a:pt x="111" y="936"/>
                  </a:lnTo>
                  <a:lnTo>
                    <a:pt x="83" y="893"/>
                  </a:lnTo>
                  <a:lnTo>
                    <a:pt x="59" y="846"/>
                  </a:lnTo>
                  <a:lnTo>
                    <a:pt x="38" y="798"/>
                  </a:lnTo>
                  <a:lnTo>
                    <a:pt x="22" y="748"/>
                  </a:lnTo>
                  <a:lnTo>
                    <a:pt x="10" y="697"/>
                  </a:lnTo>
                  <a:lnTo>
                    <a:pt x="3" y="644"/>
                  </a:lnTo>
                  <a:lnTo>
                    <a:pt x="0" y="591"/>
                  </a:lnTo>
                  <a:lnTo>
                    <a:pt x="3" y="531"/>
                  </a:lnTo>
                  <a:lnTo>
                    <a:pt x="12" y="472"/>
                  </a:lnTo>
                  <a:lnTo>
                    <a:pt x="27" y="415"/>
                  </a:lnTo>
                  <a:lnTo>
                    <a:pt x="47" y="362"/>
                  </a:lnTo>
                  <a:lnTo>
                    <a:pt x="72" y="309"/>
                  </a:lnTo>
                  <a:lnTo>
                    <a:pt x="101" y="261"/>
                  </a:lnTo>
                  <a:lnTo>
                    <a:pt x="135" y="216"/>
                  </a:lnTo>
                  <a:lnTo>
                    <a:pt x="173" y="173"/>
                  </a:lnTo>
                  <a:lnTo>
                    <a:pt x="215" y="135"/>
                  </a:lnTo>
                  <a:lnTo>
                    <a:pt x="260" y="101"/>
                  </a:lnTo>
                  <a:lnTo>
                    <a:pt x="309" y="72"/>
                  </a:lnTo>
                  <a:lnTo>
                    <a:pt x="361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9" y="3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890" y="3612"/>
              <a:ext cx="149" cy="21"/>
            </a:xfrm>
            <a:custGeom>
              <a:avLst/>
              <a:gdLst>
                <a:gd name="T0" fmla="*/ 0 w 595"/>
                <a:gd name="T1" fmla="*/ 0 h 82"/>
                <a:gd name="T2" fmla="*/ 595 w 595"/>
                <a:gd name="T3" fmla="*/ 0 h 82"/>
                <a:gd name="T4" fmla="*/ 593 w 595"/>
                <a:gd name="T5" fmla="*/ 21 h 82"/>
                <a:gd name="T6" fmla="*/ 591 w 595"/>
                <a:gd name="T7" fmla="*/ 38 h 82"/>
                <a:gd name="T8" fmla="*/ 590 w 595"/>
                <a:gd name="T9" fmla="*/ 53 h 82"/>
                <a:gd name="T10" fmla="*/ 588 w 595"/>
                <a:gd name="T11" fmla="*/ 82 h 82"/>
                <a:gd name="T12" fmla="*/ 7 w 595"/>
                <a:gd name="T13" fmla="*/ 82 h 82"/>
                <a:gd name="T14" fmla="*/ 5 w 595"/>
                <a:gd name="T15" fmla="*/ 53 h 82"/>
                <a:gd name="T16" fmla="*/ 4 w 595"/>
                <a:gd name="T17" fmla="*/ 38 h 82"/>
                <a:gd name="T18" fmla="*/ 2 w 595"/>
                <a:gd name="T19" fmla="*/ 21 h 82"/>
                <a:gd name="T20" fmla="*/ 0 w 595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82">
                  <a:moveTo>
                    <a:pt x="0" y="0"/>
                  </a:moveTo>
                  <a:lnTo>
                    <a:pt x="595" y="0"/>
                  </a:lnTo>
                  <a:lnTo>
                    <a:pt x="593" y="21"/>
                  </a:lnTo>
                  <a:lnTo>
                    <a:pt x="591" y="38"/>
                  </a:lnTo>
                  <a:lnTo>
                    <a:pt x="590" y="53"/>
                  </a:lnTo>
                  <a:lnTo>
                    <a:pt x="588" y="82"/>
                  </a:lnTo>
                  <a:lnTo>
                    <a:pt x="7" y="82"/>
                  </a:lnTo>
                  <a:lnTo>
                    <a:pt x="5" y="53"/>
                  </a:lnTo>
                  <a:lnTo>
                    <a:pt x="4" y="38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22"/>
            <p:cNvSpPr>
              <a:spLocks/>
            </p:cNvSpPr>
            <p:nvPr/>
          </p:nvSpPr>
          <p:spPr bwMode="auto">
            <a:xfrm>
              <a:off x="5954" y="3493"/>
              <a:ext cx="21" cy="54"/>
            </a:xfrm>
            <a:custGeom>
              <a:avLst/>
              <a:gdLst>
                <a:gd name="T0" fmla="*/ 0 w 83"/>
                <a:gd name="T1" fmla="*/ 0 h 217"/>
                <a:gd name="T2" fmla="*/ 83 w 83"/>
                <a:gd name="T3" fmla="*/ 0 h 217"/>
                <a:gd name="T4" fmla="*/ 41 w 83"/>
                <a:gd name="T5" fmla="*/ 217 h 217"/>
                <a:gd name="T6" fmla="*/ 0 w 83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7">
                  <a:moveTo>
                    <a:pt x="0" y="0"/>
                  </a:moveTo>
                  <a:lnTo>
                    <a:pt x="83" y="0"/>
                  </a:lnTo>
                  <a:lnTo>
                    <a:pt x="41" y="2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23"/>
            <p:cNvSpPr>
              <a:spLocks/>
            </p:cNvSpPr>
            <p:nvPr/>
          </p:nvSpPr>
          <p:spPr bwMode="auto">
            <a:xfrm>
              <a:off x="5905" y="3669"/>
              <a:ext cx="119" cy="31"/>
            </a:xfrm>
            <a:custGeom>
              <a:avLst/>
              <a:gdLst>
                <a:gd name="T0" fmla="*/ 0 w 477"/>
                <a:gd name="T1" fmla="*/ 0 h 126"/>
                <a:gd name="T2" fmla="*/ 477 w 477"/>
                <a:gd name="T3" fmla="*/ 0 h 126"/>
                <a:gd name="T4" fmla="*/ 453 w 477"/>
                <a:gd name="T5" fmla="*/ 32 h 126"/>
                <a:gd name="T6" fmla="*/ 425 w 477"/>
                <a:gd name="T7" fmla="*/ 59 h 126"/>
                <a:gd name="T8" fmla="*/ 394 w 477"/>
                <a:gd name="T9" fmla="*/ 82 h 126"/>
                <a:gd name="T10" fmla="*/ 359 w 477"/>
                <a:gd name="T11" fmla="*/ 101 h 126"/>
                <a:gd name="T12" fmla="*/ 322 w 477"/>
                <a:gd name="T13" fmla="*/ 114 h 126"/>
                <a:gd name="T14" fmla="*/ 281 w 477"/>
                <a:gd name="T15" fmla="*/ 123 h 126"/>
                <a:gd name="T16" fmla="*/ 238 w 477"/>
                <a:gd name="T17" fmla="*/ 126 h 126"/>
                <a:gd name="T18" fmla="*/ 196 w 477"/>
                <a:gd name="T19" fmla="*/ 123 h 126"/>
                <a:gd name="T20" fmla="*/ 156 w 477"/>
                <a:gd name="T21" fmla="*/ 114 h 126"/>
                <a:gd name="T22" fmla="*/ 118 w 477"/>
                <a:gd name="T23" fmla="*/ 101 h 126"/>
                <a:gd name="T24" fmla="*/ 83 w 477"/>
                <a:gd name="T25" fmla="*/ 82 h 126"/>
                <a:gd name="T26" fmla="*/ 52 w 477"/>
                <a:gd name="T27" fmla="*/ 59 h 126"/>
                <a:gd name="T28" fmla="*/ 24 w 477"/>
                <a:gd name="T29" fmla="*/ 32 h 126"/>
                <a:gd name="T30" fmla="*/ 0 w 477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7" h="126">
                  <a:moveTo>
                    <a:pt x="0" y="0"/>
                  </a:moveTo>
                  <a:lnTo>
                    <a:pt x="477" y="0"/>
                  </a:lnTo>
                  <a:lnTo>
                    <a:pt x="453" y="32"/>
                  </a:lnTo>
                  <a:lnTo>
                    <a:pt x="425" y="59"/>
                  </a:lnTo>
                  <a:lnTo>
                    <a:pt x="394" y="82"/>
                  </a:lnTo>
                  <a:lnTo>
                    <a:pt x="359" y="101"/>
                  </a:lnTo>
                  <a:lnTo>
                    <a:pt x="322" y="114"/>
                  </a:lnTo>
                  <a:lnTo>
                    <a:pt x="281" y="123"/>
                  </a:lnTo>
                  <a:lnTo>
                    <a:pt x="238" y="126"/>
                  </a:lnTo>
                  <a:lnTo>
                    <a:pt x="196" y="123"/>
                  </a:lnTo>
                  <a:lnTo>
                    <a:pt x="156" y="114"/>
                  </a:lnTo>
                  <a:lnTo>
                    <a:pt x="118" y="101"/>
                  </a:lnTo>
                  <a:lnTo>
                    <a:pt x="83" y="82"/>
                  </a:lnTo>
                  <a:lnTo>
                    <a:pt x="52" y="59"/>
                  </a:lnTo>
                  <a:lnTo>
                    <a:pt x="2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24"/>
            <p:cNvSpPr>
              <a:spLocks/>
            </p:cNvSpPr>
            <p:nvPr/>
          </p:nvSpPr>
          <p:spPr bwMode="auto">
            <a:xfrm>
              <a:off x="6330" y="3641"/>
              <a:ext cx="46" cy="118"/>
            </a:xfrm>
            <a:custGeom>
              <a:avLst/>
              <a:gdLst>
                <a:gd name="T0" fmla="*/ 44 w 184"/>
                <a:gd name="T1" fmla="*/ 0 h 473"/>
                <a:gd name="T2" fmla="*/ 138 w 184"/>
                <a:gd name="T3" fmla="*/ 0 h 473"/>
                <a:gd name="T4" fmla="*/ 151 w 184"/>
                <a:gd name="T5" fmla="*/ 2 h 473"/>
                <a:gd name="T6" fmla="*/ 162 w 184"/>
                <a:gd name="T7" fmla="*/ 6 h 473"/>
                <a:gd name="T8" fmla="*/ 172 w 184"/>
                <a:gd name="T9" fmla="*/ 14 h 473"/>
                <a:gd name="T10" fmla="*/ 180 w 184"/>
                <a:gd name="T11" fmla="*/ 25 h 473"/>
                <a:gd name="T12" fmla="*/ 184 w 184"/>
                <a:gd name="T13" fmla="*/ 39 h 473"/>
                <a:gd name="T14" fmla="*/ 183 w 184"/>
                <a:gd name="T15" fmla="*/ 52 h 473"/>
                <a:gd name="T16" fmla="*/ 177 w 184"/>
                <a:gd name="T17" fmla="*/ 66 h 473"/>
                <a:gd name="T18" fmla="*/ 127 w 184"/>
                <a:gd name="T19" fmla="*/ 141 h 473"/>
                <a:gd name="T20" fmla="*/ 151 w 184"/>
                <a:gd name="T21" fmla="*/ 340 h 473"/>
                <a:gd name="T22" fmla="*/ 105 w 184"/>
                <a:gd name="T23" fmla="*/ 463 h 473"/>
                <a:gd name="T24" fmla="*/ 100 w 184"/>
                <a:gd name="T25" fmla="*/ 470 h 473"/>
                <a:gd name="T26" fmla="*/ 94 w 184"/>
                <a:gd name="T27" fmla="*/ 473 h 473"/>
                <a:gd name="T28" fmla="*/ 88 w 184"/>
                <a:gd name="T29" fmla="*/ 473 h 473"/>
                <a:gd name="T30" fmla="*/ 82 w 184"/>
                <a:gd name="T31" fmla="*/ 470 h 473"/>
                <a:gd name="T32" fmla="*/ 78 w 184"/>
                <a:gd name="T33" fmla="*/ 463 h 473"/>
                <a:gd name="T34" fmla="*/ 32 w 184"/>
                <a:gd name="T35" fmla="*/ 340 h 473"/>
                <a:gd name="T36" fmla="*/ 55 w 184"/>
                <a:gd name="T37" fmla="*/ 141 h 473"/>
                <a:gd name="T38" fmla="*/ 5 w 184"/>
                <a:gd name="T39" fmla="*/ 66 h 473"/>
                <a:gd name="T40" fmla="*/ 0 w 184"/>
                <a:gd name="T41" fmla="*/ 52 h 473"/>
                <a:gd name="T42" fmla="*/ 0 w 184"/>
                <a:gd name="T43" fmla="*/ 39 h 473"/>
                <a:gd name="T44" fmla="*/ 3 w 184"/>
                <a:gd name="T45" fmla="*/ 25 h 473"/>
                <a:gd name="T46" fmla="*/ 11 w 184"/>
                <a:gd name="T47" fmla="*/ 14 h 473"/>
                <a:gd name="T48" fmla="*/ 20 w 184"/>
                <a:gd name="T49" fmla="*/ 6 h 473"/>
                <a:gd name="T50" fmla="*/ 32 w 184"/>
                <a:gd name="T51" fmla="*/ 2 h 473"/>
                <a:gd name="T52" fmla="*/ 44 w 184"/>
                <a:gd name="T5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473">
                  <a:moveTo>
                    <a:pt x="44" y="0"/>
                  </a:moveTo>
                  <a:lnTo>
                    <a:pt x="138" y="0"/>
                  </a:lnTo>
                  <a:lnTo>
                    <a:pt x="151" y="2"/>
                  </a:lnTo>
                  <a:lnTo>
                    <a:pt x="162" y="6"/>
                  </a:lnTo>
                  <a:lnTo>
                    <a:pt x="172" y="14"/>
                  </a:lnTo>
                  <a:lnTo>
                    <a:pt x="180" y="25"/>
                  </a:lnTo>
                  <a:lnTo>
                    <a:pt x="184" y="39"/>
                  </a:lnTo>
                  <a:lnTo>
                    <a:pt x="183" y="52"/>
                  </a:lnTo>
                  <a:lnTo>
                    <a:pt x="177" y="66"/>
                  </a:lnTo>
                  <a:lnTo>
                    <a:pt x="127" y="141"/>
                  </a:lnTo>
                  <a:lnTo>
                    <a:pt x="151" y="340"/>
                  </a:lnTo>
                  <a:lnTo>
                    <a:pt x="105" y="463"/>
                  </a:lnTo>
                  <a:lnTo>
                    <a:pt x="100" y="470"/>
                  </a:lnTo>
                  <a:lnTo>
                    <a:pt x="94" y="473"/>
                  </a:lnTo>
                  <a:lnTo>
                    <a:pt x="88" y="473"/>
                  </a:lnTo>
                  <a:lnTo>
                    <a:pt x="82" y="470"/>
                  </a:lnTo>
                  <a:lnTo>
                    <a:pt x="78" y="463"/>
                  </a:lnTo>
                  <a:lnTo>
                    <a:pt x="32" y="340"/>
                  </a:lnTo>
                  <a:lnTo>
                    <a:pt x="55" y="141"/>
                  </a:lnTo>
                  <a:lnTo>
                    <a:pt x="5" y="66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4"/>
                  </a:lnTo>
                  <a:lnTo>
                    <a:pt x="20" y="6"/>
                  </a:lnTo>
                  <a:lnTo>
                    <a:pt x="32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026" name="Picture 2" descr="C:\Users\Elka\Desktop\7372NDT1Z9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0277" t="132" r="9019" b="31076"/>
          <a:stretch>
            <a:fillRect/>
          </a:stretch>
        </p:blipFill>
        <p:spPr bwMode="auto">
          <a:xfrm>
            <a:off x="2209470" y="4038600"/>
            <a:ext cx="3657930" cy="2371725"/>
          </a:xfrm>
          <a:prstGeom prst="rect">
            <a:avLst/>
          </a:prstGeom>
          <a:noFill/>
        </p:spPr>
      </p:pic>
      <p:pic>
        <p:nvPicPr>
          <p:cNvPr id="1027" name="Picture 3" descr="C:\Users\Elka\Desktop\oqfd1Bwpp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138237"/>
            <a:ext cx="3241266" cy="216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="" xmlns:a16="http://schemas.microsoft.com/office/drawing/2014/main" id="{80685417-3F23-41A3-9F1C-7376274612E8}"/>
              </a:ext>
            </a:extLst>
          </p:cNvPr>
          <p:cNvSpPr/>
          <p:nvPr/>
        </p:nvSpPr>
        <p:spPr>
          <a:xfrm>
            <a:off x="515938" y="2796047"/>
            <a:ext cx="4366834" cy="1874145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="" xmlns:a16="http://schemas.microsoft.com/office/drawing/2014/main" id="{6DF07437-FD51-4A11-9A5E-3B112D5BF500}"/>
              </a:ext>
            </a:extLst>
          </p:cNvPr>
          <p:cNvSpPr/>
          <p:nvPr/>
        </p:nvSpPr>
        <p:spPr>
          <a:xfrm>
            <a:off x="7306194" y="2786920"/>
            <a:ext cx="4369869" cy="18722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1DAC48-1F05-4643-9828-AC0712A4FDC3}"/>
              </a:ext>
            </a:extLst>
          </p:cNvPr>
          <p:cNvSpPr txBox="1"/>
          <p:nvPr/>
        </p:nvSpPr>
        <p:spPr>
          <a:xfrm>
            <a:off x="629395" y="2926487"/>
            <a:ext cx="423270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B6586C-CF85-44F7-91FF-F0477E24346B}"/>
              </a:ext>
            </a:extLst>
          </p:cNvPr>
          <p:cNvSpPr txBox="1"/>
          <p:nvPr/>
        </p:nvSpPr>
        <p:spPr>
          <a:xfrm>
            <a:off x="7517465" y="2878157"/>
            <a:ext cx="4143748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Получает социальные гарантии в области образования, жилищно-коммунального хозяйства, культуры, физической культуры и спорта, социальных льгот и в области других направлений социальных гарантий населению – расходная часть бюджета </a:t>
            </a:r>
          </a:p>
          <a:p>
            <a:pPr algn="ctr"/>
            <a:endParaRPr lang="ru-RU" altLang="ko-KR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="" xmlns:a16="http://schemas.microsoft.com/office/drawing/2014/main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7097" y="4659128"/>
            <a:ext cx="1214866" cy="12148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ГРАЖДАНИН, ЕГО УЧАСТИЕ В БЮДЖЕТНОМ ПРОЦЕССЕ</a:t>
            </a:r>
            <a:endParaRPr lang="ru-RU" dirty="0"/>
          </a:p>
        </p:txBody>
      </p:sp>
      <p:grpSp>
        <p:nvGrpSpPr>
          <p:cNvPr id="20" name="Group 836"/>
          <p:cNvGrpSpPr>
            <a:grpSpLocks noChangeAspect="1"/>
          </p:cNvGrpSpPr>
          <p:nvPr/>
        </p:nvGrpSpPr>
        <p:grpSpPr bwMode="auto">
          <a:xfrm>
            <a:off x="593150" y="1737487"/>
            <a:ext cx="604714" cy="834454"/>
            <a:chOff x="536" y="300"/>
            <a:chExt cx="687" cy="948"/>
          </a:xfrm>
          <a:solidFill>
            <a:srgbClr val="004462"/>
          </a:solidFill>
        </p:grpSpPr>
        <p:sp>
          <p:nvSpPr>
            <p:cNvPr id="21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70432" y="2057400"/>
            <a:ext cx="366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налогоплательщик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77328" y="2026920"/>
            <a:ext cx="394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получатель социальных гарантий</a:t>
            </a:r>
            <a:endParaRPr lang="ru-RU" b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4983772" y="5086349"/>
            <a:ext cx="2628901" cy="2712427"/>
            <a:chOff x="3912576" y="2026078"/>
            <a:chExt cx="3754315" cy="3979068"/>
          </a:xfrm>
          <a:solidFill>
            <a:schemeClr val="accent1">
              <a:lumMod val="90000"/>
              <a:lumOff val="10000"/>
            </a:schemeClr>
          </a:solidFill>
        </p:grpSpPr>
        <p:grpSp>
          <p:nvGrpSpPr>
            <p:cNvPr id="32" name="Группа 6"/>
            <p:cNvGrpSpPr/>
            <p:nvPr/>
          </p:nvGrpSpPr>
          <p:grpSpPr>
            <a:xfrm>
              <a:off x="3912576" y="2026078"/>
              <a:ext cx="3754315" cy="3979068"/>
              <a:chOff x="4362697" y="2026078"/>
              <a:chExt cx="3049218" cy="3460322"/>
            </a:xfrm>
            <a:grpFill/>
          </p:grpSpPr>
          <p:grpSp>
            <p:nvGrpSpPr>
              <p:cNvPr id="34" name="Group 177"/>
              <p:cNvGrpSpPr/>
              <p:nvPr/>
            </p:nvGrpSpPr>
            <p:grpSpPr>
              <a:xfrm>
                <a:off x="4362697" y="2026078"/>
                <a:ext cx="3049218" cy="3460322"/>
                <a:chOff x="10231438" y="6118225"/>
                <a:chExt cx="212725" cy="303213"/>
              </a:xfrm>
              <a:grpFill/>
            </p:grpSpPr>
            <p:sp>
              <p:nvSpPr>
                <p:cNvPr id="36" name="Freeform 1489"/>
                <p:cNvSpPr>
                  <a:spLocks/>
                </p:cNvSpPr>
                <p:nvPr/>
              </p:nvSpPr>
              <p:spPr bwMode="auto">
                <a:xfrm>
                  <a:off x="10280651" y="6118225"/>
                  <a:ext cx="112713" cy="58738"/>
                </a:xfrm>
                <a:custGeom>
                  <a:avLst/>
                  <a:gdLst>
                    <a:gd name="T0" fmla="*/ 1056 w 1290"/>
                    <a:gd name="T1" fmla="*/ 0 h 667"/>
                    <a:gd name="T2" fmla="*/ 1091 w 1290"/>
                    <a:gd name="T3" fmla="*/ 1 h 667"/>
                    <a:gd name="T4" fmla="*/ 1126 w 1290"/>
                    <a:gd name="T5" fmla="*/ 8 h 667"/>
                    <a:gd name="T6" fmla="*/ 1159 w 1290"/>
                    <a:gd name="T7" fmla="*/ 20 h 667"/>
                    <a:gd name="T8" fmla="*/ 1189 w 1290"/>
                    <a:gd name="T9" fmla="*/ 37 h 667"/>
                    <a:gd name="T10" fmla="*/ 1217 w 1290"/>
                    <a:gd name="T11" fmla="*/ 57 h 667"/>
                    <a:gd name="T12" fmla="*/ 1240 w 1290"/>
                    <a:gd name="T13" fmla="*/ 81 h 667"/>
                    <a:gd name="T14" fmla="*/ 1259 w 1290"/>
                    <a:gd name="T15" fmla="*/ 109 h 667"/>
                    <a:gd name="T16" fmla="*/ 1275 w 1290"/>
                    <a:gd name="T17" fmla="*/ 140 h 667"/>
                    <a:gd name="T18" fmla="*/ 1285 w 1290"/>
                    <a:gd name="T19" fmla="*/ 173 h 667"/>
                    <a:gd name="T20" fmla="*/ 1290 w 1290"/>
                    <a:gd name="T21" fmla="*/ 208 h 667"/>
                    <a:gd name="T22" fmla="*/ 1288 w 1290"/>
                    <a:gd name="T23" fmla="*/ 246 h 667"/>
                    <a:gd name="T24" fmla="*/ 1287 w 1290"/>
                    <a:gd name="T25" fmla="*/ 251 h 667"/>
                    <a:gd name="T26" fmla="*/ 1286 w 1290"/>
                    <a:gd name="T27" fmla="*/ 263 h 667"/>
                    <a:gd name="T28" fmla="*/ 1284 w 1290"/>
                    <a:gd name="T29" fmla="*/ 278 h 667"/>
                    <a:gd name="T30" fmla="*/ 1279 w 1290"/>
                    <a:gd name="T31" fmla="*/ 299 h 667"/>
                    <a:gd name="T32" fmla="*/ 1273 w 1290"/>
                    <a:gd name="T33" fmla="*/ 325 h 667"/>
                    <a:gd name="T34" fmla="*/ 1265 w 1290"/>
                    <a:gd name="T35" fmla="*/ 355 h 667"/>
                    <a:gd name="T36" fmla="*/ 1253 w 1290"/>
                    <a:gd name="T37" fmla="*/ 390 h 667"/>
                    <a:gd name="T38" fmla="*/ 1239 w 1290"/>
                    <a:gd name="T39" fmla="*/ 428 h 667"/>
                    <a:gd name="T40" fmla="*/ 1220 w 1290"/>
                    <a:gd name="T41" fmla="*/ 470 h 667"/>
                    <a:gd name="T42" fmla="*/ 1197 w 1290"/>
                    <a:gd name="T43" fmla="*/ 515 h 667"/>
                    <a:gd name="T44" fmla="*/ 1169 w 1290"/>
                    <a:gd name="T45" fmla="*/ 563 h 667"/>
                    <a:gd name="T46" fmla="*/ 1136 w 1290"/>
                    <a:gd name="T47" fmla="*/ 614 h 667"/>
                    <a:gd name="T48" fmla="*/ 1097 w 1290"/>
                    <a:gd name="T49" fmla="*/ 667 h 667"/>
                    <a:gd name="T50" fmla="*/ 190 w 1290"/>
                    <a:gd name="T51" fmla="*/ 667 h 667"/>
                    <a:gd name="T52" fmla="*/ 158 w 1290"/>
                    <a:gd name="T53" fmla="*/ 627 h 667"/>
                    <a:gd name="T54" fmla="*/ 130 w 1290"/>
                    <a:gd name="T55" fmla="*/ 588 h 667"/>
                    <a:gd name="T56" fmla="*/ 105 w 1290"/>
                    <a:gd name="T57" fmla="*/ 547 h 667"/>
                    <a:gd name="T58" fmla="*/ 83 w 1290"/>
                    <a:gd name="T59" fmla="*/ 507 h 667"/>
                    <a:gd name="T60" fmla="*/ 65 w 1290"/>
                    <a:gd name="T61" fmla="*/ 468 h 667"/>
                    <a:gd name="T62" fmla="*/ 50 w 1290"/>
                    <a:gd name="T63" fmla="*/ 430 h 667"/>
                    <a:gd name="T64" fmla="*/ 37 w 1290"/>
                    <a:gd name="T65" fmla="*/ 394 h 667"/>
                    <a:gd name="T66" fmla="*/ 27 w 1290"/>
                    <a:gd name="T67" fmla="*/ 361 h 667"/>
                    <a:gd name="T68" fmla="*/ 18 w 1290"/>
                    <a:gd name="T69" fmla="*/ 330 h 667"/>
                    <a:gd name="T70" fmla="*/ 11 w 1290"/>
                    <a:gd name="T71" fmla="*/ 304 h 667"/>
                    <a:gd name="T72" fmla="*/ 7 w 1290"/>
                    <a:gd name="T73" fmla="*/ 281 h 667"/>
                    <a:gd name="T74" fmla="*/ 4 w 1290"/>
                    <a:gd name="T75" fmla="*/ 264 h 667"/>
                    <a:gd name="T76" fmla="*/ 2 w 1290"/>
                    <a:gd name="T77" fmla="*/ 252 h 667"/>
                    <a:gd name="T78" fmla="*/ 1 w 1290"/>
                    <a:gd name="T79" fmla="*/ 246 h 667"/>
                    <a:gd name="T80" fmla="*/ 0 w 1290"/>
                    <a:gd name="T81" fmla="*/ 209 h 667"/>
                    <a:gd name="T82" fmla="*/ 4 w 1290"/>
                    <a:gd name="T83" fmla="*/ 174 h 667"/>
                    <a:gd name="T84" fmla="*/ 14 w 1290"/>
                    <a:gd name="T85" fmla="*/ 142 h 667"/>
                    <a:gd name="T86" fmla="*/ 30 w 1290"/>
                    <a:gd name="T87" fmla="*/ 110 h 667"/>
                    <a:gd name="T88" fmla="*/ 50 w 1290"/>
                    <a:gd name="T89" fmla="*/ 83 h 667"/>
                    <a:gd name="T90" fmla="*/ 74 w 1290"/>
                    <a:gd name="T91" fmla="*/ 58 h 667"/>
                    <a:gd name="T92" fmla="*/ 101 w 1290"/>
                    <a:gd name="T93" fmla="*/ 38 h 667"/>
                    <a:gd name="T94" fmla="*/ 132 w 1290"/>
                    <a:gd name="T95" fmla="*/ 22 h 667"/>
                    <a:gd name="T96" fmla="*/ 165 w 1290"/>
                    <a:gd name="T97" fmla="*/ 9 h 667"/>
                    <a:gd name="T98" fmla="*/ 200 w 1290"/>
                    <a:gd name="T99" fmla="*/ 3 h 667"/>
                    <a:gd name="T100" fmla="*/ 236 w 1290"/>
                    <a:gd name="T101" fmla="*/ 2 h 667"/>
                    <a:gd name="T102" fmla="*/ 273 w 1290"/>
                    <a:gd name="T103" fmla="*/ 7 h 667"/>
                    <a:gd name="T104" fmla="*/ 342 w 1290"/>
                    <a:gd name="T105" fmla="*/ 21 h 667"/>
                    <a:gd name="T106" fmla="*/ 415 w 1290"/>
                    <a:gd name="T107" fmla="*/ 31 h 667"/>
                    <a:gd name="T108" fmla="*/ 490 w 1290"/>
                    <a:gd name="T109" fmla="*/ 39 h 667"/>
                    <a:gd name="T110" fmla="*/ 567 w 1290"/>
                    <a:gd name="T111" fmla="*/ 44 h 667"/>
                    <a:gd name="T112" fmla="*/ 645 w 1290"/>
                    <a:gd name="T113" fmla="*/ 45 h 667"/>
                    <a:gd name="T114" fmla="*/ 725 w 1290"/>
                    <a:gd name="T115" fmla="*/ 44 h 667"/>
                    <a:gd name="T116" fmla="*/ 802 w 1290"/>
                    <a:gd name="T117" fmla="*/ 39 h 667"/>
                    <a:gd name="T118" fmla="*/ 876 w 1290"/>
                    <a:gd name="T119" fmla="*/ 30 h 667"/>
                    <a:gd name="T120" fmla="*/ 948 w 1290"/>
                    <a:gd name="T121" fmla="*/ 19 h 667"/>
                    <a:gd name="T122" fmla="*/ 1018 w 1290"/>
                    <a:gd name="T123" fmla="*/ 4 h 667"/>
                    <a:gd name="T124" fmla="*/ 1056 w 1290"/>
                    <a:gd name="T125" fmla="*/ 0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90" h="667">
                      <a:moveTo>
                        <a:pt x="1056" y="0"/>
                      </a:moveTo>
                      <a:lnTo>
                        <a:pt x="1091" y="1"/>
                      </a:lnTo>
                      <a:lnTo>
                        <a:pt x="1126" y="8"/>
                      </a:lnTo>
                      <a:lnTo>
                        <a:pt x="1159" y="20"/>
                      </a:lnTo>
                      <a:lnTo>
                        <a:pt x="1189" y="37"/>
                      </a:lnTo>
                      <a:lnTo>
                        <a:pt x="1217" y="57"/>
                      </a:lnTo>
                      <a:lnTo>
                        <a:pt x="1240" y="81"/>
                      </a:lnTo>
                      <a:lnTo>
                        <a:pt x="1259" y="109"/>
                      </a:lnTo>
                      <a:lnTo>
                        <a:pt x="1275" y="140"/>
                      </a:lnTo>
                      <a:lnTo>
                        <a:pt x="1285" y="173"/>
                      </a:lnTo>
                      <a:lnTo>
                        <a:pt x="1290" y="208"/>
                      </a:lnTo>
                      <a:lnTo>
                        <a:pt x="1288" y="246"/>
                      </a:lnTo>
                      <a:lnTo>
                        <a:pt x="1287" y="251"/>
                      </a:lnTo>
                      <a:lnTo>
                        <a:pt x="1286" y="263"/>
                      </a:lnTo>
                      <a:lnTo>
                        <a:pt x="1284" y="278"/>
                      </a:lnTo>
                      <a:lnTo>
                        <a:pt x="1279" y="299"/>
                      </a:lnTo>
                      <a:lnTo>
                        <a:pt x="1273" y="325"/>
                      </a:lnTo>
                      <a:lnTo>
                        <a:pt x="1265" y="355"/>
                      </a:lnTo>
                      <a:lnTo>
                        <a:pt x="1253" y="390"/>
                      </a:lnTo>
                      <a:lnTo>
                        <a:pt x="1239" y="428"/>
                      </a:lnTo>
                      <a:lnTo>
                        <a:pt x="1220" y="470"/>
                      </a:lnTo>
                      <a:lnTo>
                        <a:pt x="1197" y="515"/>
                      </a:lnTo>
                      <a:lnTo>
                        <a:pt x="1169" y="563"/>
                      </a:lnTo>
                      <a:lnTo>
                        <a:pt x="1136" y="614"/>
                      </a:lnTo>
                      <a:lnTo>
                        <a:pt x="1097" y="667"/>
                      </a:lnTo>
                      <a:lnTo>
                        <a:pt x="190" y="667"/>
                      </a:lnTo>
                      <a:lnTo>
                        <a:pt x="158" y="627"/>
                      </a:lnTo>
                      <a:lnTo>
                        <a:pt x="130" y="588"/>
                      </a:lnTo>
                      <a:lnTo>
                        <a:pt x="105" y="547"/>
                      </a:lnTo>
                      <a:lnTo>
                        <a:pt x="83" y="507"/>
                      </a:lnTo>
                      <a:lnTo>
                        <a:pt x="65" y="468"/>
                      </a:lnTo>
                      <a:lnTo>
                        <a:pt x="50" y="430"/>
                      </a:lnTo>
                      <a:lnTo>
                        <a:pt x="37" y="394"/>
                      </a:lnTo>
                      <a:lnTo>
                        <a:pt x="27" y="361"/>
                      </a:lnTo>
                      <a:lnTo>
                        <a:pt x="18" y="330"/>
                      </a:lnTo>
                      <a:lnTo>
                        <a:pt x="11" y="304"/>
                      </a:lnTo>
                      <a:lnTo>
                        <a:pt x="7" y="281"/>
                      </a:lnTo>
                      <a:lnTo>
                        <a:pt x="4" y="264"/>
                      </a:lnTo>
                      <a:lnTo>
                        <a:pt x="2" y="252"/>
                      </a:lnTo>
                      <a:lnTo>
                        <a:pt x="1" y="246"/>
                      </a:lnTo>
                      <a:lnTo>
                        <a:pt x="0" y="209"/>
                      </a:lnTo>
                      <a:lnTo>
                        <a:pt x="4" y="174"/>
                      </a:lnTo>
                      <a:lnTo>
                        <a:pt x="14" y="142"/>
                      </a:lnTo>
                      <a:lnTo>
                        <a:pt x="30" y="110"/>
                      </a:lnTo>
                      <a:lnTo>
                        <a:pt x="50" y="83"/>
                      </a:lnTo>
                      <a:lnTo>
                        <a:pt x="74" y="58"/>
                      </a:lnTo>
                      <a:lnTo>
                        <a:pt x="101" y="38"/>
                      </a:lnTo>
                      <a:lnTo>
                        <a:pt x="132" y="22"/>
                      </a:lnTo>
                      <a:lnTo>
                        <a:pt x="165" y="9"/>
                      </a:lnTo>
                      <a:lnTo>
                        <a:pt x="200" y="3"/>
                      </a:lnTo>
                      <a:lnTo>
                        <a:pt x="236" y="2"/>
                      </a:lnTo>
                      <a:lnTo>
                        <a:pt x="273" y="7"/>
                      </a:lnTo>
                      <a:lnTo>
                        <a:pt x="342" y="21"/>
                      </a:lnTo>
                      <a:lnTo>
                        <a:pt x="415" y="31"/>
                      </a:lnTo>
                      <a:lnTo>
                        <a:pt x="490" y="39"/>
                      </a:lnTo>
                      <a:lnTo>
                        <a:pt x="567" y="44"/>
                      </a:lnTo>
                      <a:lnTo>
                        <a:pt x="645" y="45"/>
                      </a:lnTo>
                      <a:lnTo>
                        <a:pt x="725" y="44"/>
                      </a:lnTo>
                      <a:lnTo>
                        <a:pt x="802" y="39"/>
                      </a:lnTo>
                      <a:lnTo>
                        <a:pt x="876" y="30"/>
                      </a:lnTo>
                      <a:lnTo>
                        <a:pt x="948" y="19"/>
                      </a:lnTo>
                      <a:lnTo>
                        <a:pt x="1018" y="4"/>
                      </a:lnTo>
                      <a:lnTo>
                        <a:pt x="10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490"/>
                <p:cNvSpPr>
                  <a:spLocks noEditPoints="1"/>
                </p:cNvSpPr>
                <p:nvPr/>
              </p:nvSpPr>
              <p:spPr bwMode="auto">
                <a:xfrm>
                  <a:off x="10231438" y="6189663"/>
                  <a:ext cx="212725" cy="231775"/>
                </a:xfrm>
                <a:custGeom>
                  <a:avLst/>
                  <a:gdLst>
                    <a:gd name="T0" fmla="*/ 1121 w 2408"/>
                    <a:gd name="T1" fmla="*/ 546 h 2614"/>
                    <a:gd name="T2" fmla="*/ 1053 w 2408"/>
                    <a:gd name="T3" fmla="*/ 702 h 2614"/>
                    <a:gd name="T4" fmla="*/ 882 w 2408"/>
                    <a:gd name="T5" fmla="*/ 857 h 2614"/>
                    <a:gd name="T6" fmla="*/ 835 w 2408"/>
                    <a:gd name="T7" fmla="*/ 1088 h 2614"/>
                    <a:gd name="T8" fmla="*/ 927 w 2408"/>
                    <a:gd name="T9" fmla="*/ 1288 h 2614"/>
                    <a:gd name="T10" fmla="*/ 1112 w 2408"/>
                    <a:gd name="T11" fmla="*/ 1402 h 2614"/>
                    <a:gd name="T12" fmla="*/ 1293 w 2408"/>
                    <a:gd name="T13" fmla="*/ 1441 h 2614"/>
                    <a:gd name="T14" fmla="*/ 1364 w 2408"/>
                    <a:gd name="T15" fmla="*/ 1572 h 2614"/>
                    <a:gd name="T16" fmla="*/ 1293 w 2408"/>
                    <a:gd name="T17" fmla="*/ 1703 h 2614"/>
                    <a:gd name="T18" fmla="*/ 1153 w 2408"/>
                    <a:gd name="T19" fmla="*/ 1722 h 2614"/>
                    <a:gd name="T20" fmla="*/ 1053 w 2408"/>
                    <a:gd name="T21" fmla="*/ 1655 h 2614"/>
                    <a:gd name="T22" fmla="*/ 955 w 2408"/>
                    <a:gd name="T23" fmla="*/ 1662 h 2614"/>
                    <a:gd name="T24" fmla="*/ 904 w 2408"/>
                    <a:gd name="T25" fmla="*/ 1750 h 2614"/>
                    <a:gd name="T26" fmla="*/ 961 w 2408"/>
                    <a:gd name="T27" fmla="*/ 1853 h 2614"/>
                    <a:gd name="T28" fmla="*/ 1097 w 2408"/>
                    <a:gd name="T29" fmla="*/ 2001 h 2614"/>
                    <a:gd name="T30" fmla="*/ 1157 w 2408"/>
                    <a:gd name="T31" fmla="*/ 2097 h 2614"/>
                    <a:gd name="T32" fmla="*/ 1270 w 2408"/>
                    <a:gd name="T33" fmla="*/ 2084 h 2614"/>
                    <a:gd name="T34" fmla="*/ 1311 w 2408"/>
                    <a:gd name="T35" fmla="*/ 1927 h 2614"/>
                    <a:gd name="T36" fmla="*/ 1501 w 2408"/>
                    <a:gd name="T37" fmla="*/ 1796 h 2614"/>
                    <a:gd name="T38" fmla="*/ 1577 w 2408"/>
                    <a:gd name="T39" fmla="*/ 1572 h 2614"/>
                    <a:gd name="T40" fmla="*/ 1510 w 2408"/>
                    <a:gd name="T41" fmla="*/ 1359 h 2614"/>
                    <a:gd name="T42" fmla="*/ 1339 w 2408"/>
                    <a:gd name="T43" fmla="*/ 1225 h 2614"/>
                    <a:gd name="T44" fmla="*/ 1143 w 2408"/>
                    <a:gd name="T45" fmla="*/ 1187 h 2614"/>
                    <a:gd name="T46" fmla="*/ 1049 w 2408"/>
                    <a:gd name="T47" fmla="*/ 1074 h 2614"/>
                    <a:gd name="T48" fmla="*/ 1092 w 2408"/>
                    <a:gd name="T49" fmla="*/ 929 h 2614"/>
                    <a:gd name="T50" fmla="*/ 1231 w 2408"/>
                    <a:gd name="T51" fmla="*/ 884 h 2614"/>
                    <a:gd name="T52" fmla="*/ 1340 w 2408"/>
                    <a:gd name="T53" fmla="*/ 949 h 2614"/>
                    <a:gd name="T54" fmla="*/ 1452 w 2408"/>
                    <a:gd name="T55" fmla="*/ 952 h 2614"/>
                    <a:gd name="T56" fmla="*/ 1505 w 2408"/>
                    <a:gd name="T57" fmla="*/ 851 h 2614"/>
                    <a:gd name="T58" fmla="*/ 1416 w 2408"/>
                    <a:gd name="T59" fmla="*/ 735 h 2614"/>
                    <a:gd name="T60" fmla="*/ 1309 w 2408"/>
                    <a:gd name="T61" fmla="*/ 587 h 2614"/>
                    <a:gd name="T62" fmla="*/ 1229 w 2408"/>
                    <a:gd name="T63" fmla="*/ 508 h 2614"/>
                    <a:gd name="T64" fmla="*/ 1822 w 2408"/>
                    <a:gd name="T65" fmla="*/ 112 h 2614"/>
                    <a:gd name="T66" fmla="*/ 2098 w 2408"/>
                    <a:gd name="T67" fmla="*/ 475 h 2614"/>
                    <a:gd name="T68" fmla="*/ 2295 w 2408"/>
                    <a:gd name="T69" fmla="*/ 916 h 2614"/>
                    <a:gd name="T70" fmla="*/ 2397 w 2408"/>
                    <a:gd name="T71" fmla="*/ 1381 h 2614"/>
                    <a:gd name="T72" fmla="*/ 2389 w 2408"/>
                    <a:gd name="T73" fmla="*/ 1794 h 2614"/>
                    <a:gd name="T74" fmla="*/ 2285 w 2408"/>
                    <a:gd name="T75" fmla="*/ 2108 h 2614"/>
                    <a:gd name="T76" fmla="*/ 2101 w 2408"/>
                    <a:gd name="T77" fmla="*/ 2340 h 2614"/>
                    <a:gd name="T78" fmla="*/ 1849 w 2408"/>
                    <a:gd name="T79" fmla="*/ 2497 h 2614"/>
                    <a:gd name="T80" fmla="*/ 1546 w 2408"/>
                    <a:gd name="T81" fmla="*/ 2586 h 2614"/>
                    <a:gd name="T82" fmla="*/ 1203 w 2408"/>
                    <a:gd name="T83" fmla="*/ 2614 h 2614"/>
                    <a:gd name="T84" fmla="*/ 862 w 2408"/>
                    <a:gd name="T85" fmla="*/ 2586 h 2614"/>
                    <a:gd name="T86" fmla="*/ 559 w 2408"/>
                    <a:gd name="T87" fmla="*/ 2497 h 2614"/>
                    <a:gd name="T88" fmla="*/ 307 w 2408"/>
                    <a:gd name="T89" fmla="*/ 2342 h 2614"/>
                    <a:gd name="T90" fmla="*/ 123 w 2408"/>
                    <a:gd name="T91" fmla="*/ 2109 h 2614"/>
                    <a:gd name="T92" fmla="*/ 19 w 2408"/>
                    <a:gd name="T93" fmla="*/ 1795 h 2614"/>
                    <a:gd name="T94" fmla="*/ 10 w 2408"/>
                    <a:gd name="T95" fmla="*/ 1381 h 2614"/>
                    <a:gd name="T96" fmla="*/ 111 w 2408"/>
                    <a:gd name="T97" fmla="*/ 916 h 2614"/>
                    <a:gd name="T98" fmla="*/ 307 w 2408"/>
                    <a:gd name="T99" fmla="*/ 475 h 2614"/>
                    <a:gd name="T100" fmla="*/ 581 w 2408"/>
                    <a:gd name="T101" fmla="*/ 112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08" h="2614">
                      <a:moveTo>
                        <a:pt x="1204" y="505"/>
                      </a:moveTo>
                      <a:lnTo>
                        <a:pt x="1180" y="508"/>
                      </a:lnTo>
                      <a:lnTo>
                        <a:pt x="1157" y="516"/>
                      </a:lnTo>
                      <a:lnTo>
                        <a:pt x="1138" y="529"/>
                      </a:lnTo>
                      <a:lnTo>
                        <a:pt x="1121" y="546"/>
                      </a:lnTo>
                      <a:lnTo>
                        <a:pt x="1108" y="564"/>
                      </a:lnTo>
                      <a:lnTo>
                        <a:pt x="1101" y="587"/>
                      </a:lnTo>
                      <a:lnTo>
                        <a:pt x="1098" y="611"/>
                      </a:lnTo>
                      <a:lnTo>
                        <a:pt x="1098" y="685"/>
                      </a:lnTo>
                      <a:lnTo>
                        <a:pt x="1053" y="702"/>
                      </a:lnTo>
                      <a:lnTo>
                        <a:pt x="1011" y="724"/>
                      </a:lnTo>
                      <a:lnTo>
                        <a:pt x="972" y="751"/>
                      </a:lnTo>
                      <a:lnTo>
                        <a:pt x="938" y="782"/>
                      </a:lnTo>
                      <a:lnTo>
                        <a:pt x="908" y="818"/>
                      </a:lnTo>
                      <a:lnTo>
                        <a:pt x="882" y="857"/>
                      </a:lnTo>
                      <a:lnTo>
                        <a:pt x="861" y="899"/>
                      </a:lnTo>
                      <a:lnTo>
                        <a:pt x="845" y="945"/>
                      </a:lnTo>
                      <a:lnTo>
                        <a:pt x="836" y="992"/>
                      </a:lnTo>
                      <a:lnTo>
                        <a:pt x="831" y="1042"/>
                      </a:lnTo>
                      <a:lnTo>
                        <a:pt x="835" y="1088"/>
                      </a:lnTo>
                      <a:lnTo>
                        <a:pt x="843" y="1133"/>
                      </a:lnTo>
                      <a:lnTo>
                        <a:pt x="857" y="1176"/>
                      </a:lnTo>
                      <a:lnTo>
                        <a:pt x="875" y="1216"/>
                      </a:lnTo>
                      <a:lnTo>
                        <a:pt x="898" y="1254"/>
                      </a:lnTo>
                      <a:lnTo>
                        <a:pt x="927" y="1288"/>
                      </a:lnTo>
                      <a:lnTo>
                        <a:pt x="957" y="1319"/>
                      </a:lnTo>
                      <a:lnTo>
                        <a:pt x="991" y="1347"/>
                      </a:lnTo>
                      <a:lnTo>
                        <a:pt x="1030" y="1370"/>
                      </a:lnTo>
                      <a:lnTo>
                        <a:pt x="1070" y="1387"/>
                      </a:lnTo>
                      <a:lnTo>
                        <a:pt x="1112" y="1402"/>
                      </a:lnTo>
                      <a:lnTo>
                        <a:pt x="1157" y="1410"/>
                      </a:lnTo>
                      <a:lnTo>
                        <a:pt x="1204" y="1413"/>
                      </a:lnTo>
                      <a:lnTo>
                        <a:pt x="1237" y="1417"/>
                      </a:lnTo>
                      <a:lnTo>
                        <a:pt x="1266" y="1426"/>
                      </a:lnTo>
                      <a:lnTo>
                        <a:pt x="1293" y="1441"/>
                      </a:lnTo>
                      <a:lnTo>
                        <a:pt x="1317" y="1459"/>
                      </a:lnTo>
                      <a:lnTo>
                        <a:pt x="1337" y="1483"/>
                      </a:lnTo>
                      <a:lnTo>
                        <a:pt x="1352" y="1510"/>
                      </a:lnTo>
                      <a:lnTo>
                        <a:pt x="1361" y="1540"/>
                      </a:lnTo>
                      <a:lnTo>
                        <a:pt x="1364" y="1572"/>
                      </a:lnTo>
                      <a:lnTo>
                        <a:pt x="1361" y="1604"/>
                      </a:lnTo>
                      <a:lnTo>
                        <a:pt x="1352" y="1633"/>
                      </a:lnTo>
                      <a:lnTo>
                        <a:pt x="1337" y="1660"/>
                      </a:lnTo>
                      <a:lnTo>
                        <a:pt x="1317" y="1684"/>
                      </a:lnTo>
                      <a:lnTo>
                        <a:pt x="1293" y="1703"/>
                      </a:lnTo>
                      <a:lnTo>
                        <a:pt x="1266" y="1718"/>
                      </a:lnTo>
                      <a:lnTo>
                        <a:pt x="1237" y="1727"/>
                      </a:lnTo>
                      <a:lnTo>
                        <a:pt x="1204" y="1731"/>
                      </a:lnTo>
                      <a:lnTo>
                        <a:pt x="1178" y="1728"/>
                      </a:lnTo>
                      <a:lnTo>
                        <a:pt x="1153" y="1722"/>
                      </a:lnTo>
                      <a:lnTo>
                        <a:pt x="1129" y="1712"/>
                      </a:lnTo>
                      <a:lnTo>
                        <a:pt x="1107" y="1698"/>
                      </a:lnTo>
                      <a:lnTo>
                        <a:pt x="1088" y="1680"/>
                      </a:lnTo>
                      <a:lnTo>
                        <a:pt x="1072" y="1666"/>
                      </a:lnTo>
                      <a:lnTo>
                        <a:pt x="1053" y="1655"/>
                      </a:lnTo>
                      <a:lnTo>
                        <a:pt x="1034" y="1649"/>
                      </a:lnTo>
                      <a:lnTo>
                        <a:pt x="1013" y="1647"/>
                      </a:lnTo>
                      <a:lnTo>
                        <a:pt x="993" y="1648"/>
                      </a:lnTo>
                      <a:lnTo>
                        <a:pt x="974" y="1653"/>
                      </a:lnTo>
                      <a:lnTo>
                        <a:pt x="955" y="1662"/>
                      </a:lnTo>
                      <a:lnTo>
                        <a:pt x="937" y="1675"/>
                      </a:lnTo>
                      <a:lnTo>
                        <a:pt x="922" y="1692"/>
                      </a:lnTo>
                      <a:lnTo>
                        <a:pt x="913" y="1710"/>
                      </a:lnTo>
                      <a:lnTo>
                        <a:pt x="906" y="1729"/>
                      </a:lnTo>
                      <a:lnTo>
                        <a:pt x="904" y="1750"/>
                      </a:lnTo>
                      <a:lnTo>
                        <a:pt x="905" y="1770"/>
                      </a:lnTo>
                      <a:lnTo>
                        <a:pt x="910" y="1791"/>
                      </a:lnTo>
                      <a:lnTo>
                        <a:pt x="919" y="1809"/>
                      </a:lnTo>
                      <a:lnTo>
                        <a:pt x="932" y="1826"/>
                      </a:lnTo>
                      <a:lnTo>
                        <a:pt x="961" y="1853"/>
                      </a:lnTo>
                      <a:lnTo>
                        <a:pt x="992" y="1877"/>
                      </a:lnTo>
                      <a:lnTo>
                        <a:pt x="1026" y="1898"/>
                      </a:lnTo>
                      <a:lnTo>
                        <a:pt x="1060" y="1915"/>
                      </a:lnTo>
                      <a:lnTo>
                        <a:pt x="1097" y="1927"/>
                      </a:lnTo>
                      <a:lnTo>
                        <a:pt x="1097" y="2001"/>
                      </a:lnTo>
                      <a:lnTo>
                        <a:pt x="1100" y="2025"/>
                      </a:lnTo>
                      <a:lnTo>
                        <a:pt x="1108" y="2048"/>
                      </a:lnTo>
                      <a:lnTo>
                        <a:pt x="1121" y="2068"/>
                      </a:lnTo>
                      <a:lnTo>
                        <a:pt x="1138" y="2084"/>
                      </a:lnTo>
                      <a:lnTo>
                        <a:pt x="1157" y="2097"/>
                      </a:lnTo>
                      <a:lnTo>
                        <a:pt x="1179" y="2104"/>
                      </a:lnTo>
                      <a:lnTo>
                        <a:pt x="1203" y="2107"/>
                      </a:lnTo>
                      <a:lnTo>
                        <a:pt x="1228" y="2104"/>
                      </a:lnTo>
                      <a:lnTo>
                        <a:pt x="1250" y="2097"/>
                      </a:lnTo>
                      <a:lnTo>
                        <a:pt x="1270" y="2084"/>
                      </a:lnTo>
                      <a:lnTo>
                        <a:pt x="1287" y="2068"/>
                      </a:lnTo>
                      <a:lnTo>
                        <a:pt x="1299" y="2048"/>
                      </a:lnTo>
                      <a:lnTo>
                        <a:pt x="1308" y="2025"/>
                      </a:lnTo>
                      <a:lnTo>
                        <a:pt x="1311" y="2001"/>
                      </a:lnTo>
                      <a:lnTo>
                        <a:pt x="1311" y="1927"/>
                      </a:lnTo>
                      <a:lnTo>
                        <a:pt x="1355" y="1910"/>
                      </a:lnTo>
                      <a:lnTo>
                        <a:pt x="1398" y="1889"/>
                      </a:lnTo>
                      <a:lnTo>
                        <a:pt x="1435" y="1863"/>
                      </a:lnTo>
                      <a:lnTo>
                        <a:pt x="1471" y="1831"/>
                      </a:lnTo>
                      <a:lnTo>
                        <a:pt x="1501" y="1796"/>
                      </a:lnTo>
                      <a:lnTo>
                        <a:pt x="1527" y="1756"/>
                      </a:lnTo>
                      <a:lnTo>
                        <a:pt x="1548" y="1715"/>
                      </a:lnTo>
                      <a:lnTo>
                        <a:pt x="1564" y="1669"/>
                      </a:lnTo>
                      <a:lnTo>
                        <a:pt x="1574" y="1622"/>
                      </a:lnTo>
                      <a:lnTo>
                        <a:pt x="1577" y="1572"/>
                      </a:lnTo>
                      <a:lnTo>
                        <a:pt x="1574" y="1525"/>
                      </a:lnTo>
                      <a:lnTo>
                        <a:pt x="1566" y="1480"/>
                      </a:lnTo>
                      <a:lnTo>
                        <a:pt x="1552" y="1437"/>
                      </a:lnTo>
                      <a:lnTo>
                        <a:pt x="1533" y="1397"/>
                      </a:lnTo>
                      <a:lnTo>
                        <a:pt x="1510" y="1359"/>
                      </a:lnTo>
                      <a:lnTo>
                        <a:pt x="1483" y="1325"/>
                      </a:lnTo>
                      <a:lnTo>
                        <a:pt x="1452" y="1294"/>
                      </a:lnTo>
                      <a:lnTo>
                        <a:pt x="1417" y="1267"/>
                      </a:lnTo>
                      <a:lnTo>
                        <a:pt x="1380" y="1244"/>
                      </a:lnTo>
                      <a:lnTo>
                        <a:pt x="1339" y="1225"/>
                      </a:lnTo>
                      <a:lnTo>
                        <a:pt x="1296" y="1211"/>
                      </a:lnTo>
                      <a:lnTo>
                        <a:pt x="1251" y="1203"/>
                      </a:lnTo>
                      <a:lnTo>
                        <a:pt x="1204" y="1200"/>
                      </a:lnTo>
                      <a:lnTo>
                        <a:pt x="1173" y="1197"/>
                      </a:lnTo>
                      <a:lnTo>
                        <a:pt x="1143" y="1187"/>
                      </a:lnTo>
                      <a:lnTo>
                        <a:pt x="1116" y="1173"/>
                      </a:lnTo>
                      <a:lnTo>
                        <a:pt x="1092" y="1154"/>
                      </a:lnTo>
                      <a:lnTo>
                        <a:pt x="1073" y="1130"/>
                      </a:lnTo>
                      <a:lnTo>
                        <a:pt x="1058" y="1103"/>
                      </a:lnTo>
                      <a:lnTo>
                        <a:pt x="1049" y="1074"/>
                      </a:lnTo>
                      <a:lnTo>
                        <a:pt x="1046" y="1042"/>
                      </a:lnTo>
                      <a:lnTo>
                        <a:pt x="1049" y="1009"/>
                      </a:lnTo>
                      <a:lnTo>
                        <a:pt x="1058" y="980"/>
                      </a:lnTo>
                      <a:lnTo>
                        <a:pt x="1073" y="953"/>
                      </a:lnTo>
                      <a:lnTo>
                        <a:pt x="1092" y="929"/>
                      </a:lnTo>
                      <a:lnTo>
                        <a:pt x="1116" y="909"/>
                      </a:lnTo>
                      <a:lnTo>
                        <a:pt x="1143" y="895"/>
                      </a:lnTo>
                      <a:lnTo>
                        <a:pt x="1173" y="885"/>
                      </a:lnTo>
                      <a:lnTo>
                        <a:pt x="1204" y="882"/>
                      </a:lnTo>
                      <a:lnTo>
                        <a:pt x="1231" y="884"/>
                      </a:lnTo>
                      <a:lnTo>
                        <a:pt x="1257" y="890"/>
                      </a:lnTo>
                      <a:lnTo>
                        <a:pt x="1280" y="901"/>
                      </a:lnTo>
                      <a:lnTo>
                        <a:pt x="1302" y="916"/>
                      </a:lnTo>
                      <a:lnTo>
                        <a:pt x="1321" y="933"/>
                      </a:lnTo>
                      <a:lnTo>
                        <a:pt x="1340" y="949"/>
                      </a:lnTo>
                      <a:lnTo>
                        <a:pt x="1361" y="959"/>
                      </a:lnTo>
                      <a:lnTo>
                        <a:pt x="1384" y="966"/>
                      </a:lnTo>
                      <a:lnTo>
                        <a:pt x="1407" y="966"/>
                      </a:lnTo>
                      <a:lnTo>
                        <a:pt x="1430" y="961"/>
                      </a:lnTo>
                      <a:lnTo>
                        <a:pt x="1452" y="952"/>
                      </a:lnTo>
                      <a:lnTo>
                        <a:pt x="1472" y="937"/>
                      </a:lnTo>
                      <a:lnTo>
                        <a:pt x="1487" y="919"/>
                      </a:lnTo>
                      <a:lnTo>
                        <a:pt x="1499" y="897"/>
                      </a:lnTo>
                      <a:lnTo>
                        <a:pt x="1504" y="874"/>
                      </a:lnTo>
                      <a:lnTo>
                        <a:pt x="1505" y="851"/>
                      </a:lnTo>
                      <a:lnTo>
                        <a:pt x="1500" y="828"/>
                      </a:lnTo>
                      <a:lnTo>
                        <a:pt x="1491" y="806"/>
                      </a:lnTo>
                      <a:lnTo>
                        <a:pt x="1476" y="786"/>
                      </a:lnTo>
                      <a:lnTo>
                        <a:pt x="1448" y="759"/>
                      </a:lnTo>
                      <a:lnTo>
                        <a:pt x="1416" y="735"/>
                      </a:lnTo>
                      <a:lnTo>
                        <a:pt x="1383" y="715"/>
                      </a:lnTo>
                      <a:lnTo>
                        <a:pt x="1347" y="699"/>
                      </a:lnTo>
                      <a:lnTo>
                        <a:pt x="1311" y="685"/>
                      </a:lnTo>
                      <a:lnTo>
                        <a:pt x="1311" y="611"/>
                      </a:lnTo>
                      <a:lnTo>
                        <a:pt x="1309" y="587"/>
                      </a:lnTo>
                      <a:lnTo>
                        <a:pt x="1300" y="564"/>
                      </a:lnTo>
                      <a:lnTo>
                        <a:pt x="1288" y="546"/>
                      </a:lnTo>
                      <a:lnTo>
                        <a:pt x="1271" y="529"/>
                      </a:lnTo>
                      <a:lnTo>
                        <a:pt x="1251" y="516"/>
                      </a:lnTo>
                      <a:lnTo>
                        <a:pt x="1229" y="508"/>
                      </a:lnTo>
                      <a:lnTo>
                        <a:pt x="1204" y="505"/>
                      </a:lnTo>
                      <a:close/>
                      <a:moveTo>
                        <a:pt x="708" y="0"/>
                      </a:moveTo>
                      <a:lnTo>
                        <a:pt x="1693" y="0"/>
                      </a:lnTo>
                      <a:lnTo>
                        <a:pt x="1759" y="53"/>
                      </a:lnTo>
                      <a:lnTo>
                        <a:pt x="1822" y="112"/>
                      </a:lnTo>
                      <a:lnTo>
                        <a:pt x="1882" y="176"/>
                      </a:lnTo>
                      <a:lnTo>
                        <a:pt x="1940" y="245"/>
                      </a:lnTo>
                      <a:lnTo>
                        <a:pt x="1995" y="317"/>
                      </a:lnTo>
                      <a:lnTo>
                        <a:pt x="2047" y="395"/>
                      </a:lnTo>
                      <a:lnTo>
                        <a:pt x="2098" y="475"/>
                      </a:lnTo>
                      <a:lnTo>
                        <a:pt x="2143" y="558"/>
                      </a:lnTo>
                      <a:lnTo>
                        <a:pt x="2186" y="645"/>
                      </a:lnTo>
                      <a:lnTo>
                        <a:pt x="2226" y="733"/>
                      </a:lnTo>
                      <a:lnTo>
                        <a:pt x="2263" y="824"/>
                      </a:lnTo>
                      <a:lnTo>
                        <a:pt x="2295" y="916"/>
                      </a:lnTo>
                      <a:lnTo>
                        <a:pt x="2323" y="1008"/>
                      </a:lnTo>
                      <a:lnTo>
                        <a:pt x="2348" y="1101"/>
                      </a:lnTo>
                      <a:lnTo>
                        <a:pt x="2369" y="1195"/>
                      </a:lnTo>
                      <a:lnTo>
                        <a:pt x="2385" y="1287"/>
                      </a:lnTo>
                      <a:lnTo>
                        <a:pt x="2397" y="1381"/>
                      </a:lnTo>
                      <a:lnTo>
                        <a:pt x="2405" y="1473"/>
                      </a:lnTo>
                      <a:lnTo>
                        <a:pt x="2408" y="1562"/>
                      </a:lnTo>
                      <a:lnTo>
                        <a:pt x="2406" y="1644"/>
                      </a:lnTo>
                      <a:lnTo>
                        <a:pt x="2399" y="1721"/>
                      </a:lnTo>
                      <a:lnTo>
                        <a:pt x="2389" y="1794"/>
                      </a:lnTo>
                      <a:lnTo>
                        <a:pt x="2375" y="1864"/>
                      </a:lnTo>
                      <a:lnTo>
                        <a:pt x="2358" y="1930"/>
                      </a:lnTo>
                      <a:lnTo>
                        <a:pt x="2337" y="1993"/>
                      </a:lnTo>
                      <a:lnTo>
                        <a:pt x="2313" y="2052"/>
                      </a:lnTo>
                      <a:lnTo>
                        <a:pt x="2285" y="2108"/>
                      </a:lnTo>
                      <a:lnTo>
                        <a:pt x="2254" y="2160"/>
                      </a:lnTo>
                      <a:lnTo>
                        <a:pt x="2220" y="2210"/>
                      </a:lnTo>
                      <a:lnTo>
                        <a:pt x="2183" y="2256"/>
                      </a:lnTo>
                      <a:lnTo>
                        <a:pt x="2142" y="2300"/>
                      </a:lnTo>
                      <a:lnTo>
                        <a:pt x="2101" y="2340"/>
                      </a:lnTo>
                      <a:lnTo>
                        <a:pt x="2055" y="2377"/>
                      </a:lnTo>
                      <a:lnTo>
                        <a:pt x="2007" y="2412"/>
                      </a:lnTo>
                      <a:lnTo>
                        <a:pt x="1957" y="2443"/>
                      </a:lnTo>
                      <a:lnTo>
                        <a:pt x="1904" y="2471"/>
                      </a:lnTo>
                      <a:lnTo>
                        <a:pt x="1849" y="2497"/>
                      </a:lnTo>
                      <a:lnTo>
                        <a:pt x="1793" y="2520"/>
                      </a:lnTo>
                      <a:lnTo>
                        <a:pt x="1733" y="2540"/>
                      </a:lnTo>
                      <a:lnTo>
                        <a:pt x="1672" y="2557"/>
                      </a:lnTo>
                      <a:lnTo>
                        <a:pt x="1610" y="2573"/>
                      </a:lnTo>
                      <a:lnTo>
                        <a:pt x="1546" y="2586"/>
                      </a:lnTo>
                      <a:lnTo>
                        <a:pt x="1480" y="2596"/>
                      </a:lnTo>
                      <a:lnTo>
                        <a:pt x="1412" y="2603"/>
                      </a:lnTo>
                      <a:lnTo>
                        <a:pt x="1344" y="2608"/>
                      </a:lnTo>
                      <a:lnTo>
                        <a:pt x="1274" y="2613"/>
                      </a:lnTo>
                      <a:lnTo>
                        <a:pt x="1203" y="2614"/>
                      </a:lnTo>
                      <a:lnTo>
                        <a:pt x="1133" y="2613"/>
                      </a:lnTo>
                      <a:lnTo>
                        <a:pt x="1063" y="2608"/>
                      </a:lnTo>
                      <a:lnTo>
                        <a:pt x="995" y="2603"/>
                      </a:lnTo>
                      <a:lnTo>
                        <a:pt x="928" y="2596"/>
                      </a:lnTo>
                      <a:lnTo>
                        <a:pt x="862" y="2586"/>
                      </a:lnTo>
                      <a:lnTo>
                        <a:pt x="798" y="2573"/>
                      </a:lnTo>
                      <a:lnTo>
                        <a:pt x="735" y="2558"/>
                      </a:lnTo>
                      <a:lnTo>
                        <a:pt x="675" y="2541"/>
                      </a:lnTo>
                      <a:lnTo>
                        <a:pt x="615" y="2520"/>
                      </a:lnTo>
                      <a:lnTo>
                        <a:pt x="559" y="2497"/>
                      </a:lnTo>
                      <a:lnTo>
                        <a:pt x="503" y="2472"/>
                      </a:lnTo>
                      <a:lnTo>
                        <a:pt x="451" y="2444"/>
                      </a:lnTo>
                      <a:lnTo>
                        <a:pt x="401" y="2413"/>
                      </a:lnTo>
                      <a:lnTo>
                        <a:pt x="353" y="2378"/>
                      </a:lnTo>
                      <a:lnTo>
                        <a:pt x="307" y="2342"/>
                      </a:lnTo>
                      <a:lnTo>
                        <a:pt x="265" y="2301"/>
                      </a:lnTo>
                      <a:lnTo>
                        <a:pt x="225" y="2258"/>
                      </a:lnTo>
                      <a:lnTo>
                        <a:pt x="188" y="2212"/>
                      </a:lnTo>
                      <a:lnTo>
                        <a:pt x="154" y="2163"/>
                      </a:lnTo>
                      <a:lnTo>
                        <a:pt x="123" y="2109"/>
                      </a:lnTo>
                      <a:lnTo>
                        <a:pt x="95" y="2053"/>
                      </a:lnTo>
                      <a:lnTo>
                        <a:pt x="71" y="1994"/>
                      </a:lnTo>
                      <a:lnTo>
                        <a:pt x="50" y="1931"/>
                      </a:lnTo>
                      <a:lnTo>
                        <a:pt x="32" y="1865"/>
                      </a:lnTo>
                      <a:lnTo>
                        <a:pt x="19" y="1795"/>
                      </a:lnTo>
                      <a:lnTo>
                        <a:pt x="8" y="1721"/>
                      </a:lnTo>
                      <a:lnTo>
                        <a:pt x="2" y="1644"/>
                      </a:lnTo>
                      <a:lnTo>
                        <a:pt x="0" y="1562"/>
                      </a:lnTo>
                      <a:lnTo>
                        <a:pt x="3" y="1473"/>
                      </a:lnTo>
                      <a:lnTo>
                        <a:pt x="10" y="1381"/>
                      </a:lnTo>
                      <a:lnTo>
                        <a:pt x="22" y="1287"/>
                      </a:lnTo>
                      <a:lnTo>
                        <a:pt x="38" y="1195"/>
                      </a:lnTo>
                      <a:lnTo>
                        <a:pt x="57" y="1101"/>
                      </a:lnTo>
                      <a:lnTo>
                        <a:pt x="82" y="1008"/>
                      </a:lnTo>
                      <a:lnTo>
                        <a:pt x="111" y="916"/>
                      </a:lnTo>
                      <a:lnTo>
                        <a:pt x="143" y="824"/>
                      </a:lnTo>
                      <a:lnTo>
                        <a:pt x="179" y="733"/>
                      </a:lnTo>
                      <a:lnTo>
                        <a:pt x="218" y="645"/>
                      </a:lnTo>
                      <a:lnTo>
                        <a:pt x="261" y="558"/>
                      </a:lnTo>
                      <a:lnTo>
                        <a:pt x="307" y="475"/>
                      </a:lnTo>
                      <a:lnTo>
                        <a:pt x="356" y="395"/>
                      </a:lnTo>
                      <a:lnTo>
                        <a:pt x="408" y="317"/>
                      </a:lnTo>
                      <a:lnTo>
                        <a:pt x="464" y="245"/>
                      </a:lnTo>
                      <a:lnTo>
                        <a:pt x="521" y="176"/>
                      </a:lnTo>
                      <a:lnTo>
                        <a:pt x="581" y="112"/>
                      </a:lnTo>
                      <a:lnTo>
                        <a:pt x="643" y="53"/>
                      </a:lnTo>
                      <a:lnTo>
                        <a:pt x="70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5" name="Овал 34"/>
              <p:cNvSpPr/>
              <p:nvPr/>
            </p:nvSpPr>
            <p:spPr>
              <a:xfrm>
                <a:off x="5273198" y="2890741"/>
                <a:ext cx="1318846" cy="1655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500" dirty="0" smtClean="0">
                    <a:latin typeface="+mj-lt"/>
                    <a:cs typeface="Times New Roman"/>
                  </a:rPr>
                  <a:t>₽</a:t>
                </a:r>
                <a:endParaRPr lang="ru-RU" sz="11500" dirty="0">
                  <a:latin typeface="+mj-lt"/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4800599" y="4651131"/>
              <a:ext cx="1696915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Стрелка вниз 39"/>
          <p:cNvSpPr/>
          <p:nvPr/>
        </p:nvSpPr>
        <p:spPr>
          <a:xfrm>
            <a:off x="4563207" y="2628900"/>
            <a:ext cx="1441939" cy="277836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6157545" y="2025163"/>
            <a:ext cx="1441939" cy="277836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иаграмма с подъемом">
            <a:extLst>
              <a:ext uri="{FF2B5EF4-FFF2-40B4-BE49-F238E27FC236}">
                <a16:creationId xmlns="" xmlns:a16="http://schemas.microsoft.com/office/drawing/2014/main" id="{E7218ADB-15E1-4B9D-A8B9-2577C93EF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3786" y="2266494"/>
            <a:ext cx="925114" cy="925114"/>
          </a:xfrm>
          <a:prstGeom prst="rect">
            <a:avLst/>
          </a:prstGeom>
        </p:spPr>
      </p:pic>
      <p:pic>
        <p:nvPicPr>
          <p:cNvPr id="8" name="Рисунок 7" descr="Одна шестеренка">
            <a:extLst>
              <a:ext uri="{FF2B5EF4-FFF2-40B4-BE49-F238E27FC236}">
                <a16:creationId xmlns="" xmlns:a16="http://schemas.microsoft.com/office/drawing/2014/main" id="{C25CBAE5-A276-4D2F-8A17-1D1FD655C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2812" y="1051930"/>
            <a:ext cx="1110978" cy="1110978"/>
          </a:xfrm>
          <a:prstGeom prst="rect">
            <a:avLst/>
          </a:prstGeom>
        </p:spPr>
      </p:pic>
      <p:pic>
        <p:nvPicPr>
          <p:cNvPr id="30" name="Рисунок 29" descr="Целевая аудитория">
            <a:extLst>
              <a:ext uri="{FF2B5EF4-FFF2-40B4-BE49-F238E27FC236}">
                <a16:creationId xmlns="" xmlns:a16="http://schemas.microsoft.com/office/drawing/2014/main" id="{9164F520-3381-4F10-9932-6634BDB02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7738" y="3315754"/>
            <a:ext cx="1035371" cy="1035371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БЮДЖЕТНОГО ПРОЦЕССА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2563676" y="11453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1" name="Group 305"/>
          <p:cNvGrpSpPr>
            <a:grpSpLocks noChangeAspect="1"/>
          </p:cNvGrpSpPr>
          <p:nvPr/>
        </p:nvGrpSpPr>
        <p:grpSpPr bwMode="auto">
          <a:xfrm>
            <a:off x="3218687" y="5741098"/>
            <a:ext cx="798202" cy="668495"/>
            <a:chOff x="275" y="3947"/>
            <a:chExt cx="240" cy="20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Freeform 307"/>
            <p:cNvSpPr>
              <a:spLocks/>
            </p:cNvSpPr>
            <p:nvPr/>
          </p:nvSpPr>
          <p:spPr bwMode="auto">
            <a:xfrm>
              <a:off x="296" y="3968"/>
              <a:ext cx="112" cy="176"/>
            </a:xfrm>
            <a:custGeom>
              <a:avLst/>
              <a:gdLst>
                <a:gd name="T0" fmla="*/ 806 w 1580"/>
                <a:gd name="T1" fmla="*/ 4 h 2471"/>
                <a:gd name="T2" fmla="*/ 891 w 1580"/>
                <a:gd name="T3" fmla="*/ 27 h 2471"/>
                <a:gd name="T4" fmla="*/ 952 w 1580"/>
                <a:gd name="T5" fmla="*/ 60 h 2471"/>
                <a:gd name="T6" fmla="*/ 989 w 1580"/>
                <a:gd name="T7" fmla="*/ 89 h 2471"/>
                <a:gd name="T8" fmla="*/ 1000 w 1580"/>
                <a:gd name="T9" fmla="*/ 102 h 2471"/>
                <a:gd name="T10" fmla="*/ 1126 w 1580"/>
                <a:gd name="T11" fmla="*/ 110 h 2471"/>
                <a:gd name="T12" fmla="*/ 1225 w 1580"/>
                <a:gd name="T13" fmla="*/ 158 h 2471"/>
                <a:gd name="T14" fmla="*/ 1301 w 1580"/>
                <a:gd name="T15" fmla="*/ 241 h 2471"/>
                <a:gd name="T16" fmla="*/ 1353 w 1580"/>
                <a:gd name="T17" fmla="*/ 352 h 2471"/>
                <a:gd name="T18" fmla="*/ 1386 w 1580"/>
                <a:gd name="T19" fmla="*/ 487 h 2471"/>
                <a:gd name="T20" fmla="*/ 1399 w 1580"/>
                <a:gd name="T21" fmla="*/ 640 h 2471"/>
                <a:gd name="T22" fmla="*/ 1396 w 1580"/>
                <a:gd name="T23" fmla="*/ 805 h 2471"/>
                <a:gd name="T24" fmla="*/ 1386 w 1580"/>
                <a:gd name="T25" fmla="*/ 968 h 2471"/>
                <a:gd name="T26" fmla="*/ 1399 w 1580"/>
                <a:gd name="T27" fmla="*/ 1097 h 2471"/>
                <a:gd name="T28" fmla="*/ 1430 w 1580"/>
                <a:gd name="T29" fmla="*/ 1195 h 2471"/>
                <a:gd name="T30" fmla="*/ 1471 w 1580"/>
                <a:gd name="T31" fmla="*/ 1263 h 2471"/>
                <a:gd name="T32" fmla="*/ 1513 w 1580"/>
                <a:gd name="T33" fmla="*/ 1309 h 2471"/>
                <a:gd name="T34" fmla="*/ 1550 w 1580"/>
                <a:gd name="T35" fmla="*/ 1335 h 2471"/>
                <a:gd name="T36" fmla="*/ 1575 w 1580"/>
                <a:gd name="T37" fmla="*/ 1347 h 2471"/>
                <a:gd name="T38" fmla="*/ 1548 w 1580"/>
                <a:gd name="T39" fmla="*/ 1377 h 2471"/>
                <a:gd name="T40" fmla="*/ 1437 w 1580"/>
                <a:gd name="T41" fmla="*/ 1441 h 2471"/>
                <a:gd name="T42" fmla="*/ 1314 w 1580"/>
                <a:gd name="T43" fmla="*/ 1478 h 2471"/>
                <a:gd name="T44" fmla="*/ 1202 w 1580"/>
                <a:gd name="T45" fmla="*/ 1496 h 2471"/>
                <a:gd name="T46" fmla="*/ 1119 w 1580"/>
                <a:gd name="T47" fmla="*/ 1501 h 2471"/>
                <a:gd name="T48" fmla="*/ 1087 w 1580"/>
                <a:gd name="T49" fmla="*/ 1501 h 2471"/>
                <a:gd name="T50" fmla="*/ 794 w 1580"/>
                <a:gd name="T51" fmla="*/ 2471 h 2471"/>
                <a:gd name="T52" fmla="*/ 438 w 1580"/>
                <a:gd name="T53" fmla="*/ 1503 h 2471"/>
                <a:gd name="T54" fmla="*/ 281 w 1580"/>
                <a:gd name="T55" fmla="*/ 1484 h 2471"/>
                <a:gd name="T56" fmla="*/ 164 w 1580"/>
                <a:gd name="T57" fmla="*/ 1451 h 2471"/>
                <a:gd name="T58" fmla="*/ 81 w 1580"/>
                <a:gd name="T59" fmla="*/ 1410 h 2471"/>
                <a:gd name="T60" fmla="*/ 30 w 1580"/>
                <a:gd name="T61" fmla="*/ 1373 h 2471"/>
                <a:gd name="T62" fmla="*/ 4 w 1580"/>
                <a:gd name="T63" fmla="*/ 1347 h 2471"/>
                <a:gd name="T64" fmla="*/ 1 w 1580"/>
                <a:gd name="T65" fmla="*/ 1341 h 2471"/>
                <a:gd name="T66" fmla="*/ 15 w 1580"/>
                <a:gd name="T67" fmla="*/ 1339 h 2471"/>
                <a:gd name="T68" fmla="*/ 42 w 1580"/>
                <a:gd name="T69" fmla="*/ 1328 h 2471"/>
                <a:gd name="T70" fmla="*/ 77 w 1580"/>
                <a:gd name="T71" fmla="*/ 1302 h 2471"/>
                <a:gd name="T72" fmla="*/ 115 w 1580"/>
                <a:gd name="T73" fmla="*/ 1257 h 2471"/>
                <a:gd name="T74" fmla="*/ 153 w 1580"/>
                <a:gd name="T75" fmla="*/ 1185 h 2471"/>
                <a:gd name="T76" fmla="*/ 183 w 1580"/>
                <a:gd name="T77" fmla="*/ 1082 h 2471"/>
                <a:gd name="T78" fmla="*/ 203 w 1580"/>
                <a:gd name="T79" fmla="*/ 941 h 2471"/>
                <a:gd name="T80" fmla="*/ 208 w 1580"/>
                <a:gd name="T81" fmla="*/ 754 h 2471"/>
                <a:gd name="T82" fmla="*/ 215 w 1580"/>
                <a:gd name="T83" fmla="*/ 558 h 2471"/>
                <a:gd name="T84" fmla="*/ 243 w 1580"/>
                <a:gd name="T85" fmla="*/ 401 h 2471"/>
                <a:gd name="T86" fmla="*/ 288 w 1580"/>
                <a:gd name="T87" fmla="*/ 281 h 2471"/>
                <a:gd name="T88" fmla="*/ 342 w 1580"/>
                <a:gd name="T89" fmla="*/ 191 h 2471"/>
                <a:gd name="T90" fmla="*/ 402 w 1580"/>
                <a:gd name="T91" fmla="*/ 127 h 2471"/>
                <a:gd name="T92" fmla="*/ 462 w 1580"/>
                <a:gd name="T93" fmla="*/ 83 h 2471"/>
                <a:gd name="T94" fmla="*/ 518 w 1580"/>
                <a:gd name="T95" fmla="*/ 54 h 2471"/>
                <a:gd name="T96" fmla="*/ 563 w 1580"/>
                <a:gd name="T97" fmla="*/ 37 h 2471"/>
                <a:gd name="T98" fmla="*/ 697 w 1580"/>
                <a:gd name="T99" fmla="*/ 3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0" h="2471">
                  <a:moveTo>
                    <a:pt x="735" y="0"/>
                  </a:moveTo>
                  <a:lnTo>
                    <a:pt x="772" y="1"/>
                  </a:lnTo>
                  <a:lnTo>
                    <a:pt x="806" y="4"/>
                  </a:lnTo>
                  <a:lnTo>
                    <a:pt x="837" y="10"/>
                  </a:lnTo>
                  <a:lnTo>
                    <a:pt x="865" y="18"/>
                  </a:lnTo>
                  <a:lnTo>
                    <a:pt x="891" y="27"/>
                  </a:lnTo>
                  <a:lnTo>
                    <a:pt x="914" y="38"/>
                  </a:lnTo>
                  <a:lnTo>
                    <a:pt x="935" y="49"/>
                  </a:lnTo>
                  <a:lnTo>
                    <a:pt x="952" y="60"/>
                  </a:lnTo>
                  <a:lnTo>
                    <a:pt x="966" y="70"/>
                  </a:lnTo>
                  <a:lnTo>
                    <a:pt x="979" y="81"/>
                  </a:lnTo>
                  <a:lnTo>
                    <a:pt x="989" y="89"/>
                  </a:lnTo>
                  <a:lnTo>
                    <a:pt x="995" y="96"/>
                  </a:lnTo>
                  <a:lnTo>
                    <a:pt x="999" y="100"/>
                  </a:lnTo>
                  <a:lnTo>
                    <a:pt x="1000" y="102"/>
                  </a:lnTo>
                  <a:lnTo>
                    <a:pt x="1045" y="100"/>
                  </a:lnTo>
                  <a:lnTo>
                    <a:pt x="1087" y="103"/>
                  </a:lnTo>
                  <a:lnTo>
                    <a:pt x="1126" y="110"/>
                  </a:lnTo>
                  <a:lnTo>
                    <a:pt x="1162" y="123"/>
                  </a:lnTo>
                  <a:lnTo>
                    <a:pt x="1194" y="139"/>
                  </a:lnTo>
                  <a:lnTo>
                    <a:pt x="1225" y="158"/>
                  </a:lnTo>
                  <a:lnTo>
                    <a:pt x="1253" y="183"/>
                  </a:lnTo>
                  <a:lnTo>
                    <a:pt x="1278" y="211"/>
                  </a:lnTo>
                  <a:lnTo>
                    <a:pt x="1301" y="241"/>
                  </a:lnTo>
                  <a:lnTo>
                    <a:pt x="1320" y="275"/>
                  </a:lnTo>
                  <a:lnTo>
                    <a:pt x="1339" y="312"/>
                  </a:lnTo>
                  <a:lnTo>
                    <a:pt x="1353" y="352"/>
                  </a:lnTo>
                  <a:lnTo>
                    <a:pt x="1366" y="395"/>
                  </a:lnTo>
                  <a:lnTo>
                    <a:pt x="1378" y="440"/>
                  </a:lnTo>
                  <a:lnTo>
                    <a:pt x="1386" y="487"/>
                  </a:lnTo>
                  <a:lnTo>
                    <a:pt x="1393" y="536"/>
                  </a:lnTo>
                  <a:lnTo>
                    <a:pt x="1397" y="586"/>
                  </a:lnTo>
                  <a:lnTo>
                    <a:pt x="1399" y="640"/>
                  </a:lnTo>
                  <a:lnTo>
                    <a:pt x="1399" y="693"/>
                  </a:lnTo>
                  <a:lnTo>
                    <a:pt x="1399" y="748"/>
                  </a:lnTo>
                  <a:lnTo>
                    <a:pt x="1396" y="805"/>
                  </a:lnTo>
                  <a:lnTo>
                    <a:pt x="1391" y="862"/>
                  </a:lnTo>
                  <a:lnTo>
                    <a:pt x="1387" y="917"/>
                  </a:lnTo>
                  <a:lnTo>
                    <a:pt x="1386" y="968"/>
                  </a:lnTo>
                  <a:lnTo>
                    <a:pt x="1388" y="1015"/>
                  </a:lnTo>
                  <a:lnTo>
                    <a:pt x="1392" y="1058"/>
                  </a:lnTo>
                  <a:lnTo>
                    <a:pt x="1399" y="1097"/>
                  </a:lnTo>
                  <a:lnTo>
                    <a:pt x="1407" y="1133"/>
                  </a:lnTo>
                  <a:lnTo>
                    <a:pt x="1417" y="1165"/>
                  </a:lnTo>
                  <a:lnTo>
                    <a:pt x="1430" y="1195"/>
                  </a:lnTo>
                  <a:lnTo>
                    <a:pt x="1442" y="1220"/>
                  </a:lnTo>
                  <a:lnTo>
                    <a:pt x="1456" y="1243"/>
                  </a:lnTo>
                  <a:lnTo>
                    <a:pt x="1471" y="1263"/>
                  </a:lnTo>
                  <a:lnTo>
                    <a:pt x="1485" y="1281"/>
                  </a:lnTo>
                  <a:lnTo>
                    <a:pt x="1499" y="1296"/>
                  </a:lnTo>
                  <a:lnTo>
                    <a:pt x="1513" y="1309"/>
                  </a:lnTo>
                  <a:lnTo>
                    <a:pt x="1527" y="1320"/>
                  </a:lnTo>
                  <a:lnTo>
                    <a:pt x="1539" y="1328"/>
                  </a:lnTo>
                  <a:lnTo>
                    <a:pt x="1550" y="1335"/>
                  </a:lnTo>
                  <a:lnTo>
                    <a:pt x="1561" y="1340"/>
                  </a:lnTo>
                  <a:lnTo>
                    <a:pt x="1569" y="1344"/>
                  </a:lnTo>
                  <a:lnTo>
                    <a:pt x="1575" y="1347"/>
                  </a:lnTo>
                  <a:lnTo>
                    <a:pt x="1579" y="1348"/>
                  </a:lnTo>
                  <a:lnTo>
                    <a:pt x="1580" y="1348"/>
                  </a:lnTo>
                  <a:lnTo>
                    <a:pt x="1548" y="1377"/>
                  </a:lnTo>
                  <a:lnTo>
                    <a:pt x="1513" y="1401"/>
                  </a:lnTo>
                  <a:lnTo>
                    <a:pt x="1476" y="1423"/>
                  </a:lnTo>
                  <a:lnTo>
                    <a:pt x="1437" y="1441"/>
                  </a:lnTo>
                  <a:lnTo>
                    <a:pt x="1396" y="1456"/>
                  </a:lnTo>
                  <a:lnTo>
                    <a:pt x="1355" y="1468"/>
                  </a:lnTo>
                  <a:lnTo>
                    <a:pt x="1314" y="1478"/>
                  </a:lnTo>
                  <a:lnTo>
                    <a:pt x="1274" y="1485"/>
                  </a:lnTo>
                  <a:lnTo>
                    <a:pt x="1236" y="1492"/>
                  </a:lnTo>
                  <a:lnTo>
                    <a:pt x="1202" y="1496"/>
                  </a:lnTo>
                  <a:lnTo>
                    <a:pt x="1170" y="1498"/>
                  </a:lnTo>
                  <a:lnTo>
                    <a:pt x="1142" y="1500"/>
                  </a:lnTo>
                  <a:lnTo>
                    <a:pt x="1119" y="1501"/>
                  </a:lnTo>
                  <a:lnTo>
                    <a:pt x="1101" y="1501"/>
                  </a:lnTo>
                  <a:lnTo>
                    <a:pt x="1091" y="1501"/>
                  </a:lnTo>
                  <a:lnTo>
                    <a:pt x="1087" y="1501"/>
                  </a:lnTo>
                  <a:lnTo>
                    <a:pt x="1087" y="1606"/>
                  </a:lnTo>
                  <a:lnTo>
                    <a:pt x="1086" y="1614"/>
                  </a:lnTo>
                  <a:lnTo>
                    <a:pt x="794" y="2471"/>
                  </a:lnTo>
                  <a:lnTo>
                    <a:pt x="500" y="1612"/>
                  </a:lnTo>
                  <a:lnTo>
                    <a:pt x="500" y="1504"/>
                  </a:lnTo>
                  <a:lnTo>
                    <a:pt x="438" y="1503"/>
                  </a:lnTo>
                  <a:lnTo>
                    <a:pt x="382" y="1499"/>
                  </a:lnTo>
                  <a:lnTo>
                    <a:pt x="328" y="1493"/>
                  </a:lnTo>
                  <a:lnTo>
                    <a:pt x="281" y="1484"/>
                  </a:lnTo>
                  <a:lnTo>
                    <a:pt x="238" y="1474"/>
                  </a:lnTo>
                  <a:lnTo>
                    <a:pt x="199" y="1463"/>
                  </a:lnTo>
                  <a:lnTo>
                    <a:pt x="164" y="1451"/>
                  </a:lnTo>
                  <a:lnTo>
                    <a:pt x="132" y="1437"/>
                  </a:lnTo>
                  <a:lnTo>
                    <a:pt x="106" y="1424"/>
                  </a:lnTo>
                  <a:lnTo>
                    <a:pt x="81" y="1410"/>
                  </a:lnTo>
                  <a:lnTo>
                    <a:pt x="61" y="1396"/>
                  </a:lnTo>
                  <a:lnTo>
                    <a:pt x="44" y="1384"/>
                  </a:lnTo>
                  <a:lnTo>
                    <a:pt x="30" y="1373"/>
                  </a:lnTo>
                  <a:lnTo>
                    <a:pt x="19" y="1363"/>
                  </a:lnTo>
                  <a:lnTo>
                    <a:pt x="11" y="1353"/>
                  </a:lnTo>
                  <a:lnTo>
                    <a:pt x="4" y="1347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1" y="1341"/>
                  </a:lnTo>
                  <a:lnTo>
                    <a:pt x="4" y="1341"/>
                  </a:lnTo>
                  <a:lnTo>
                    <a:pt x="8" y="1340"/>
                  </a:lnTo>
                  <a:lnTo>
                    <a:pt x="15" y="1339"/>
                  </a:lnTo>
                  <a:lnTo>
                    <a:pt x="23" y="1336"/>
                  </a:lnTo>
                  <a:lnTo>
                    <a:pt x="32" y="1333"/>
                  </a:lnTo>
                  <a:lnTo>
                    <a:pt x="42" y="1328"/>
                  </a:lnTo>
                  <a:lnTo>
                    <a:pt x="53" y="1322"/>
                  </a:lnTo>
                  <a:lnTo>
                    <a:pt x="65" y="1313"/>
                  </a:lnTo>
                  <a:lnTo>
                    <a:pt x="77" y="1302"/>
                  </a:lnTo>
                  <a:lnTo>
                    <a:pt x="89" y="1290"/>
                  </a:lnTo>
                  <a:lnTo>
                    <a:pt x="103" y="1276"/>
                  </a:lnTo>
                  <a:lnTo>
                    <a:pt x="115" y="1257"/>
                  </a:lnTo>
                  <a:lnTo>
                    <a:pt x="128" y="1237"/>
                  </a:lnTo>
                  <a:lnTo>
                    <a:pt x="140" y="1213"/>
                  </a:lnTo>
                  <a:lnTo>
                    <a:pt x="153" y="1185"/>
                  </a:lnTo>
                  <a:lnTo>
                    <a:pt x="163" y="1155"/>
                  </a:lnTo>
                  <a:lnTo>
                    <a:pt x="174" y="1121"/>
                  </a:lnTo>
                  <a:lnTo>
                    <a:pt x="183" y="1082"/>
                  </a:lnTo>
                  <a:lnTo>
                    <a:pt x="191" y="1039"/>
                  </a:lnTo>
                  <a:lnTo>
                    <a:pt x="198" y="992"/>
                  </a:lnTo>
                  <a:lnTo>
                    <a:pt x="203" y="941"/>
                  </a:lnTo>
                  <a:lnTo>
                    <a:pt x="207" y="883"/>
                  </a:lnTo>
                  <a:lnTo>
                    <a:pt x="208" y="822"/>
                  </a:lnTo>
                  <a:lnTo>
                    <a:pt x="208" y="754"/>
                  </a:lnTo>
                  <a:lnTo>
                    <a:pt x="207" y="684"/>
                  </a:lnTo>
                  <a:lnTo>
                    <a:pt x="210" y="618"/>
                  </a:lnTo>
                  <a:lnTo>
                    <a:pt x="215" y="558"/>
                  </a:lnTo>
                  <a:lnTo>
                    <a:pt x="222" y="501"/>
                  </a:lnTo>
                  <a:lnTo>
                    <a:pt x="231" y="449"/>
                  </a:lnTo>
                  <a:lnTo>
                    <a:pt x="243" y="401"/>
                  </a:lnTo>
                  <a:lnTo>
                    <a:pt x="256" y="358"/>
                  </a:lnTo>
                  <a:lnTo>
                    <a:pt x="271" y="317"/>
                  </a:lnTo>
                  <a:lnTo>
                    <a:pt x="288" y="281"/>
                  </a:lnTo>
                  <a:lnTo>
                    <a:pt x="305" y="248"/>
                  </a:lnTo>
                  <a:lnTo>
                    <a:pt x="323" y="218"/>
                  </a:lnTo>
                  <a:lnTo>
                    <a:pt x="342" y="191"/>
                  </a:lnTo>
                  <a:lnTo>
                    <a:pt x="362" y="167"/>
                  </a:lnTo>
                  <a:lnTo>
                    <a:pt x="382" y="145"/>
                  </a:lnTo>
                  <a:lnTo>
                    <a:pt x="402" y="127"/>
                  </a:lnTo>
                  <a:lnTo>
                    <a:pt x="423" y="109"/>
                  </a:lnTo>
                  <a:lnTo>
                    <a:pt x="443" y="95"/>
                  </a:lnTo>
                  <a:lnTo>
                    <a:pt x="462" y="83"/>
                  </a:lnTo>
                  <a:lnTo>
                    <a:pt x="482" y="71"/>
                  </a:lnTo>
                  <a:lnTo>
                    <a:pt x="500" y="62"/>
                  </a:lnTo>
                  <a:lnTo>
                    <a:pt x="518" y="54"/>
                  </a:lnTo>
                  <a:lnTo>
                    <a:pt x="534" y="47"/>
                  </a:lnTo>
                  <a:lnTo>
                    <a:pt x="549" y="42"/>
                  </a:lnTo>
                  <a:lnTo>
                    <a:pt x="563" y="37"/>
                  </a:lnTo>
                  <a:lnTo>
                    <a:pt x="610" y="20"/>
                  </a:lnTo>
                  <a:lnTo>
                    <a:pt x="655" y="9"/>
                  </a:lnTo>
                  <a:lnTo>
                    <a:pt x="697" y="3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08"/>
            <p:cNvSpPr>
              <a:spLocks/>
            </p:cNvSpPr>
            <p:nvPr/>
          </p:nvSpPr>
          <p:spPr bwMode="auto">
            <a:xfrm>
              <a:off x="275" y="4089"/>
              <a:ext cx="154" cy="59"/>
            </a:xfrm>
            <a:custGeom>
              <a:avLst/>
              <a:gdLst>
                <a:gd name="T0" fmla="*/ 678 w 2161"/>
                <a:gd name="T1" fmla="*/ 0 h 833"/>
                <a:gd name="T2" fmla="*/ 559 w 2161"/>
                <a:gd name="T3" fmla="*/ 345 h 833"/>
                <a:gd name="T4" fmla="*/ 722 w 2161"/>
                <a:gd name="T5" fmla="*/ 333 h 833"/>
                <a:gd name="T6" fmla="*/ 1082 w 2161"/>
                <a:gd name="T7" fmla="*/ 775 h 833"/>
                <a:gd name="T8" fmla="*/ 1441 w 2161"/>
                <a:gd name="T9" fmla="*/ 333 h 833"/>
                <a:gd name="T10" fmla="*/ 1603 w 2161"/>
                <a:gd name="T11" fmla="*/ 345 h 833"/>
                <a:gd name="T12" fmla="*/ 1487 w 2161"/>
                <a:gd name="T13" fmla="*/ 0 h 833"/>
                <a:gd name="T14" fmla="*/ 1517 w 2161"/>
                <a:gd name="T15" fmla="*/ 18 h 833"/>
                <a:gd name="T16" fmla="*/ 1549 w 2161"/>
                <a:gd name="T17" fmla="*/ 34 h 833"/>
                <a:gd name="T18" fmla="*/ 1918 w 2161"/>
                <a:gd name="T19" fmla="*/ 216 h 833"/>
                <a:gd name="T20" fmla="*/ 1954 w 2161"/>
                <a:gd name="T21" fmla="*/ 236 h 833"/>
                <a:gd name="T22" fmla="*/ 1986 w 2161"/>
                <a:gd name="T23" fmla="*/ 259 h 833"/>
                <a:gd name="T24" fmla="*/ 2014 w 2161"/>
                <a:gd name="T25" fmla="*/ 287 h 833"/>
                <a:gd name="T26" fmla="*/ 2040 w 2161"/>
                <a:gd name="T27" fmla="*/ 317 h 833"/>
                <a:gd name="T28" fmla="*/ 2061 w 2161"/>
                <a:gd name="T29" fmla="*/ 350 h 833"/>
                <a:gd name="T30" fmla="*/ 2080 w 2161"/>
                <a:gd name="T31" fmla="*/ 384 h 833"/>
                <a:gd name="T32" fmla="*/ 2093 w 2161"/>
                <a:gd name="T33" fmla="*/ 421 h 833"/>
                <a:gd name="T34" fmla="*/ 2102 w 2161"/>
                <a:gd name="T35" fmla="*/ 460 h 833"/>
                <a:gd name="T36" fmla="*/ 2161 w 2161"/>
                <a:gd name="T37" fmla="*/ 787 h 833"/>
                <a:gd name="T38" fmla="*/ 2161 w 2161"/>
                <a:gd name="T39" fmla="*/ 801 h 833"/>
                <a:gd name="T40" fmla="*/ 2157 w 2161"/>
                <a:gd name="T41" fmla="*/ 813 h 833"/>
                <a:gd name="T42" fmla="*/ 2148 w 2161"/>
                <a:gd name="T43" fmla="*/ 824 h 833"/>
                <a:gd name="T44" fmla="*/ 2137 w 2161"/>
                <a:gd name="T45" fmla="*/ 830 h 833"/>
                <a:gd name="T46" fmla="*/ 2124 w 2161"/>
                <a:gd name="T47" fmla="*/ 833 h 833"/>
                <a:gd name="T48" fmla="*/ 38 w 2161"/>
                <a:gd name="T49" fmla="*/ 833 h 833"/>
                <a:gd name="T50" fmla="*/ 25 w 2161"/>
                <a:gd name="T51" fmla="*/ 830 h 833"/>
                <a:gd name="T52" fmla="*/ 13 w 2161"/>
                <a:gd name="T53" fmla="*/ 824 h 833"/>
                <a:gd name="T54" fmla="*/ 4 w 2161"/>
                <a:gd name="T55" fmla="*/ 813 h 833"/>
                <a:gd name="T56" fmla="*/ 0 w 2161"/>
                <a:gd name="T57" fmla="*/ 801 h 833"/>
                <a:gd name="T58" fmla="*/ 0 w 2161"/>
                <a:gd name="T59" fmla="*/ 787 h 833"/>
                <a:gd name="T60" fmla="*/ 58 w 2161"/>
                <a:gd name="T61" fmla="*/ 460 h 833"/>
                <a:gd name="T62" fmla="*/ 69 w 2161"/>
                <a:gd name="T63" fmla="*/ 421 h 833"/>
                <a:gd name="T64" fmla="*/ 82 w 2161"/>
                <a:gd name="T65" fmla="*/ 383 h 833"/>
                <a:gd name="T66" fmla="*/ 100 w 2161"/>
                <a:gd name="T67" fmla="*/ 349 h 833"/>
                <a:gd name="T68" fmla="*/ 122 w 2161"/>
                <a:gd name="T69" fmla="*/ 316 h 833"/>
                <a:gd name="T70" fmla="*/ 147 w 2161"/>
                <a:gd name="T71" fmla="*/ 286 h 833"/>
                <a:gd name="T72" fmla="*/ 176 w 2161"/>
                <a:gd name="T73" fmla="*/ 259 h 833"/>
                <a:gd name="T74" fmla="*/ 208 w 2161"/>
                <a:gd name="T75" fmla="*/ 236 h 833"/>
                <a:gd name="T76" fmla="*/ 242 w 2161"/>
                <a:gd name="T77" fmla="*/ 215 h 833"/>
                <a:gd name="T78" fmla="*/ 603 w 2161"/>
                <a:gd name="T79" fmla="*/ 37 h 833"/>
                <a:gd name="T80" fmla="*/ 678 w 2161"/>
                <a:gd name="T81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1" h="833">
                  <a:moveTo>
                    <a:pt x="678" y="0"/>
                  </a:moveTo>
                  <a:lnTo>
                    <a:pt x="559" y="345"/>
                  </a:lnTo>
                  <a:lnTo>
                    <a:pt x="722" y="333"/>
                  </a:lnTo>
                  <a:lnTo>
                    <a:pt x="1082" y="775"/>
                  </a:lnTo>
                  <a:lnTo>
                    <a:pt x="1441" y="333"/>
                  </a:lnTo>
                  <a:lnTo>
                    <a:pt x="1603" y="345"/>
                  </a:lnTo>
                  <a:lnTo>
                    <a:pt x="1487" y="0"/>
                  </a:lnTo>
                  <a:lnTo>
                    <a:pt x="1517" y="18"/>
                  </a:lnTo>
                  <a:lnTo>
                    <a:pt x="1549" y="34"/>
                  </a:lnTo>
                  <a:lnTo>
                    <a:pt x="1918" y="216"/>
                  </a:lnTo>
                  <a:lnTo>
                    <a:pt x="1954" y="236"/>
                  </a:lnTo>
                  <a:lnTo>
                    <a:pt x="1986" y="259"/>
                  </a:lnTo>
                  <a:lnTo>
                    <a:pt x="2014" y="287"/>
                  </a:lnTo>
                  <a:lnTo>
                    <a:pt x="2040" y="317"/>
                  </a:lnTo>
                  <a:lnTo>
                    <a:pt x="2061" y="350"/>
                  </a:lnTo>
                  <a:lnTo>
                    <a:pt x="2080" y="384"/>
                  </a:lnTo>
                  <a:lnTo>
                    <a:pt x="2093" y="421"/>
                  </a:lnTo>
                  <a:lnTo>
                    <a:pt x="2102" y="460"/>
                  </a:lnTo>
                  <a:lnTo>
                    <a:pt x="2161" y="787"/>
                  </a:lnTo>
                  <a:lnTo>
                    <a:pt x="2161" y="801"/>
                  </a:lnTo>
                  <a:lnTo>
                    <a:pt x="2157" y="813"/>
                  </a:lnTo>
                  <a:lnTo>
                    <a:pt x="2148" y="824"/>
                  </a:lnTo>
                  <a:lnTo>
                    <a:pt x="2137" y="830"/>
                  </a:lnTo>
                  <a:lnTo>
                    <a:pt x="2124" y="833"/>
                  </a:lnTo>
                  <a:lnTo>
                    <a:pt x="38" y="833"/>
                  </a:lnTo>
                  <a:lnTo>
                    <a:pt x="25" y="830"/>
                  </a:lnTo>
                  <a:lnTo>
                    <a:pt x="13" y="824"/>
                  </a:lnTo>
                  <a:lnTo>
                    <a:pt x="4" y="813"/>
                  </a:lnTo>
                  <a:lnTo>
                    <a:pt x="0" y="801"/>
                  </a:lnTo>
                  <a:lnTo>
                    <a:pt x="0" y="787"/>
                  </a:lnTo>
                  <a:lnTo>
                    <a:pt x="58" y="460"/>
                  </a:lnTo>
                  <a:lnTo>
                    <a:pt x="69" y="421"/>
                  </a:lnTo>
                  <a:lnTo>
                    <a:pt x="82" y="383"/>
                  </a:lnTo>
                  <a:lnTo>
                    <a:pt x="100" y="349"/>
                  </a:lnTo>
                  <a:lnTo>
                    <a:pt x="122" y="316"/>
                  </a:lnTo>
                  <a:lnTo>
                    <a:pt x="147" y="286"/>
                  </a:lnTo>
                  <a:lnTo>
                    <a:pt x="176" y="259"/>
                  </a:lnTo>
                  <a:lnTo>
                    <a:pt x="208" y="236"/>
                  </a:lnTo>
                  <a:lnTo>
                    <a:pt x="242" y="215"/>
                  </a:lnTo>
                  <a:lnTo>
                    <a:pt x="603" y="37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9"/>
            <p:cNvSpPr>
              <a:spLocks/>
            </p:cNvSpPr>
            <p:nvPr/>
          </p:nvSpPr>
          <p:spPr bwMode="auto">
            <a:xfrm>
              <a:off x="411" y="3951"/>
              <a:ext cx="83" cy="97"/>
            </a:xfrm>
            <a:custGeom>
              <a:avLst/>
              <a:gdLst>
                <a:gd name="T0" fmla="*/ 678 w 1157"/>
                <a:gd name="T1" fmla="*/ 679 h 1358"/>
                <a:gd name="T2" fmla="*/ 1114 w 1157"/>
                <a:gd name="T3" fmla="*/ 1199 h 1358"/>
                <a:gd name="T4" fmla="*/ 1019 w 1157"/>
                <a:gd name="T5" fmla="*/ 1266 h 1358"/>
                <a:gd name="T6" fmla="*/ 914 w 1157"/>
                <a:gd name="T7" fmla="*/ 1316 h 1358"/>
                <a:gd name="T8" fmla="*/ 799 w 1157"/>
                <a:gd name="T9" fmla="*/ 1348 h 1358"/>
                <a:gd name="T10" fmla="*/ 678 w 1157"/>
                <a:gd name="T11" fmla="*/ 1358 h 1358"/>
                <a:gd name="T12" fmla="*/ 554 w 1157"/>
                <a:gd name="T13" fmla="*/ 1347 h 1358"/>
                <a:gd name="T14" fmla="*/ 438 w 1157"/>
                <a:gd name="T15" fmla="*/ 1315 h 1358"/>
                <a:gd name="T16" fmla="*/ 332 w 1157"/>
                <a:gd name="T17" fmla="*/ 1264 h 1358"/>
                <a:gd name="T18" fmla="*/ 255 w 1157"/>
                <a:gd name="T19" fmla="*/ 1310 h 1358"/>
                <a:gd name="T20" fmla="*/ 179 w 1157"/>
                <a:gd name="T21" fmla="*/ 1335 h 1358"/>
                <a:gd name="T22" fmla="*/ 108 w 1157"/>
                <a:gd name="T23" fmla="*/ 1345 h 1358"/>
                <a:gd name="T24" fmla="*/ 46 w 1157"/>
                <a:gd name="T25" fmla="*/ 1342 h 1358"/>
                <a:gd name="T26" fmla="*/ 28 w 1157"/>
                <a:gd name="T27" fmla="*/ 1331 h 1358"/>
                <a:gd name="T28" fmla="*/ 23 w 1157"/>
                <a:gd name="T29" fmla="*/ 1315 h 1358"/>
                <a:gd name="T30" fmla="*/ 29 w 1157"/>
                <a:gd name="T31" fmla="*/ 1297 h 1358"/>
                <a:gd name="T32" fmla="*/ 66 w 1157"/>
                <a:gd name="T33" fmla="*/ 1275 h 1358"/>
                <a:gd name="T34" fmla="*/ 113 w 1157"/>
                <a:gd name="T35" fmla="*/ 1234 h 1358"/>
                <a:gd name="T36" fmla="*/ 149 w 1157"/>
                <a:gd name="T37" fmla="*/ 1185 h 1358"/>
                <a:gd name="T38" fmla="*/ 176 w 1157"/>
                <a:gd name="T39" fmla="*/ 1137 h 1358"/>
                <a:gd name="T40" fmla="*/ 102 w 1157"/>
                <a:gd name="T41" fmla="*/ 1038 h 1358"/>
                <a:gd name="T42" fmla="*/ 47 w 1157"/>
                <a:gd name="T43" fmla="*/ 929 h 1358"/>
                <a:gd name="T44" fmla="*/ 12 w 1157"/>
                <a:gd name="T45" fmla="*/ 808 h 1358"/>
                <a:gd name="T46" fmla="*/ 0 w 1157"/>
                <a:gd name="T47" fmla="*/ 679 h 1358"/>
                <a:gd name="T48" fmla="*/ 12 w 1157"/>
                <a:gd name="T49" fmla="*/ 550 h 1358"/>
                <a:gd name="T50" fmla="*/ 47 w 1157"/>
                <a:gd name="T51" fmla="*/ 429 h 1358"/>
                <a:gd name="T52" fmla="*/ 103 w 1157"/>
                <a:gd name="T53" fmla="*/ 320 h 1358"/>
                <a:gd name="T54" fmla="*/ 177 w 1157"/>
                <a:gd name="T55" fmla="*/ 221 h 1358"/>
                <a:gd name="T56" fmla="*/ 268 w 1157"/>
                <a:gd name="T57" fmla="*/ 139 h 1358"/>
                <a:gd name="T58" fmla="*/ 371 w 1157"/>
                <a:gd name="T59" fmla="*/ 74 h 1358"/>
                <a:gd name="T60" fmla="*/ 488 w 1157"/>
                <a:gd name="T61" fmla="*/ 28 h 1358"/>
                <a:gd name="T62" fmla="*/ 612 w 1157"/>
                <a:gd name="T63" fmla="*/ 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7" h="1358">
                  <a:moveTo>
                    <a:pt x="678" y="0"/>
                  </a:moveTo>
                  <a:lnTo>
                    <a:pt x="678" y="679"/>
                  </a:lnTo>
                  <a:lnTo>
                    <a:pt x="1157" y="1159"/>
                  </a:lnTo>
                  <a:lnTo>
                    <a:pt x="1114" y="1199"/>
                  </a:lnTo>
                  <a:lnTo>
                    <a:pt x="1068" y="1234"/>
                  </a:lnTo>
                  <a:lnTo>
                    <a:pt x="1019" y="1266"/>
                  </a:lnTo>
                  <a:lnTo>
                    <a:pt x="968" y="1293"/>
                  </a:lnTo>
                  <a:lnTo>
                    <a:pt x="914" y="1316"/>
                  </a:lnTo>
                  <a:lnTo>
                    <a:pt x="858" y="1334"/>
                  </a:lnTo>
                  <a:lnTo>
                    <a:pt x="799" y="1348"/>
                  </a:lnTo>
                  <a:lnTo>
                    <a:pt x="739" y="1356"/>
                  </a:lnTo>
                  <a:lnTo>
                    <a:pt x="678" y="1358"/>
                  </a:lnTo>
                  <a:lnTo>
                    <a:pt x="615" y="1356"/>
                  </a:lnTo>
                  <a:lnTo>
                    <a:pt x="554" y="1347"/>
                  </a:lnTo>
                  <a:lnTo>
                    <a:pt x="495" y="1333"/>
                  </a:lnTo>
                  <a:lnTo>
                    <a:pt x="438" y="1315"/>
                  </a:lnTo>
                  <a:lnTo>
                    <a:pt x="384" y="1291"/>
                  </a:lnTo>
                  <a:lnTo>
                    <a:pt x="332" y="1264"/>
                  </a:lnTo>
                  <a:lnTo>
                    <a:pt x="293" y="1289"/>
                  </a:lnTo>
                  <a:lnTo>
                    <a:pt x="255" y="1310"/>
                  </a:lnTo>
                  <a:lnTo>
                    <a:pt x="217" y="1325"/>
                  </a:lnTo>
                  <a:lnTo>
                    <a:pt x="179" y="1335"/>
                  </a:lnTo>
                  <a:lnTo>
                    <a:pt x="143" y="1342"/>
                  </a:lnTo>
                  <a:lnTo>
                    <a:pt x="108" y="1345"/>
                  </a:lnTo>
                  <a:lnTo>
                    <a:pt x="75" y="1345"/>
                  </a:lnTo>
                  <a:lnTo>
                    <a:pt x="46" y="1342"/>
                  </a:lnTo>
                  <a:lnTo>
                    <a:pt x="36" y="1337"/>
                  </a:lnTo>
                  <a:lnTo>
                    <a:pt x="28" y="1331"/>
                  </a:lnTo>
                  <a:lnTo>
                    <a:pt x="24" y="1323"/>
                  </a:lnTo>
                  <a:lnTo>
                    <a:pt x="23" y="1315"/>
                  </a:lnTo>
                  <a:lnTo>
                    <a:pt x="24" y="1306"/>
                  </a:lnTo>
                  <a:lnTo>
                    <a:pt x="29" y="1297"/>
                  </a:lnTo>
                  <a:lnTo>
                    <a:pt x="38" y="1291"/>
                  </a:lnTo>
                  <a:lnTo>
                    <a:pt x="66" y="1275"/>
                  </a:lnTo>
                  <a:lnTo>
                    <a:pt x="91" y="1256"/>
                  </a:lnTo>
                  <a:lnTo>
                    <a:pt x="113" y="1234"/>
                  </a:lnTo>
                  <a:lnTo>
                    <a:pt x="133" y="1209"/>
                  </a:lnTo>
                  <a:lnTo>
                    <a:pt x="149" y="1185"/>
                  </a:lnTo>
                  <a:lnTo>
                    <a:pt x="164" y="1160"/>
                  </a:lnTo>
                  <a:lnTo>
                    <a:pt x="176" y="1137"/>
                  </a:lnTo>
                  <a:lnTo>
                    <a:pt x="137" y="1090"/>
                  </a:lnTo>
                  <a:lnTo>
                    <a:pt x="102" y="1038"/>
                  </a:lnTo>
                  <a:lnTo>
                    <a:pt x="71" y="985"/>
                  </a:lnTo>
                  <a:lnTo>
                    <a:pt x="47" y="929"/>
                  </a:lnTo>
                  <a:lnTo>
                    <a:pt x="26" y="870"/>
                  </a:lnTo>
                  <a:lnTo>
                    <a:pt x="12" y="808"/>
                  </a:lnTo>
                  <a:lnTo>
                    <a:pt x="3" y="745"/>
                  </a:lnTo>
                  <a:lnTo>
                    <a:pt x="0" y="679"/>
                  </a:lnTo>
                  <a:lnTo>
                    <a:pt x="3" y="615"/>
                  </a:lnTo>
                  <a:lnTo>
                    <a:pt x="12" y="550"/>
                  </a:lnTo>
                  <a:lnTo>
                    <a:pt x="26" y="489"/>
                  </a:lnTo>
                  <a:lnTo>
                    <a:pt x="47" y="429"/>
                  </a:lnTo>
                  <a:lnTo>
                    <a:pt x="72" y="373"/>
                  </a:lnTo>
                  <a:lnTo>
                    <a:pt x="103" y="320"/>
                  </a:lnTo>
                  <a:lnTo>
                    <a:pt x="138" y="268"/>
                  </a:lnTo>
                  <a:lnTo>
                    <a:pt x="177" y="221"/>
                  </a:lnTo>
                  <a:lnTo>
                    <a:pt x="221" y="178"/>
                  </a:lnTo>
                  <a:lnTo>
                    <a:pt x="268" y="139"/>
                  </a:lnTo>
                  <a:lnTo>
                    <a:pt x="318" y="104"/>
                  </a:lnTo>
                  <a:lnTo>
                    <a:pt x="371" y="74"/>
                  </a:lnTo>
                  <a:lnTo>
                    <a:pt x="428" y="48"/>
                  </a:lnTo>
                  <a:lnTo>
                    <a:pt x="488" y="28"/>
                  </a:lnTo>
                  <a:lnTo>
                    <a:pt x="549" y="13"/>
                  </a:lnTo>
                  <a:lnTo>
                    <a:pt x="612" y="3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0"/>
            <p:cNvSpPr>
              <a:spLocks/>
            </p:cNvSpPr>
            <p:nvPr/>
          </p:nvSpPr>
          <p:spPr bwMode="auto">
            <a:xfrm>
              <a:off x="473" y="3985"/>
              <a:ext cx="42" cy="21"/>
            </a:xfrm>
            <a:custGeom>
              <a:avLst/>
              <a:gdLst>
                <a:gd name="T0" fmla="*/ 575 w 588"/>
                <a:gd name="T1" fmla="*/ 0 h 291"/>
                <a:gd name="T2" fmla="*/ 583 w 588"/>
                <a:gd name="T3" fmla="*/ 36 h 291"/>
                <a:gd name="T4" fmla="*/ 588 w 588"/>
                <a:gd name="T5" fmla="*/ 74 h 291"/>
                <a:gd name="T6" fmla="*/ 56 w 588"/>
                <a:gd name="T7" fmla="*/ 291 h 291"/>
                <a:gd name="T8" fmla="*/ 0 w 588"/>
                <a:gd name="T9" fmla="*/ 235 h 291"/>
                <a:gd name="T10" fmla="*/ 575 w 588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291">
                  <a:moveTo>
                    <a:pt x="575" y="0"/>
                  </a:moveTo>
                  <a:lnTo>
                    <a:pt x="583" y="36"/>
                  </a:lnTo>
                  <a:lnTo>
                    <a:pt x="588" y="74"/>
                  </a:lnTo>
                  <a:lnTo>
                    <a:pt x="56" y="291"/>
                  </a:lnTo>
                  <a:lnTo>
                    <a:pt x="0" y="235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11"/>
            <p:cNvSpPr>
              <a:spLocks/>
            </p:cNvSpPr>
            <p:nvPr/>
          </p:nvSpPr>
          <p:spPr bwMode="auto">
            <a:xfrm>
              <a:off x="467" y="3975"/>
              <a:ext cx="46" cy="23"/>
            </a:xfrm>
            <a:custGeom>
              <a:avLst/>
              <a:gdLst>
                <a:gd name="T0" fmla="*/ 611 w 639"/>
                <a:gd name="T1" fmla="*/ 0 h 318"/>
                <a:gd name="T2" fmla="*/ 627 w 639"/>
                <a:gd name="T3" fmla="*/ 34 h 318"/>
                <a:gd name="T4" fmla="*/ 639 w 639"/>
                <a:gd name="T5" fmla="*/ 68 h 318"/>
                <a:gd name="T6" fmla="*/ 28 w 639"/>
                <a:gd name="T7" fmla="*/ 318 h 318"/>
                <a:gd name="T8" fmla="*/ 0 w 639"/>
                <a:gd name="T9" fmla="*/ 289 h 318"/>
                <a:gd name="T10" fmla="*/ 0 w 639"/>
                <a:gd name="T11" fmla="*/ 249 h 318"/>
                <a:gd name="T12" fmla="*/ 611 w 639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318">
                  <a:moveTo>
                    <a:pt x="611" y="0"/>
                  </a:moveTo>
                  <a:lnTo>
                    <a:pt x="627" y="34"/>
                  </a:lnTo>
                  <a:lnTo>
                    <a:pt x="639" y="68"/>
                  </a:lnTo>
                  <a:lnTo>
                    <a:pt x="28" y="318"/>
                  </a:lnTo>
                  <a:lnTo>
                    <a:pt x="0" y="289"/>
                  </a:lnTo>
                  <a:lnTo>
                    <a:pt x="0" y="249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12"/>
            <p:cNvSpPr>
              <a:spLocks/>
            </p:cNvSpPr>
            <p:nvPr/>
          </p:nvSpPr>
          <p:spPr bwMode="auto">
            <a:xfrm>
              <a:off x="467" y="3966"/>
              <a:ext cx="41" cy="21"/>
            </a:xfrm>
            <a:custGeom>
              <a:avLst/>
              <a:gdLst>
                <a:gd name="T0" fmla="*/ 534 w 576"/>
                <a:gd name="T1" fmla="*/ 0 h 296"/>
                <a:gd name="T2" fmla="*/ 555 w 576"/>
                <a:gd name="T3" fmla="*/ 30 h 296"/>
                <a:gd name="T4" fmla="*/ 576 w 576"/>
                <a:gd name="T5" fmla="*/ 62 h 296"/>
                <a:gd name="T6" fmla="*/ 0 w 576"/>
                <a:gd name="T7" fmla="*/ 296 h 296"/>
                <a:gd name="T8" fmla="*/ 1 w 576"/>
                <a:gd name="T9" fmla="*/ 216 h 296"/>
                <a:gd name="T10" fmla="*/ 534 w 576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" h="296">
                  <a:moveTo>
                    <a:pt x="534" y="0"/>
                  </a:moveTo>
                  <a:lnTo>
                    <a:pt x="555" y="30"/>
                  </a:lnTo>
                  <a:lnTo>
                    <a:pt x="576" y="62"/>
                  </a:lnTo>
                  <a:lnTo>
                    <a:pt x="0" y="296"/>
                  </a:lnTo>
                  <a:lnTo>
                    <a:pt x="1" y="216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13"/>
            <p:cNvSpPr>
              <a:spLocks/>
            </p:cNvSpPr>
            <p:nvPr/>
          </p:nvSpPr>
          <p:spPr bwMode="auto">
            <a:xfrm>
              <a:off x="467" y="3958"/>
              <a:ext cx="34" cy="18"/>
            </a:xfrm>
            <a:custGeom>
              <a:avLst/>
              <a:gdLst>
                <a:gd name="T0" fmla="*/ 420 w 481"/>
                <a:gd name="T1" fmla="*/ 0 h 249"/>
                <a:gd name="T2" fmla="*/ 452 w 481"/>
                <a:gd name="T3" fmla="*/ 26 h 249"/>
                <a:gd name="T4" fmla="*/ 481 w 481"/>
                <a:gd name="T5" fmla="*/ 54 h 249"/>
                <a:gd name="T6" fmla="*/ 0 w 481"/>
                <a:gd name="T7" fmla="*/ 249 h 249"/>
                <a:gd name="T8" fmla="*/ 1 w 481"/>
                <a:gd name="T9" fmla="*/ 170 h 249"/>
                <a:gd name="T10" fmla="*/ 420 w 481"/>
                <a:gd name="T1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249">
                  <a:moveTo>
                    <a:pt x="420" y="0"/>
                  </a:moveTo>
                  <a:lnTo>
                    <a:pt x="452" y="26"/>
                  </a:lnTo>
                  <a:lnTo>
                    <a:pt x="481" y="54"/>
                  </a:lnTo>
                  <a:lnTo>
                    <a:pt x="0" y="249"/>
                  </a:lnTo>
                  <a:lnTo>
                    <a:pt x="1" y="170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14"/>
            <p:cNvSpPr>
              <a:spLocks/>
            </p:cNvSpPr>
            <p:nvPr/>
          </p:nvSpPr>
          <p:spPr bwMode="auto">
            <a:xfrm>
              <a:off x="467" y="3951"/>
              <a:ext cx="25" cy="13"/>
            </a:xfrm>
            <a:custGeom>
              <a:avLst/>
              <a:gdLst>
                <a:gd name="T0" fmla="*/ 261 w 347"/>
                <a:gd name="T1" fmla="*/ 0 h 186"/>
                <a:gd name="T2" fmla="*/ 305 w 347"/>
                <a:gd name="T3" fmla="*/ 21 h 186"/>
                <a:gd name="T4" fmla="*/ 347 w 347"/>
                <a:gd name="T5" fmla="*/ 44 h 186"/>
                <a:gd name="T6" fmla="*/ 0 w 347"/>
                <a:gd name="T7" fmla="*/ 186 h 186"/>
                <a:gd name="T8" fmla="*/ 1 w 347"/>
                <a:gd name="T9" fmla="*/ 106 h 186"/>
                <a:gd name="T10" fmla="*/ 261 w 347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186">
                  <a:moveTo>
                    <a:pt x="261" y="0"/>
                  </a:moveTo>
                  <a:lnTo>
                    <a:pt x="305" y="21"/>
                  </a:lnTo>
                  <a:lnTo>
                    <a:pt x="347" y="44"/>
                  </a:lnTo>
                  <a:lnTo>
                    <a:pt x="0" y="186"/>
                  </a:lnTo>
                  <a:lnTo>
                    <a:pt x="1" y="10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15"/>
            <p:cNvSpPr>
              <a:spLocks/>
            </p:cNvSpPr>
            <p:nvPr/>
          </p:nvSpPr>
          <p:spPr bwMode="auto">
            <a:xfrm>
              <a:off x="467" y="3947"/>
              <a:ext cx="11" cy="6"/>
            </a:xfrm>
            <a:custGeom>
              <a:avLst/>
              <a:gdLst>
                <a:gd name="T0" fmla="*/ 0 w 151"/>
                <a:gd name="T1" fmla="*/ 0 h 79"/>
                <a:gd name="T2" fmla="*/ 52 w 151"/>
                <a:gd name="T3" fmla="*/ 2 h 79"/>
                <a:gd name="T4" fmla="*/ 102 w 151"/>
                <a:gd name="T5" fmla="*/ 8 h 79"/>
                <a:gd name="T6" fmla="*/ 151 w 151"/>
                <a:gd name="T7" fmla="*/ 18 h 79"/>
                <a:gd name="T8" fmla="*/ 0 w 151"/>
                <a:gd name="T9" fmla="*/ 79 h 79"/>
                <a:gd name="T10" fmla="*/ 0 w 15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79">
                  <a:moveTo>
                    <a:pt x="0" y="0"/>
                  </a:moveTo>
                  <a:lnTo>
                    <a:pt x="52" y="2"/>
                  </a:lnTo>
                  <a:lnTo>
                    <a:pt x="102" y="8"/>
                  </a:lnTo>
                  <a:lnTo>
                    <a:pt x="151" y="18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16"/>
            <p:cNvSpPr>
              <a:spLocks/>
            </p:cNvSpPr>
            <p:nvPr/>
          </p:nvSpPr>
          <p:spPr bwMode="auto">
            <a:xfrm>
              <a:off x="497" y="4022"/>
              <a:ext cx="11" cy="8"/>
            </a:xfrm>
            <a:custGeom>
              <a:avLst/>
              <a:gdLst>
                <a:gd name="T0" fmla="*/ 151 w 151"/>
                <a:gd name="T1" fmla="*/ 0 h 119"/>
                <a:gd name="T2" fmla="*/ 123 w 151"/>
                <a:gd name="T3" fmla="*/ 42 h 119"/>
                <a:gd name="T4" fmla="*/ 91 w 151"/>
                <a:gd name="T5" fmla="*/ 82 h 119"/>
                <a:gd name="T6" fmla="*/ 56 w 151"/>
                <a:gd name="T7" fmla="*/ 119 h 119"/>
                <a:gd name="T8" fmla="*/ 0 w 151"/>
                <a:gd name="T9" fmla="*/ 62 h 119"/>
                <a:gd name="T10" fmla="*/ 151 w 151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9">
                  <a:moveTo>
                    <a:pt x="151" y="0"/>
                  </a:moveTo>
                  <a:lnTo>
                    <a:pt x="123" y="42"/>
                  </a:lnTo>
                  <a:lnTo>
                    <a:pt x="91" y="82"/>
                  </a:lnTo>
                  <a:lnTo>
                    <a:pt x="56" y="119"/>
                  </a:lnTo>
                  <a:lnTo>
                    <a:pt x="0" y="6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7"/>
            <p:cNvSpPr>
              <a:spLocks/>
            </p:cNvSpPr>
            <p:nvPr/>
          </p:nvSpPr>
          <p:spPr bwMode="auto">
            <a:xfrm>
              <a:off x="489" y="4008"/>
              <a:ext cx="25" cy="14"/>
            </a:xfrm>
            <a:custGeom>
              <a:avLst/>
              <a:gdLst>
                <a:gd name="T0" fmla="*/ 346 w 346"/>
                <a:gd name="T1" fmla="*/ 0 h 197"/>
                <a:gd name="T2" fmla="*/ 332 w 346"/>
                <a:gd name="T3" fmla="*/ 47 h 197"/>
                <a:gd name="T4" fmla="*/ 316 w 346"/>
                <a:gd name="T5" fmla="*/ 92 h 197"/>
                <a:gd name="T6" fmla="*/ 56 w 346"/>
                <a:gd name="T7" fmla="*/ 197 h 197"/>
                <a:gd name="T8" fmla="*/ 0 w 346"/>
                <a:gd name="T9" fmla="*/ 141 h 197"/>
                <a:gd name="T10" fmla="*/ 346 w 346"/>
                <a:gd name="T1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197">
                  <a:moveTo>
                    <a:pt x="346" y="0"/>
                  </a:moveTo>
                  <a:lnTo>
                    <a:pt x="332" y="47"/>
                  </a:lnTo>
                  <a:lnTo>
                    <a:pt x="316" y="92"/>
                  </a:lnTo>
                  <a:lnTo>
                    <a:pt x="56" y="197"/>
                  </a:lnTo>
                  <a:lnTo>
                    <a:pt x="0" y="141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18"/>
            <p:cNvSpPr>
              <a:spLocks/>
            </p:cNvSpPr>
            <p:nvPr/>
          </p:nvSpPr>
          <p:spPr bwMode="auto">
            <a:xfrm>
              <a:off x="481" y="3996"/>
              <a:ext cx="34" cy="18"/>
            </a:xfrm>
            <a:custGeom>
              <a:avLst/>
              <a:gdLst>
                <a:gd name="T0" fmla="*/ 481 w 481"/>
                <a:gd name="T1" fmla="*/ 0 h 252"/>
                <a:gd name="T2" fmla="*/ 481 w 481"/>
                <a:gd name="T3" fmla="*/ 1 h 252"/>
                <a:gd name="T4" fmla="*/ 481 w 481"/>
                <a:gd name="T5" fmla="*/ 1 h 252"/>
                <a:gd name="T6" fmla="*/ 480 w 481"/>
                <a:gd name="T7" fmla="*/ 42 h 252"/>
                <a:gd name="T8" fmla="*/ 476 w 481"/>
                <a:gd name="T9" fmla="*/ 81 h 252"/>
                <a:gd name="T10" fmla="*/ 57 w 481"/>
                <a:gd name="T11" fmla="*/ 252 h 252"/>
                <a:gd name="T12" fmla="*/ 0 w 481"/>
                <a:gd name="T13" fmla="*/ 196 h 252"/>
                <a:gd name="T14" fmla="*/ 481 w 481"/>
                <a:gd name="T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252">
                  <a:moveTo>
                    <a:pt x="481" y="0"/>
                  </a:moveTo>
                  <a:lnTo>
                    <a:pt x="481" y="1"/>
                  </a:lnTo>
                  <a:lnTo>
                    <a:pt x="481" y="1"/>
                  </a:lnTo>
                  <a:lnTo>
                    <a:pt x="480" y="42"/>
                  </a:lnTo>
                  <a:lnTo>
                    <a:pt x="476" y="81"/>
                  </a:lnTo>
                  <a:lnTo>
                    <a:pt x="57" y="252"/>
                  </a:lnTo>
                  <a:lnTo>
                    <a:pt x="0" y="196"/>
                  </a:lnTo>
                  <a:lnTo>
                    <a:pt x="4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829"/>
          <p:cNvGrpSpPr>
            <a:grpSpLocks noChangeAspect="1"/>
          </p:cNvGrpSpPr>
          <p:nvPr/>
        </p:nvGrpSpPr>
        <p:grpSpPr bwMode="auto">
          <a:xfrm>
            <a:off x="3112476" y="4625422"/>
            <a:ext cx="449865" cy="642915"/>
            <a:chOff x="-416" y="2378"/>
            <a:chExt cx="1785" cy="255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" name="Freeform 831"/>
            <p:cNvSpPr>
              <a:spLocks/>
            </p:cNvSpPr>
            <p:nvPr/>
          </p:nvSpPr>
          <p:spPr bwMode="auto">
            <a:xfrm>
              <a:off x="-6" y="2378"/>
              <a:ext cx="968" cy="404"/>
            </a:xfrm>
            <a:custGeom>
              <a:avLst/>
              <a:gdLst>
                <a:gd name="T0" fmla="*/ 962 w 1937"/>
                <a:gd name="T1" fmla="*/ 0 h 807"/>
                <a:gd name="T2" fmla="*/ 1002 w 1937"/>
                <a:gd name="T3" fmla="*/ 4 h 807"/>
                <a:gd name="T4" fmla="*/ 1043 w 1937"/>
                <a:gd name="T5" fmla="*/ 17 h 807"/>
                <a:gd name="T6" fmla="*/ 1080 w 1937"/>
                <a:gd name="T7" fmla="*/ 35 h 807"/>
                <a:gd name="T8" fmla="*/ 1115 w 1937"/>
                <a:gd name="T9" fmla="*/ 62 h 807"/>
                <a:gd name="T10" fmla="*/ 1146 w 1937"/>
                <a:gd name="T11" fmla="*/ 96 h 807"/>
                <a:gd name="T12" fmla="*/ 1173 w 1937"/>
                <a:gd name="T13" fmla="*/ 133 h 807"/>
                <a:gd name="T14" fmla="*/ 1190 w 1937"/>
                <a:gd name="T15" fmla="*/ 170 h 807"/>
                <a:gd name="T16" fmla="*/ 1199 w 1937"/>
                <a:gd name="T17" fmla="*/ 209 h 807"/>
                <a:gd name="T18" fmla="*/ 1201 w 1937"/>
                <a:gd name="T19" fmla="*/ 247 h 807"/>
                <a:gd name="T20" fmla="*/ 1194 w 1937"/>
                <a:gd name="T21" fmla="*/ 287 h 807"/>
                <a:gd name="T22" fmla="*/ 1765 w 1937"/>
                <a:gd name="T23" fmla="*/ 287 h 807"/>
                <a:gd name="T24" fmla="*/ 1790 w 1937"/>
                <a:gd name="T25" fmla="*/ 291 h 807"/>
                <a:gd name="T26" fmla="*/ 1812 w 1937"/>
                <a:gd name="T27" fmla="*/ 300 h 807"/>
                <a:gd name="T28" fmla="*/ 1830 w 1937"/>
                <a:gd name="T29" fmla="*/ 314 h 807"/>
                <a:gd name="T30" fmla="*/ 1846 w 1937"/>
                <a:gd name="T31" fmla="*/ 334 h 807"/>
                <a:gd name="T32" fmla="*/ 1855 w 1937"/>
                <a:gd name="T33" fmla="*/ 356 h 807"/>
                <a:gd name="T34" fmla="*/ 1937 w 1937"/>
                <a:gd name="T35" fmla="*/ 653 h 807"/>
                <a:gd name="T36" fmla="*/ 1856 w 1937"/>
                <a:gd name="T37" fmla="*/ 807 h 807"/>
                <a:gd name="T38" fmla="*/ 46 w 1937"/>
                <a:gd name="T39" fmla="*/ 807 h 807"/>
                <a:gd name="T40" fmla="*/ 0 w 1937"/>
                <a:gd name="T41" fmla="*/ 628 h 807"/>
                <a:gd name="T42" fmla="*/ 74 w 1937"/>
                <a:gd name="T43" fmla="*/ 357 h 807"/>
                <a:gd name="T44" fmla="*/ 85 w 1937"/>
                <a:gd name="T45" fmla="*/ 334 h 807"/>
                <a:gd name="T46" fmla="*/ 99 w 1937"/>
                <a:gd name="T47" fmla="*/ 314 h 807"/>
                <a:gd name="T48" fmla="*/ 119 w 1937"/>
                <a:gd name="T49" fmla="*/ 300 h 807"/>
                <a:gd name="T50" fmla="*/ 141 w 1937"/>
                <a:gd name="T51" fmla="*/ 291 h 807"/>
                <a:gd name="T52" fmla="*/ 166 w 1937"/>
                <a:gd name="T53" fmla="*/ 287 h 807"/>
                <a:gd name="T54" fmla="*/ 736 w 1937"/>
                <a:gd name="T55" fmla="*/ 287 h 807"/>
                <a:gd name="T56" fmla="*/ 732 w 1937"/>
                <a:gd name="T57" fmla="*/ 261 h 807"/>
                <a:gd name="T58" fmla="*/ 730 w 1937"/>
                <a:gd name="T59" fmla="*/ 236 h 807"/>
                <a:gd name="T60" fmla="*/ 735 w 1937"/>
                <a:gd name="T61" fmla="*/ 188 h 807"/>
                <a:gd name="T62" fmla="*/ 749 w 1937"/>
                <a:gd name="T63" fmla="*/ 145 h 807"/>
                <a:gd name="T64" fmla="*/ 770 w 1937"/>
                <a:gd name="T65" fmla="*/ 105 h 807"/>
                <a:gd name="T66" fmla="*/ 798 w 1937"/>
                <a:gd name="T67" fmla="*/ 71 h 807"/>
                <a:gd name="T68" fmla="*/ 832 w 1937"/>
                <a:gd name="T69" fmla="*/ 41 h 807"/>
                <a:gd name="T70" fmla="*/ 871 w 1937"/>
                <a:gd name="T71" fmla="*/ 20 h 807"/>
                <a:gd name="T72" fmla="*/ 916 w 1937"/>
                <a:gd name="T73" fmla="*/ 6 h 807"/>
                <a:gd name="T74" fmla="*/ 962 w 1937"/>
                <a:gd name="T75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7" h="807">
                  <a:moveTo>
                    <a:pt x="962" y="0"/>
                  </a:moveTo>
                  <a:lnTo>
                    <a:pt x="1002" y="4"/>
                  </a:lnTo>
                  <a:lnTo>
                    <a:pt x="1043" y="17"/>
                  </a:lnTo>
                  <a:lnTo>
                    <a:pt x="1080" y="35"/>
                  </a:lnTo>
                  <a:lnTo>
                    <a:pt x="1115" y="62"/>
                  </a:lnTo>
                  <a:lnTo>
                    <a:pt x="1146" y="96"/>
                  </a:lnTo>
                  <a:lnTo>
                    <a:pt x="1173" y="133"/>
                  </a:lnTo>
                  <a:lnTo>
                    <a:pt x="1190" y="170"/>
                  </a:lnTo>
                  <a:lnTo>
                    <a:pt x="1199" y="209"/>
                  </a:lnTo>
                  <a:lnTo>
                    <a:pt x="1201" y="247"/>
                  </a:lnTo>
                  <a:lnTo>
                    <a:pt x="1194" y="287"/>
                  </a:lnTo>
                  <a:lnTo>
                    <a:pt x="1765" y="287"/>
                  </a:lnTo>
                  <a:lnTo>
                    <a:pt x="1790" y="291"/>
                  </a:lnTo>
                  <a:lnTo>
                    <a:pt x="1812" y="300"/>
                  </a:lnTo>
                  <a:lnTo>
                    <a:pt x="1830" y="314"/>
                  </a:lnTo>
                  <a:lnTo>
                    <a:pt x="1846" y="334"/>
                  </a:lnTo>
                  <a:lnTo>
                    <a:pt x="1855" y="356"/>
                  </a:lnTo>
                  <a:lnTo>
                    <a:pt x="1937" y="653"/>
                  </a:lnTo>
                  <a:lnTo>
                    <a:pt x="1856" y="807"/>
                  </a:lnTo>
                  <a:lnTo>
                    <a:pt x="46" y="807"/>
                  </a:lnTo>
                  <a:lnTo>
                    <a:pt x="0" y="628"/>
                  </a:lnTo>
                  <a:lnTo>
                    <a:pt x="74" y="357"/>
                  </a:lnTo>
                  <a:lnTo>
                    <a:pt x="85" y="334"/>
                  </a:lnTo>
                  <a:lnTo>
                    <a:pt x="99" y="314"/>
                  </a:lnTo>
                  <a:lnTo>
                    <a:pt x="119" y="300"/>
                  </a:lnTo>
                  <a:lnTo>
                    <a:pt x="141" y="291"/>
                  </a:lnTo>
                  <a:lnTo>
                    <a:pt x="166" y="287"/>
                  </a:lnTo>
                  <a:lnTo>
                    <a:pt x="736" y="287"/>
                  </a:lnTo>
                  <a:lnTo>
                    <a:pt x="732" y="261"/>
                  </a:lnTo>
                  <a:lnTo>
                    <a:pt x="730" y="236"/>
                  </a:lnTo>
                  <a:lnTo>
                    <a:pt x="735" y="188"/>
                  </a:lnTo>
                  <a:lnTo>
                    <a:pt x="749" y="145"/>
                  </a:lnTo>
                  <a:lnTo>
                    <a:pt x="770" y="105"/>
                  </a:lnTo>
                  <a:lnTo>
                    <a:pt x="798" y="71"/>
                  </a:lnTo>
                  <a:lnTo>
                    <a:pt x="832" y="41"/>
                  </a:lnTo>
                  <a:lnTo>
                    <a:pt x="871" y="20"/>
                  </a:lnTo>
                  <a:lnTo>
                    <a:pt x="916" y="6"/>
                  </a:lnTo>
                  <a:lnTo>
                    <a:pt x="9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32"/>
            <p:cNvSpPr>
              <a:spLocks noEditPoints="1"/>
            </p:cNvSpPr>
            <p:nvPr/>
          </p:nvSpPr>
          <p:spPr bwMode="auto">
            <a:xfrm>
              <a:off x="-206" y="2757"/>
              <a:ext cx="1366" cy="1931"/>
            </a:xfrm>
            <a:custGeom>
              <a:avLst/>
              <a:gdLst>
                <a:gd name="T0" fmla="*/ 1116 w 2732"/>
                <a:gd name="T1" fmla="*/ 3620 h 3862"/>
                <a:gd name="T2" fmla="*/ 2490 w 2732"/>
                <a:gd name="T3" fmla="*/ 3702 h 3862"/>
                <a:gd name="T4" fmla="*/ 2567 w 2732"/>
                <a:gd name="T5" fmla="*/ 3596 h 3862"/>
                <a:gd name="T6" fmla="*/ 1196 w 2732"/>
                <a:gd name="T7" fmla="*/ 3193 h 3862"/>
                <a:gd name="T8" fmla="*/ 1119 w 2732"/>
                <a:gd name="T9" fmla="*/ 3300 h 3862"/>
                <a:gd name="T10" fmla="*/ 2516 w 2732"/>
                <a:gd name="T11" fmla="*/ 3351 h 3862"/>
                <a:gd name="T12" fmla="*/ 2556 w 2732"/>
                <a:gd name="T13" fmla="*/ 3227 h 3862"/>
                <a:gd name="T14" fmla="*/ 1170 w 2732"/>
                <a:gd name="T15" fmla="*/ 2627 h 3862"/>
                <a:gd name="T16" fmla="*/ 1131 w 2732"/>
                <a:gd name="T17" fmla="*/ 2752 h 3862"/>
                <a:gd name="T18" fmla="*/ 2538 w 2732"/>
                <a:gd name="T19" fmla="*/ 2769 h 3862"/>
                <a:gd name="T20" fmla="*/ 2538 w 2732"/>
                <a:gd name="T21" fmla="*/ 2639 h 3862"/>
                <a:gd name="T22" fmla="*/ 1148 w 2732"/>
                <a:gd name="T23" fmla="*/ 2293 h 3862"/>
                <a:gd name="T24" fmla="*/ 1148 w 2732"/>
                <a:gd name="T25" fmla="*/ 2423 h 3862"/>
                <a:gd name="T26" fmla="*/ 2556 w 2732"/>
                <a:gd name="T27" fmla="*/ 2406 h 3862"/>
                <a:gd name="T28" fmla="*/ 2516 w 2732"/>
                <a:gd name="T29" fmla="*/ 2280 h 3862"/>
                <a:gd name="T30" fmla="*/ 217 w 2732"/>
                <a:gd name="T31" fmla="*/ 2253 h 3862"/>
                <a:gd name="T32" fmla="*/ 232 w 2732"/>
                <a:gd name="T33" fmla="*/ 2681 h 3862"/>
                <a:gd name="T34" fmla="*/ 249 w 2732"/>
                <a:gd name="T35" fmla="*/ 2808 h 3862"/>
                <a:gd name="T36" fmla="*/ 514 w 2732"/>
                <a:gd name="T37" fmla="*/ 2629 h 3862"/>
                <a:gd name="T38" fmla="*/ 778 w 2732"/>
                <a:gd name="T39" fmla="*/ 2808 h 3862"/>
                <a:gd name="T40" fmla="*/ 795 w 2732"/>
                <a:gd name="T41" fmla="*/ 2681 h 3862"/>
                <a:gd name="T42" fmla="*/ 811 w 2732"/>
                <a:gd name="T43" fmla="*/ 2253 h 3862"/>
                <a:gd name="T44" fmla="*/ 681 w 2732"/>
                <a:gd name="T45" fmla="*/ 2233 h 3862"/>
                <a:gd name="T46" fmla="*/ 1196 w 2732"/>
                <a:gd name="T47" fmla="*/ 1706 h 3862"/>
                <a:gd name="T48" fmla="*/ 1119 w 2732"/>
                <a:gd name="T49" fmla="*/ 1813 h 3862"/>
                <a:gd name="T50" fmla="*/ 2516 w 2732"/>
                <a:gd name="T51" fmla="*/ 1864 h 3862"/>
                <a:gd name="T52" fmla="*/ 2556 w 2732"/>
                <a:gd name="T53" fmla="*/ 1739 h 3862"/>
                <a:gd name="T54" fmla="*/ 1170 w 2732"/>
                <a:gd name="T55" fmla="*/ 1365 h 3862"/>
                <a:gd name="T56" fmla="*/ 1131 w 2732"/>
                <a:gd name="T57" fmla="*/ 1488 h 3862"/>
                <a:gd name="T58" fmla="*/ 2538 w 2732"/>
                <a:gd name="T59" fmla="*/ 1507 h 3862"/>
                <a:gd name="T60" fmla="*/ 2538 w 2732"/>
                <a:gd name="T61" fmla="*/ 1375 h 3862"/>
                <a:gd name="T62" fmla="*/ 893 w 2732"/>
                <a:gd name="T63" fmla="*/ 1242 h 3862"/>
                <a:gd name="T64" fmla="*/ 582 w 2732"/>
                <a:gd name="T65" fmla="*/ 1473 h 3862"/>
                <a:gd name="T66" fmla="*/ 407 w 2732"/>
                <a:gd name="T67" fmla="*/ 1479 h 3862"/>
                <a:gd name="T68" fmla="*/ 347 w 2732"/>
                <a:gd name="T69" fmla="*/ 1595 h 3862"/>
                <a:gd name="T70" fmla="*/ 540 w 2732"/>
                <a:gd name="T71" fmla="*/ 1750 h 3862"/>
                <a:gd name="T72" fmla="*/ 621 w 2732"/>
                <a:gd name="T73" fmla="*/ 1680 h 3862"/>
                <a:gd name="T74" fmla="*/ 777 w 2732"/>
                <a:gd name="T75" fmla="*/ 1510 h 3862"/>
                <a:gd name="T76" fmla="*/ 994 w 2732"/>
                <a:gd name="T77" fmla="*/ 1361 h 3862"/>
                <a:gd name="T78" fmla="*/ 973 w 2732"/>
                <a:gd name="T79" fmla="*/ 1248 h 3862"/>
                <a:gd name="T80" fmla="*/ 1131 w 2732"/>
                <a:gd name="T81" fmla="*/ 823 h 3862"/>
                <a:gd name="T82" fmla="*/ 1170 w 2732"/>
                <a:gd name="T83" fmla="*/ 947 h 3862"/>
                <a:gd name="T84" fmla="*/ 2567 w 2732"/>
                <a:gd name="T85" fmla="*/ 896 h 3862"/>
                <a:gd name="T86" fmla="*/ 2490 w 2732"/>
                <a:gd name="T87" fmla="*/ 789 h 3862"/>
                <a:gd name="T88" fmla="*/ 1119 w 2732"/>
                <a:gd name="T89" fmla="*/ 498 h 3862"/>
                <a:gd name="T90" fmla="*/ 1196 w 2732"/>
                <a:gd name="T91" fmla="*/ 605 h 3862"/>
                <a:gd name="T92" fmla="*/ 2572 w 2732"/>
                <a:gd name="T93" fmla="*/ 524 h 3862"/>
                <a:gd name="T94" fmla="*/ 1196 w 2732"/>
                <a:gd name="T95" fmla="*/ 444 h 3862"/>
                <a:gd name="T96" fmla="*/ 713 w 2732"/>
                <a:gd name="T97" fmla="*/ 436 h 3862"/>
                <a:gd name="T98" fmla="*/ 477 w 2732"/>
                <a:gd name="T99" fmla="*/ 585 h 3862"/>
                <a:gd name="T100" fmla="*/ 347 w 2732"/>
                <a:gd name="T101" fmla="*/ 605 h 3862"/>
                <a:gd name="T102" fmla="*/ 491 w 2732"/>
                <a:gd name="T103" fmla="*/ 823 h 3862"/>
                <a:gd name="T104" fmla="*/ 601 w 2732"/>
                <a:gd name="T105" fmla="*/ 794 h 3862"/>
                <a:gd name="T106" fmla="*/ 679 w 2732"/>
                <a:gd name="T107" fmla="*/ 688 h 3862"/>
                <a:gd name="T108" fmla="*/ 908 w 2732"/>
                <a:gd name="T109" fmla="*/ 500 h 3862"/>
                <a:gd name="T110" fmla="*/ 1007 w 2732"/>
                <a:gd name="T111" fmla="*/ 385 h 3862"/>
                <a:gd name="T112" fmla="*/ 0 w 2732"/>
                <a:gd name="T113" fmla="*/ 0 h 3862"/>
                <a:gd name="T114" fmla="*/ 2732 w 2732"/>
                <a:gd name="T115" fmla="*/ 3862 h 3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32" h="3862">
                  <a:moveTo>
                    <a:pt x="1196" y="3540"/>
                  </a:moveTo>
                  <a:lnTo>
                    <a:pt x="1170" y="3545"/>
                  </a:lnTo>
                  <a:lnTo>
                    <a:pt x="1148" y="3555"/>
                  </a:lnTo>
                  <a:lnTo>
                    <a:pt x="1131" y="3574"/>
                  </a:lnTo>
                  <a:lnTo>
                    <a:pt x="1119" y="3596"/>
                  </a:lnTo>
                  <a:lnTo>
                    <a:pt x="1116" y="3620"/>
                  </a:lnTo>
                  <a:lnTo>
                    <a:pt x="1119" y="3647"/>
                  </a:lnTo>
                  <a:lnTo>
                    <a:pt x="1131" y="3668"/>
                  </a:lnTo>
                  <a:lnTo>
                    <a:pt x="1148" y="3687"/>
                  </a:lnTo>
                  <a:lnTo>
                    <a:pt x="1170" y="3698"/>
                  </a:lnTo>
                  <a:lnTo>
                    <a:pt x="1196" y="3702"/>
                  </a:lnTo>
                  <a:lnTo>
                    <a:pt x="2490" y="3702"/>
                  </a:lnTo>
                  <a:lnTo>
                    <a:pt x="2516" y="3698"/>
                  </a:lnTo>
                  <a:lnTo>
                    <a:pt x="2538" y="3687"/>
                  </a:lnTo>
                  <a:lnTo>
                    <a:pt x="2556" y="3668"/>
                  </a:lnTo>
                  <a:lnTo>
                    <a:pt x="2567" y="3647"/>
                  </a:lnTo>
                  <a:lnTo>
                    <a:pt x="2572" y="3620"/>
                  </a:lnTo>
                  <a:lnTo>
                    <a:pt x="2567" y="3596"/>
                  </a:lnTo>
                  <a:lnTo>
                    <a:pt x="2556" y="3574"/>
                  </a:lnTo>
                  <a:lnTo>
                    <a:pt x="2538" y="3555"/>
                  </a:lnTo>
                  <a:lnTo>
                    <a:pt x="2516" y="3545"/>
                  </a:lnTo>
                  <a:lnTo>
                    <a:pt x="2490" y="3540"/>
                  </a:lnTo>
                  <a:lnTo>
                    <a:pt x="1196" y="3540"/>
                  </a:lnTo>
                  <a:close/>
                  <a:moveTo>
                    <a:pt x="1196" y="3193"/>
                  </a:moveTo>
                  <a:lnTo>
                    <a:pt x="1170" y="3198"/>
                  </a:lnTo>
                  <a:lnTo>
                    <a:pt x="1148" y="3209"/>
                  </a:lnTo>
                  <a:lnTo>
                    <a:pt x="1131" y="3227"/>
                  </a:lnTo>
                  <a:lnTo>
                    <a:pt x="1119" y="3249"/>
                  </a:lnTo>
                  <a:lnTo>
                    <a:pt x="1116" y="3275"/>
                  </a:lnTo>
                  <a:lnTo>
                    <a:pt x="1119" y="3300"/>
                  </a:lnTo>
                  <a:lnTo>
                    <a:pt x="1131" y="3323"/>
                  </a:lnTo>
                  <a:lnTo>
                    <a:pt x="1148" y="3340"/>
                  </a:lnTo>
                  <a:lnTo>
                    <a:pt x="1170" y="3351"/>
                  </a:lnTo>
                  <a:lnTo>
                    <a:pt x="1196" y="3356"/>
                  </a:lnTo>
                  <a:lnTo>
                    <a:pt x="2490" y="3356"/>
                  </a:lnTo>
                  <a:lnTo>
                    <a:pt x="2516" y="3351"/>
                  </a:lnTo>
                  <a:lnTo>
                    <a:pt x="2538" y="3340"/>
                  </a:lnTo>
                  <a:lnTo>
                    <a:pt x="2556" y="3323"/>
                  </a:lnTo>
                  <a:lnTo>
                    <a:pt x="2567" y="3300"/>
                  </a:lnTo>
                  <a:lnTo>
                    <a:pt x="2572" y="3275"/>
                  </a:lnTo>
                  <a:lnTo>
                    <a:pt x="2567" y="3249"/>
                  </a:lnTo>
                  <a:lnTo>
                    <a:pt x="2556" y="3227"/>
                  </a:lnTo>
                  <a:lnTo>
                    <a:pt x="2538" y="3209"/>
                  </a:lnTo>
                  <a:lnTo>
                    <a:pt x="2516" y="3198"/>
                  </a:lnTo>
                  <a:lnTo>
                    <a:pt x="2490" y="3193"/>
                  </a:lnTo>
                  <a:lnTo>
                    <a:pt x="1196" y="3193"/>
                  </a:lnTo>
                  <a:close/>
                  <a:moveTo>
                    <a:pt x="1196" y="2624"/>
                  </a:moveTo>
                  <a:lnTo>
                    <a:pt x="1170" y="2627"/>
                  </a:lnTo>
                  <a:lnTo>
                    <a:pt x="1148" y="2639"/>
                  </a:lnTo>
                  <a:lnTo>
                    <a:pt x="1131" y="2656"/>
                  </a:lnTo>
                  <a:lnTo>
                    <a:pt x="1119" y="2678"/>
                  </a:lnTo>
                  <a:lnTo>
                    <a:pt x="1116" y="2704"/>
                  </a:lnTo>
                  <a:lnTo>
                    <a:pt x="1119" y="2729"/>
                  </a:lnTo>
                  <a:lnTo>
                    <a:pt x="1131" y="2752"/>
                  </a:lnTo>
                  <a:lnTo>
                    <a:pt x="1148" y="2769"/>
                  </a:lnTo>
                  <a:lnTo>
                    <a:pt x="1170" y="2782"/>
                  </a:lnTo>
                  <a:lnTo>
                    <a:pt x="1196" y="2785"/>
                  </a:lnTo>
                  <a:lnTo>
                    <a:pt x="2490" y="2785"/>
                  </a:lnTo>
                  <a:lnTo>
                    <a:pt x="2516" y="2782"/>
                  </a:lnTo>
                  <a:lnTo>
                    <a:pt x="2538" y="2769"/>
                  </a:lnTo>
                  <a:lnTo>
                    <a:pt x="2556" y="2752"/>
                  </a:lnTo>
                  <a:lnTo>
                    <a:pt x="2567" y="2729"/>
                  </a:lnTo>
                  <a:lnTo>
                    <a:pt x="2572" y="2704"/>
                  </a:lnTo>
                  <a:lnTo>
                    <a:pt x="2567" y="2678"/>
                  </a:lnTo>
                  <a:lnTo>
                    <a:pt x="2556" y="2656"/>
                  </a:lnTo>
                  <a:lnTo>
                    <a:pt x="2538" y="2639"/>
                  </a:lnTo>
                  <a:lnTo>
                    <a:pt x="2516" y="2627"/>
                  </a:lnTo>
                  <a:lnTo>
                    <a:pt x="2490" y="2624"/>
                  </a:lnTo>
                  <a:lnTo>
                    <a:pt x="1196" y="2624"/>
                  </a:lnTo>
                  <a:close/>
                  <a:moveTo>
                    <a:pt x="1196" y="2277"/>
                  </a:moveTo>
                  <a:lnTo>
                    <a:pt x="1170" y="2280"/>
                  </a:lnTo>
                  <a:lnTo>
                    <a:pt x="1148" y="2293"/>
                  </a:lnTo>
                  <a:lnTo>
                    <a:pt x="1131" y="2310"/>
                  </a:lnTo>
                  <a:lnTo>
                    <a:pt x="1119" y="2333"/>
                  </a:lnTo>
                  <a:lnTo>
                    <a:pt x="1116" y="2358"/>
                  </a:lnTo>
                  <a:lnTo>
                    <a:pt x="1119" y="2384"/>
                  </a:lnTo>
                  <a:lnTo>
                    <a:pt x="1131" y="2406"/>
                  </a:lnTo>
                  <a:lnTo>
                    <a:pt x="1148" y="2423"/>
                  </a:lnTo>
                  <a:lnTo>
                    <a:pt x="1170" y="2435"/>
                  </a:lnTo>
                  <a:lnTo>
                    <a:pt x="1196" y="2438"/>
                  </a:lnTo>
                  <a:lnTo>
                    <a:pt x="2490" y="2438"/>
                  </a:lnTo>
                  <a:lnTo>
                    <a:pt x="2516" y="2435"/>
                  </a:lnTo>
                  <a:lnTo>
                    <a:pt x="2538" y="2423"/>
                  </a:lnTo>
                  <a:lnTo>
                    <a:pt x="2556" y="2406"/>
                  </a:lnTo>
                  <a:lnTo>
                    <a:pt x="2567" y="2384"/>
                  </a:lnTo>
                  <a:lnTo>
                    <a:pt x="2572" y="2358"/>
                  </a:lnTo>
                  <a:lnTo>
                    <a:pt x="2567" y="2333"/>
                  </a:lnTo>
                  <a:lnTo>
                    <a:pt x="2556" y="2310"/>
                  </a:lnTo>
                  <a:lnTo>
                    <a:pt x="2538" y="2293"/>
                  </a:lnTo>
                  <a:lnTo>
                    <a:pt x="2516" y="2280"/>
                  </a:lnTo>
                  <a:lnTo>
                    <a:pt x="2490" y="2277"/>
                  </a:lnTo>
                  <a:lnTo>
                    <a:pt x="1196" y="2277"/>
                  </a:lnTo>
                  <a:close/>
                  <a:moveTo>
                    <a:pt x="277" y="2209"/>
                  </a:moveTo>
                  <a:lnTo>
                    <a:pt x="252" y="2217"/>
                  </a:lnTo>
                  <a:lnTo>
                    <a:pt x="232" y="2233"/>
                  </a:lnTo>
                  <a:lnTo>
                    <a:pt x="217" y="2253"/>
                  </a:lnTo>
                  <a:lnTo>
                    <a:pt x="209" y="2277"/>
                  </a:lnTo>
                  <a:lnTo>
                    <a:pt x="209" y="2302"/>
                  </a:lnTo>
                  <a:lnTo>
                    <a:pt x="217" y="2325"/>
                  </a:lnTo>
                  <a:lnTo>
                    <a:pt x="232" y="2347"/>
                  </a:lnTo>
                  <a:lnTo>
                    <a:pt x="399" y="2514"/>
                  </a:lnTo>
                  <a:lnTo>
                    <a:pt x="232" y="2681"/>
                  </a:lnTo>
                  <a:lnTo>
                    <a:pt x="217" y="2701"/>
                  </a:lnTo>
                  <a:lnTo>
                    <a:pt x="209" y="2726"/>
                  </a:lnTo>
                  <a:lnTo>
                    <a:pt x="209" y="2751"/>
                  </a:lnTo>
                  <a:lnTo>
                    <a:pt x="217" y="2774"/>
                  </a:lnTo>
                  <a:lnTo>
                    <a:pt x="232" y="2796"/>
                  </a:lnTo>
                  <a:lnTo>
                    <a:pt x="249" y="2808"/>
                  </a:lnTo>
                  <a:lnTo>
                    <a:pt x="268" y="2817"/>
                  </a:lnTo>
                  <a:lnTo>
                    <a:pt x="290" y="2819"/>
                  </a:lnTo>
                  <a:lnTo>
                    <a:pt x="310" y="2817"/>
                  </a:lnTo>
                  <a:lnTo>
                    <a:pt x="330" y="2808"/>
                  </a:lnTo>
                  <a:lnTo>
                    <a:pt x="347" y="2796"/>
                  </a:lnTo>
                  <a:lnTo>
                    <a:pt x="514" y="2629"/>
                  </a:lnTo>
                  <a:lnTo>
                    <a:pt x="681" y="2796"/>
                  </a:lnTo>
                  <a:lnTo>
                    <a:pt x="698" y="2808"/>
                  </a:lnTo>
                  <a:lnTo>
                    <a:pt x="718" y="2817"/>
                  </a:lnTo>
                  <a:lnTo>
                    <a:pt x="738" y="2819"/>
                  </a:lnTo>
                  <a:lnTo>
                    <a:pt x="758" y="2817"/>
                  </a:lnTo>
                  <a:lnTo>
                    <a:pt x="778" y="2808"/>
                  </a:lnTo>
                  <a:lnTo>
                    <a:pt x="795" y="2796"/>
                  </a:lnTo>
                  <a:lnTo>
                    <a:pt x="811" y="2774"/>
                  </a:lnTo>
                  <a:lnTo>
                    <a:pt x="819" y="2751"/>
                  </a:lnTo>
                  <a:lnTo>
                    <a:pt x="819" y="2726"/>
                  </a:lnTo>
                  <a:lnTo>
                    <a:pt x="811" y="2701"/>
                  </a:lnTo>
                  <a:lnTo>
                    <a:pt x="795" y="2681"/>
                  </a:lnTo>
                  <a:lnTo>
                    <a:pt x="628" y="2514"/>
                  </a:lnTo>
                  <a:lnTo>
                    <a:pt x="795" y="2347"/>
                  </a:lnTo>
                  <a:lnTo>
                    <a:pt x="811" y="2325"/>
                  </a:lnTo>
                  <a:lnTo>
                    <a:pt x="819" y="2302"/>
                  </a:lnTo>
                  <a:lnTo>
                    <a:pt x="819" y="2277"/>
                  </a:lnTo>
                  <a:lnTo>
                    <a:pt x="811" y="2253"/>
                  </a:lnTo>
                  <a:lnTo>
                    <a:pt x="795" y="2233"/>
                  </a:lnTo>
                  <a:lnTo>
                    <a:pt x="774" y="2217"/>
                  </a:lnTo>
                  <a:lnTo>
                    <a:pt x="751" y="2209"/>
                  </a:lnTo>
                  <a:lnTo>
                    <a:pt x="726" y="2209"/>
                  </a:lnTo>
                  <a:lnTo>
                    <a:pt x="701" y="2217"/>
                  </a:lnTo>
                  <a:lnTo>
                    <a:pt x="681" y="2233"/>
                  </a:lnTo>
                  <a:lnTo>
                    <a:pt x="514" y="2400"/>
                  </a:lnTo>
                  <a:lnTo>
                    <a:pt x="347" y="2233"/>
                  </a:lnTo>
                  <a:lnTo>
                    <a:pt x="325" y="2217"/>
                  </a:lnTo>
                  <a:lnTo>
                    <a:pt x="302" y="2209"/>
                  </a:lnTo>
                  <a:lnTo>
                    <a:pt x="277" y="2209"/>
                  </a:lnTo>
                  <a:close/>
                  <a:moveTo>
                    <a:pt x="1196" y="1706"/>
                  </a:moveTo>
                  <a:lnTo>
                    <a:pt x="1170" y="1711"/>
                  </a:lnTo>
                  <a:lnTo>
                    <a:pt x="1148" y="1722"/>
                  </a:lnTo>
                  <a:lnTo>
                    <a:pt x="1131" y="1739"/>
                  </a:lnTo>
                  <a:lnTo>
                    <a:pt x="1119" y="1762"/>
                  </a:lnTo>
                  <a:lnTo>
                    <a:pt x="1116" y="1787"/>
                  </a:lnTo>
                  <a:lnTo>
                    <a:pt x="1119" y="1813"/>
                  </a:lnTo>
                  <a:lnTo>
                    <a:pt x="1131" y="1835"/>
                  </a:lnTo>
                  <a:lnTo>
                    <a:pt x="1148" y="1853"/>
                  </a:lnTo>
                  <a:lnTo>
                    <a:pt x="1170" y="1864"/>
                  </a:lnTo>
                  <a:lnTo>
                    <a:pt x="1196" y="1869"/>
                  </a:lnTo>
                  <a:lnTo>
                    <a:pt x="2490" y="1869"/>
                  </a:lnTo>
                  <a:lnTo>
                    <a:pt x="2516" y="1864"/>
                  </a:lnTo>
                  <a:lnTo>
                    <a:pt x="2538" y="1853"/>
                  </a:lnTo>
                  <a:lnTo>
                    <a:pt x="2556" y="1835"/>
                  </a:lnTo>
                  <a:lnTo>
                    <a:pt x="2567" y="1813"/>
                  </a:lnTo>
                  <a:lnTo>
                    <a:pt x="2572" y="1787"/>
                  </a:lnTo>
                  <a:lnTo>
                    <a:pt x="2567" y="1762"/>
                  </a:lnTo>
                  <a:lnTo>
                    <a:pt x="2556" y="1739"/>
                  </a:lnTo>
                  <a:lnTo>
                    <a:pt x="2538" y="1722"/>
                  </a:lnTo>
                  <a:lnTo>
                    <a:pt x="2516" y="1711"/>
                  </a:lnTo>
                  <a:lnTo>
                    <a:pt x="2490" y="1706"/>
                  </a:lnTo>
                  <a:lnTo>
                    <a:pt x="1196" y="1706"/>
                  </a:lnTo>
                  <a:close/>
                  <a:moveTo>
                    <a:pt x="1196" y="1360"/>
                  </a:moveTo>
                  <a:lnTo>
                    <a:pt x="1170" y="1365"/>
                  </a:lnTo>
                  <a:lnTo>
                    <a:pt x="1148" y="1375"/>
                  </a:lnTo>
                  <a:lnTo>
                    <a:pt x="1131" y="1394"/>
                  </a:lnTo>
                  <a:lnTo>
                    <a:pt x="1119" y="1416"/>
                  </a:lnTo>
                  <a:lnTo>
                    <a:pt x="1116" y="1442"/>
                  </a:lnTo>
                  <a:lnTo>
                    <a:pt x="1119" y="1467"/>
                  </a:lnTo>
                  <a:lnTo>
                    <a:pt x="1131" y="1488"/>
                  </a:lnTo>
                  <a:lnTo>
                    <a:pt x="1148" y="1507"/>
                  </a:lnTo>
                  <a:lnTo>
                    <a:pt x="1170" y="1518"/>
                  </a:lnTo>
                  <a:lnTo>
                    <a:pt x="1196" y="1522"/>
                  </a:lnTo>
                  <a:lnTo>
                    <a:pt x="2490" y="1522"/>
                  </a:lnTo>
                  <a:lnTo>
                    <a:pt x="2516" y="1518"/>
                  </a:lnTo>
                  <a:lnTo>
                    <a:pt x="2538" y="1507"/>
                  </a:lnTo>
                  <a:lnTo>
                    <a:pt x="2556" y="1488"/>
                  </a:lnTo>
                  <a:lnTo>
                    <a:pt x="2567" y="1467"/>
                  </a:lnTo>
                  <a:lnTo>
                    <a:pt x="2572" y="1442"/>
                  </a:lnTo>
                  <a:lnTo>
                    <a:pt x="2567" y="1416"/>
                  </a:lnTo>
                  <a:lnTo>
                    <a:pt x="2556" y="1394"/>
                  </a:lnTo>
                  <a:lnTo>
                    <a:pt x="2538" y="1375"/>
                  </a:lnTo>
                  <a:lnTo>
                    <a:pt x="2516" y="1365"/>
                  </a:lnTo>
                  <a:lnTo>
                    <a:pt x="2490" y="1360"/>
                  </a:lnTo>
                  <a:lnTo>
                    <a:pt x="1196" y="1360"/>
                  </a:lnTo>
                  <a:close/>
                  <a:moveTo>
                    <a:pt x="935" y="1235"/>
                  </a:moveTo>
                  <a:lnTo>
                    <a:pt x="913" y="1236"/>
                  </a:lnTo>
                  <a:lnTo>
                    <a:pt x="893" y="1242"/>
                  </a:lnTo>
                  <a:lnTo>
                    <a:pt x="828" y="1276"/>
                  </a:lnTo>
                  <a:lnTo>
                    <a:pt x="768" y="1313"/>
                  </a:lnTo>
                  <a:lnTo>
                    <a:pt x="713" y="1352"/>
                  </a:lnTo>
                  <a:lnTo>
                    <a:pt x="664" y="1392"/>
                  </a:lnTo>
                  <a:lnTo>
                    <a:pt x="619" y="1433"/>
                  </a:lnTo>
                  <a:lnTo>
                    <a:pt x="582" y="1473"/>
                  </a:lnTo>
                  <a:lnTo>
                    <a:pt x="548" y="1510"/>
                  </a:lnTo>
                  <a:lnTo>
                    <a:pt x="520" y="1544"/>
                  </a:lnTo>
                  <a:lnTo>
                    <a:pt x="477" y="1501"/>
                  </a:lnTo>
                  <a:lnTo>
                    <a:pt x="457" y="1487"/>
                  </a:lnTo>
                  <a:lnTo>
                    <a:pt x="432" y="1479"/>
                  </a:lnTo>
                  <a:lnTo>
                    <a:pt x="407" y="1479"/>
                  </a:lnTo>
                  <a:lnTo>
                    <a:pt x="384" y="1487"/>
                  </a:lnTo>
                  <a:lnTo>
                    <a:pt x="362" y="1501"/>
                  </a:lnTo>
                  <a:lnTo>
                    <a:pt x="347" y="1522"/>
                  </a:lnTo>
                  <a:lnTo>
                    <a:pt x="339" y="1546"/>
                  </a:lnTo>
                  <a:lnTo>
                    <a:pt x="339" y="1570"/>
                  </a:lnTo>
                  <a:lnTo>
                    <a:pt x="347" y="1595"/>
                  </a:lnTo>
                  <a:lnTo>
                    <a:pt x="362" y="1615"/>
                  </a:lnTo>
                  <a:lnTo>
                    <a:pt x="474" y="1727"/>
                  </a:lnTo>
                  <a:lnTo>
                    <a:pt x="491" y="1739"/>
                  </a:lnTo>
                  <a:lnTo>
                    <a:pt x="509" y="1748"/>
                  </a:lnTo>
                  <a:lnTo>
                    <a:pt x="531" y="1750"/>
                  </a:lnTo>
                  <a:lnTo>
                    <a:pt x="540" y="1750"/>
                  </a:lnTo>
                  <a:lnTo>
                    <a:pt x="565" y="1744"/>
                  </a:lnTo>
                  <a:lnTo>
                    <a:pt x="585" y="1730"/>
                  </a:lnTo>
                  <a:lnTo>
                    <a:pt x="601" y="1711"/>
                  </a:lnTo>
                  <a:lnTo>
                    <a:pt x="604" y="1706"/>
                  </a:lnTo>
                  <a:lnTo>
                    <a:pt x="610" y="1696"/>
                  </a:lnTo>
                  <a:lnTo>
                    <a:pt x="621" y="1680"/>
                  </a:lnTo>
                  <a:lnTo>
                    <a:pt x="636" y="1658"/>
                  </a:lnTo>
                  <a:lnTo>
                    <a:pt x="656" y="1634"/>
                  </a:lnTo>
                  <a:lnTo>
                    <a:pt x="681" y="1604"/>
                  </a:lnTo>
                  <a:lnTo>
                    <a:pt x="709" y="1575"/>
                  </a:lnTo>
                  <a:lnTo>
                    <a:pt x="740" y="1542"/>
                  </a:lnTo>
                  <a:lnTo>
                    <a:pt x="777" y="1510"/>
                  </a:lnTo>
                  <a:lnTo>
                    <a:pt x="817" y="1477"/>
                  </a:lnTo>
                  <a:lnTo>
                    <a:pt x="862" y="1445"/>
                  </a:lnTo>
                  <a:lnTo>
                    <a:pt x="910" y="1416"/>
                  </a:lnTo>
                  <a:lnTo>
                    <a:pt x="961" y="1389"/>
                  </a:lnTo>
                  <a:lnTo>
                    <a:pt x="980" y="1377"/>
                  </a:lnTo>
                  <a:lnTo>
                    <a:pt x="994" y="1361"/>
                  </a:lnTo>
                  <a:lnTo>
                    <a:pt x="1003" y="1343"/>
                  </a:lnTo>
                  <a:lnTo>
                    <a:pt x="1007" y="1323"/>
                  </a:lnTo>
                  <a:lnTo>
                    <a:pt x="1007" y="1303"/>
                  </a:lnTo>
                  <a:lnTo>
                    <a:pt x="1001" y="1281"/>
                  </a:lnTo>
                  <a:lnTo>
                    <a:pt x="989" y="1264"/>
                  </a:lnTo>
                  <a:lnTo>
                    <a:pt x="973" y="1248"/>
                  </a:lnTo>
                  <a:lnTo>
                    <a:pt x="955" y="1239"/>
                  </a:lnTo>
                  <a:lnTo>
                    <a:pt x="935" y="1235"/>
                  </a:lnTo>
                  <a:close/>
                  <a:moveTo>
                    <a:pt x="1196" y="789"/>
                  </a:moveTo>
                  <a:lnTo>
                    <a:pt x="1170" y="794"/>
                  </a:lnTo>
                  <a:lnTo>
                    <a:pt x="1148" y="806"/>
                  </a:lnTo>
                  <a:lnTo>
                    <a:pt x="1131" y="823"/>
                  </a:lnTo>
                  <a:lnTo>
                    <a:pt x="1119" y="845"/>
                  </a:lnTo>
                  <a:lnTo>
                    <a:pt x="1116" y="871"/>
                  </a:lnTo>
                  <a:lnTo>
                    <a:pt x="1119" y="896"/>
                  </a:lnTo>
                  <a:lnTo>
                    <a:pt x="1131" y="919"/>
                  </a:lnTo>
                  <a:lnTo>
                    <a:pt x="1148" y="936"/>
                  </a:lnTo>
                  <a:lnTo>
                    <a:pt x="1170" y="947"/>
                  </a:lnTo>
                  <a:lnTo>
                    <a:pt x="1196" y="951"/>
                  </a:lnTo>
                  <a:lnTo>
                    <a:pt x="2490" y="951"/>
                  </a:lnTo>
                  <a:lnTo>
                    <a:pt x="2516" y="947"/>
                  </a:lnTo>
                  <a:lnTo>
                    <a:pt x="2538" y="936"/>
                  </a:lnTo>
                  <a:lnTo>
                    <a:pt x="2556" y="919"/>
                  </a:lnTo>
                  <a:lnTo>
                    <a:pt x="2567" y="896"/>
                  </a:lnTo>
                  <a:lnTo>
                    <a:pt x="2572" y="871"/>
                  </a:lnTo>
                  <a:lnTo>
                    <a:pt x="2567" y="845"/>
                  </a:lnTo>
                  <a:lnTo>
                    <a:pt x="2556" y="823"/>
                  </a:lnTo>
                  <a:lnTo>
                    <a:pt x="2538" y="806"/>
                  </a:lnTo>
                  <a:lnTo>
                    <a:pt x="2516" y="794"/>
                  </a:lnTo>
                  <a:lnTo>
                    <a:pt x="2490" y="789"/>
                  </a:lnTo>
                  <a:lnTo>
                    <a:pt x="1196" y="789"/>
                  </a:lnTo>
                  <a:close/>
                  <a:moveTo>
                    <a:pt x="1196" y="444"/>
                  </a:moveTo>
                  <a:lnTo>
                    <a:pt x="1170" y="447"/>
                  </a:lnTo>
                  <a:lnTo>
                    <a:pt x="1148" y="459"/>
                  </a:lnTo>
                  <a:lnTo>
                    <a:pt x="1131" y="476"/>
                  </a:lnTo>
                  <a:lnTo>
                    <a:pt x="1119" y="498"/>
                  </a:lnTo>
                  <a:lnTo>
                    <a:pt x="1116" y="524"/>
                  </a:lnTo>
                  <a:lnTo>
                    <a:pt x="1119" y="549"/>
                  </a:lnTo>
                  <a:lnTo>
                    <a:pt x="1131" y="572"/>
                  </a:lnTo>
                  <a:lnTo>
                    <a:pt x="1148" y="589"/>
                  </a:lnTo>
                  <a:lnTo>
                    <a:pt x="1170" y="602"/>
                  </a:lnTo>
                  <a:lnTo>
                    <a:pt x="1196" y="605"/>
                  </a:lnTo>
                  <a:lnTo>
                    <a:pt x="2490" y="605"/>
                  </a:lnTo>
                  <a:lnTo>
                    <a:pt x="2516" y="602"/>
                  </a:lnTo>
                  <a:lnTo>
                    <a:pt x="2538" y="589"/>
                  </a:lnTo>
                  <a:lnTo>
                    <a:pt x="2556" y="572"/>
                  </a:lnTo>
                  <a:lnTo>
                    <a:pt x="2567" y="549"/>
                  </a:lnTo>
                  <a:lnTo>
                    <a:pt x="2572" y="524"/>
                  </a:lnTo>
                  <a:lnTo>
                    <a:pt x="2567" y="498"/>
                  </a:lnTo>
                  <a:lnTo>
                    <a:pt x="2556" y="476"/>
                  </a:lnTo>
                  <a:lnTo>
                    <a:pt x="2538" y="459"/>
                  </a:lnTo>
                  <a:lnTo>
                    <a:pt x="2516" y="447"/>
                  </a:lnTo>
                  <a:lnTo>
                    <a:pt x="2490" y="444"/>
                  </a:lnTo>
                  <a:lnTo>
                    <a:pt x="1196" y="444"/>
                  </a:lnTo>
                  <a:close/>
                  <a:moveTo>
                    <a:pt x="935" y="319"/>
                  </a:moveTo>
                  <a:lnTo>
                    <a:pt x="913" y="319"/>
                  </a:lnTo>
                  <a:lnTo>
                    <a:pt x="893" y="326"/>
                  </a:lnTo>
                  <a:lnTo>
                    <a:pt x="828" y="359"/>
                  </a:lnTo>
                  <a:lnTo>
                    <a:pt x="768" y="396"/>
                  </a:lnTo>
                  <a:lnTo>
                    <a:pt x="713" y="436"/>
                  </a:lnTo>
                  <a:lnTo>
                    <a:pt x="664" y="476"/>
                  </a:lnTo>
                  <a:lnTo>
                    <a:pt x="621" y="517"/>
                  </a:lnTo>
                  <a:lnTo>
                    <a:pt x="582" y="555"/>
                  </a:lnTo>
                  <a:lnTo>
                    <a:pt x="548" y="592"/>
                  </a:lnTo>
                  <a:lnTo>
                    <a:pt x="520" y="628"/>
                  </a:lnTo>
                  <a:lnTo>
                    <a:pt x="477" y="585"/>
                  </a:lnTo>
                  <a:lnTo>
                    <a:pt x="457" y="569"/>
                  </a:lnTo>
                  <a:lnTo>
                    <a:pt x="432" y="561"/>
                  </a:lnTo>
                  <a:lnTo>
                    <a:pt x="407" y="561"/>
                  </a:lnTo>
                  <a:lnTo>
                    <a:pt x="384" y="569"/>
                  </a:lnTo>
                  <a:lnTo>
                    <a:pt x="362" y="585"/>
                  </a:lnTo>
                  <a:lnTo>
                    <a:pt x="347" y="605"/>
                  </a:lnTo>
                  <a:lnTo>
                    <a:pt x="339" y="630"/>
                  </a:lnTo>
                  <a:lnTo>
                    <a:pt x="339" y="654"/>
                  </a:lnTo>
                  <a:lnTo>
                    <a:pt x="347" y="678"/>
                  </a:lnTo>
                  <a:lnTo>
                    <a:pt x="362" y="699"/>
                  </a:lnTo>
                  <a:lnTo>
                    <a:pt x="474" y="809"/>
                  </a:lnTo>
                  <a:lnTo>
                    <a:pt x="491" y="823"/>
                  </a:lnTo>
                  <a:lnTo>
                    <a:pt x="509" y="831"/>
                  </a:lnTo>
                  <a:lnTo>
                    <a:pt x="531" y="834"/>
                  </a:lnTo>
                  <a:lnTo>
                    <a:pt x="542" y="832"/>
                  </a:lnTo>
                  <a:lnTo>
                    <a:pt x="565" y="826"/>
                  </a:lnTo>
                  <a:lnTo>
                    <a:pt x="585" y="812"/>
                  </a:lnTo>
                  <a:lnTo>
                    <a:pt x="601" y="794"/>
                  </a:lnTo>
                  <a:lnTo>
                    <a:pt x="604" y="789"/>
                  </a:lnTo>
                  <a:lnTo>
                    <a:pt x="610" y="778"/>
                  </a:lnTo>
                  <a:lnTo>
                    <a:pt x="621" y="763"/>
                  </a:lnTo>
                  <a:lnTo>
                    <a:pt x="636" y="741"/>
                  </a:lnTo>
                  <a:lnTo>
                    <a:pt x="656" y="716"/>
                  </a:lnTo>
                  <a:lnTo>
                    <a:pt x="679" y="688"/>
                  </a:lnTo>
                  <a:lnTo>
                    <a:pt x="707" y="657"/>
                  </a:lnTo>
                  <a:lnTo>
                    <a:pt x="740" y="626"/>
                  </a:lnTo>
                  <a:lnTo>
                    <a:pt x="775" y="592"/>
                  </a:lnTo>
                  <a:lnTo>
                    <a:pt x="816" y="560"/>
                  </a:lnTo>
                  <a:lnTo>
                    <a:pt x="860" y="529"/>
                  </a:lnTo>
                  <a:lnTo>
                    <a:pt x="908" y="500"/>
                  </a:lnTo>
                  <a:lnTo>
                    <a:pt x="961" y="472"/>
                  </a:lnTo>
                  <a:lnTo>
                    <a:pt x="980" y="461"/>
                  </a:lnTo>
                  <a:lnTo>
                    <a:pt x="994" y="445"/>
                  </a:lnTo>
                  <a:lnTo>
                    <a:pt x="1003" y="427"/>
                  </a:lnTo>
                  <a:lnTo>
                    <a:pt x="1007" y="407"/>
                  </a:lnTo>
                  <a:lnTo>
                    <a:pt x="1007" y="385"/>
                  </a:lnTo>
                  <a:lnTo>
                    <a:pt x="1001" y="365"/>
                  </a:lnTo>
                  <a:lnTo>
                    <a:pt x="989" y="346"/>
                  </a:lnTo>
                  <a:lnTo>
                    <a:pt x="973" y="332"/>
                  </a:lnTo>
                  <a:lnTo>
                    <a:pt x="955" y="323"/>
                  </a:lnTo>
                  <a:lnTo>
                    <a:pt x="935" y="319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22" y="212"/>
                  </a:lnTo>
                  <a:lnTo>
                    <a:pt x="2357" y="212"/>
                  </a:lnTo>
                  <a:lnTo>
                    <a:pt x="2466" y="0"/>
                  </a:lnTo>
                  <a:lnTo>
                    <a:pt x="2732" y="0"/>
                  </a:lnTo>
                  <a:lnTo>
                    <a:pt x="2732" y="3862"/>
                  </a:lnTo>
                  <a:lnTo>
                    <a:pt x="0" y="3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33"/>
            <p:cNvSpPr>
              <a:spLocks/>
            </p:cNvSpPr>
            <p:nvPr/>
          </p:nvSpPr>
          <p:spPr bwMode="auto">
            <a:xfrm>
              <a:off x="-416" y="2586"/>
              <a:ext cx="1785" cy="2343"/>
            </a:xfrm>
            <a:custGeom>
              <a:avLst/>
              <a:gdLst>
                <a:gd name="T0" fmla="*/ 87 w 3571"/>
                <a:gd name="T1" fmla="*/ 0 h 4687"/>
                <a:gd name="T2" fmla="*/ 710 w 3571"/>
                <a:gd name="T3" fmla="*/ 0 h 4687"/>
                <a:gd name="T4" fmla="*/ 662 w 3571"/>
                <a:gd name="T5" fmla="*/ 181 h 4687"/>
                <a:gd name="T6" fmla="*/ 337 w 3571"/>
                <a:gd name="T7" fmla="*/ 181 h 4687"/>
                <a:gd name="T8" fmla="*/ 313 w 3571"/>
                <a:gd name="T9" fmla="*/ 186 h 4687"/>
                <a:gd name="T10" fmla="*/ 289 w 3571"/>
                <a:gd name="T11" fmla="*/ 197 h 4687"/>
                <a:gd name="T12" fmla="*/ 272 w 3571"/>
                <a:gd name="T13" fmla="*/ 214 h 4687"/>
                <a:gd name="T14" fmla="*/ 261 w 3571"/>
                <a:gd name="T15" fmla="*/ 237 h 4687"/>
                <a:gd name="T16" fmla="*/ 257 w 3571"/>
                <a:gd name="T17" fmla="*/ 262 h 4687"/>
                <a:gd name="T18" fmla="*/ 257 w 3571"/>
                <a:gd name="T19" fmla="*/ 4286 h 4687"/>
                <a:gd name="T20" fmla="*/ 261 w 3571"/>
                <a:gd name="T21" fmla="*/ 4313 h 4687"/>
                <a:gd name="T22" fmla="*/ 272 w 3571"/>
                <a:gd name="T23" fmla="*/ 4334 h 4687"/>
                <a:gd name="T24" fmla="*/ 289 w 3571"/>
                <a:gd name="T25" fmla="*/ 4351 h 4687"/>
                <a:gd name="T26" fmla="*/ 313 w 3571"/>
                <a:gd name="T27" fmla="*/ 4364 h 4687"/>
                <a:gd name="T28" fmla="*/ 337 w 3571"/>
                <a:gd name="T29" fmla="*/ 4367 h 4687"/>
                <a:gd name="T30" fmla="*/ 3232 w 3571"/>
                <a:gd name="T31" fmla="*/ 4367 h 4687"/>
                <a:gd name="T32" fmla="*/ 3258 w 3571"/>
                <a:gd name="T33" fmla="*/ 4364 h 4687"/>
                <a:gd name="T34" fmla="*/ 3280 w 3571"/>
                <a:gd name="T35" fmla="*/ 4351 h 4687"/>
                <a:gd name="T36" fmla="*/ 3298 w 3571"/>
                <a:gd name="T37" fmla="*/ 4334 h 4687"/>
                <a:gd name="T38" fmla="*/ 3309 w 3571"/>
                <a:gd name="T39" fmla="*/ 4313 h 4687"/>
                <a:gd name="T40" fmla="*/ 3314 w 3571"/>
                <a:gd name="T41" fmla="*/ 4286 h 4687"/>
                <a:gd name="T42" fmla="*/ 3314 w 3571"/>
                <a:gd name="T43" fmla="*/ 262 h 4687"/>
                <a:gd name="T44" fmla="*/ 3309 w 3571"/>
                <a:gd name="T45" fmla="*/ 237 h 4687"/>
                <a:gd name="T46" fmla="*/ 3298 w 3571"/>
                <a:gd name="T47" fmla="*/ 214 h 4687"/>
                <a:gd name="T48" fmla="*/ 3280 w 3571"/>
                <a:gd name="T49" fmla="*/ 197 h 4687"/>
                <a:gd name="T50" fmla="*/ 3258 w 3571"/>
                <a:gd name="T51" fmla="*/ 186 h 4687"/>
                <a:gd name="T52" fmla="*/ 3232 w 3571"/>
                <a:gd name="T53" fmla="*/ 181 h 4687"/>
                <a:gd name="T54" fmla="*/ 2909 w 3571"/>
                <a:gd name="T55" fmla="*/ 181 h 4687"/>
                <a:gd name="T56" fmla="*/ 2859 w 3571"/>
                <a:gd name="T57" fmla="*/ 0 h 4687"/>
                <a:gd name="T58" fmla="*/ 3484 w 3571"/>
                <a:gd name="T59" fmla="*/ 0 h 4687"/>
                <a:gd name="T60" fmla="*/ 3510 w 3571"/>
                <a:gd name="T61" fmla="*/ 5 h 4687"/>
                <a:gd name="T62" fmla="*/ 3535 w 3571"/>
                <a:gd name="T63" fmla="*/ 17 h 4687"/>
                <a:gd name="T64" fmla="*/ 3554 w 3571"/>
                <a:gd name="T65" fmla="*/ 36 h 4687"/>
                <a:gd name="T66" fmla="*/ 3566 w 3571"/>
                <a:gd name="T67" fmla="*/ 61 h 4687"/>
                <a:gd name="T68" fmla="*/ 3571 w 3571"/>
                <a:gd name="T69" fmla="*/ 89 h 4687"/>
                <a:gd name="T70" fmla="*/ 3571 w 3571"/>
                <a:gd name="T71" fmla="*/ 4600 h 4687"/>
                <a:gd name="T72" fmla="*/ 3566 w 3571"/>
                <a:gd name="T73" fmla="*/ 4628 h 4687"/>
                <a:gd name="T74" fmla="*/ 3554 w 3571"/>
                <a:gd name="T75" fmla="*/ 4651 h 4687"/>
                <a:gd name="T76" fmla="*/ 3535 w 3571"/>
                <a:gd name="T77" fmla="*/ 4670 h 4687"/>
                <a:gd name="T78" fmla="*/ 3510 w 3571"/>
                <a:gd name="T79" fmla="*/ 4682 h 4687"/>
                <a:gd name="T80" fmla="*/ 3484 w 3571"/>
                <a:gd name="T81" fmla="*/ 4687 h 4687"/>
                <a:gd name="T82" fmla="*/ 87 w 3571"/>
                <a:gd name="T83" fmla="*/ 4687 h 4687"/>
                <a:gd name="T84" fmla="*/ 59 w 3571"/>
                <a:gd name="T85" fmla="*/ 4682 h 4687"/>
                <a:gd name="T86" fmla="*/ 36 w 3571"/>
                <a:gd name="T87" fmla="*/ 4670 h 4687"/>
                <a:gd name="T88" fmla="*/ 17 w 3571"/>
                <a:gd name="T89" fmla="*/ 4651 h 4687"/>
                <a:gd name="T90" fmla="*/ 5 w 3571"/>
                <a:gd name="T91" fmla="*/ 4628 h 4687"/>
                <a:gd name="T92" fmla="*/ 0 w 3571"/>
                <a:gd name="T93" fmla="*/ 4600 h 4687"/>
                <a:gd name="T94" fmla="*/ 0 w 3571"/>
                <a:gd name="T95" fmla="*/ 89 h 4687"/>
                <a:gd name="T96" fmla="*/ 5 w 3571"/>
                <a:gd name="T97" fmla="*/ 61 h 4687"/>
                <a:gd name="T98" fmla="*/ 17 w 3571"/>
                <a:gd name="T99" fmla="*/ 36 h 4687"/>
                <a:gd name="T100" fmla="*/ 36 w 3571"/>
                <a:gd name="T101" fmla="*/ 17 h 4687"/>
                <a:gd name="T102" fmla="*/ 59 w 3571"/>
                <a:gd name="T103" fmla="*/ 5 h 4687"/>
                <a:gd name="T104" fmla="*/ 87 w 3571"/>
                <a:gd name="T105" fmla="*/ 0 h 4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71" h="4687">
                  <a:moveTo>
                    <a:pt x="87" y="0"/>
                  </a:moveTo>
                  <a:lnTo>
                    <a:pt x="710" y="0"/>
                  </a:lnTo>
                  <a:lnTo>
                    <a:pt x="662" y="181"/>
                  </a:lnTo>
                  <a:lnTo>
                    <a:pt x="337" y="181"/>
                  </a:lnTo>
                  <a:lnTo>
                    <a:pt x="313" y="186"/>
                  </a:lnTo>
                  <a:lnTo>
                    <a:pt x="289" y="197"/>
                  </a:lnTo>
                  <a:lnTo>
                    <a:pt x="272" y="214"/>
                  </a:lnTo>
                  <a:lnTo>
                    <a:pt x="261" y="237"/>
                  </a:lnTo>
                  <a:lnTo>
                    <a:pt x="257" y="262"/>
                  </a:lnTo>
                  <a:lnTo>
                    <a:pt x="257" y="4286"/>
                  </a:lnTo>
                  <a:lnTo>
                    <a:pt x="261" y="4313"/>
                  </a:lnTo>
                  <a:lnTo>
                    <a:pt x="272" y="4334"/>
                  </a:lnTo>
                  <a:lnTo>
                    <a:pt x="289" y="4351"/>
                  </a:lnTo>
                  <a:lnTo>
                    <a:pt x="313" y="4364"/>
                  </a:lnTo>
                  <a:lnTo>
                    <a:pt x="337" y="4367"/>
                  </a:lnTo>
                  <a:lnTo>
                    <a:pt x="3232" y="4367"/>
                  </a:lnTo>
                  <a:lnTo>
                    <a:pt x="3258" y="4364"/>
                  </a:lnTo>
                  <a:lnTo>
                    <a:pt x="3280" y="4351"/>
                  </a:lnTo>
                  <a:lnTo>
                    <a:pt x="3298" y="4334"/>
                  </a:lnTo>
                  <a:lnTo>
                    <a:pt x="3309" y="4313"/>
                  </a:lnTo>
                  <a:lnTo>
                    <a:pt x="3314" y="4286"/>
                  </a:lnTo>
                  <a:lnTo>
                    <a:pt x="3314" y="262"/>
                  </a:lnTo>
                  <a:lnTo>
                    <a:pt x="3309" y="237"/>
                  </a:lnTo>
                  <a:lnTo>
                    <a:pt x="3298" y="214"/>
                  </a:lnTo>
                  <a:lnTo>
                    <a:pt x="3280" y="197"/>
                  </a:lnTo>
                  <a:lnTo>
                    <a:pt x="3258" y="186"/>
                  </a:lnTo>
                  <a:lnTo>
                    <a:pt x="3232" y="181"/>
                  </a:lnTo>
                  <a:lnTo>
                    <a:pt x="2909" y="181"/>
                  </a:lnTo>
                  <a:lnTo>
                    <a:pt x="2859" y="0"/>
                  </a:lnTo>
                  <a:lnTo>
                    <a:pt x="3484" y="0"/>
                  </a:lnTo>
                  <a:lnTo>
                    <a:pt x="3510" y="5"/>
                  </a:lnTo>
                  <a:lnTo>
                    <a:pt x="3535" y="17"/>
                  </a:lnTo>
                  <a:lnTo>
                    <a:pt x="3554" y="36"/>
                  </a:lnTo>
                  <a:lnTo>
                    <a:pt x="3566" y="61"/>
                  </a:lnTo>
                  <a:lnTo>
                    <a:pt x="3571" y="89"/>
                  </a:lnTo>
                  <a:lnTo>
                    <a:pt x="3571" y="4600"/>
                  </a:lnTo>
                  <a:lnTo>
                    <a:pt x="3566" y="4628"/>
                  </a:lnTo>
                  <a:lnTo>
                    <a:pt x="3554" y="4651"/>
                  </a:lnTo>
                  <a:lnTo>
                    <a:pt x="3535" y="4670"/>
                  </a:lnTo>
                  <a:lnTo>
                    <a:pt x="3510" y="4682"/>
                  </a:lnTo>
                  <a:lnTo>
                    <a:pt x="3484" y="4687"/>
                  </a:lnTo>
                  <a:lnTo>
                    <a:pt x="87" y="4687"/>
                  </a:lnTo>
                  <a:lnTo>
                    <a:pt x="59" y="4682"/>
                  </a:lnTo>
                  <a:lnTo>
                    <a:pt x="36" y="4670"/>
                  </a:lnTo>
                  <a:lnTo>
                    <a:pt x="17" y="4651"/>
                  </a:lnTo>
                  <a:lnTo>
                    <a:pt x="5" y="4628"/>
                  </a:lnTo>
                  <a:lnTo>
                    <a:pt x="0" y="4600"/>
                  </a:lnTo>
                  <a:lnTo>
                    <a:pt x="0" y="89"/>
                  </a:lnTo>
                  <a:lnTo>
                    <a:pt x="5" y="61"/>
                  </a:lnTo>
                  <a:lnTo>
                    <a:pt x="17" y="36"/>
                  </a:lnTo>
                  <a:lnTo>
                    <a:pt x="36" y="17"/>
                  </a:lnTo>
                  <a:lnTo>
                    <a:pt x="59" y="5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22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934635" y="4554070"/>
            <a:ext cx="2366682" cy="10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>
          <a:xfrm>
            <a:off x="5375564" y="958854"/>
            <a:ext cx="6816436" cy="3435686"/>
          </a:xfrm>
        </p:spPr>
      </p:pic>
      <p:grpSp>
        <p:nvGrpSpPr>
          <p:cNvPr id="7" name="Группа 6"/>
          <p:cNvGrpSpPr/>
          <p:nvPr/>
        </p:nvGrpSpPr>
        <p:grpSpPr>
          <a:xfrm>
            <a:off x="-36904" y="400051"/>
            <a:ext cx="6680124" cy="3386137"/>
            <a:chOff x="-36904" y="1802675"/>
            <a:chExt cx="6680124" cy="2404497"/>
          </a:xfrm>
          <a:solidFill>
            <a:srgbClr val="C4CCD4"/>
          </a:solidFill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25C89B9-7A78-479F-9318-CA2484706F89}"/>
                </a:ext>
              </a:extLst>
            </p:cNvPr>
            <p:cNvSpPr/>
            <p:nvPr/>
          </p:nvSpPr>
          <p:spPr>
            <a:xfrm>
              <a:off x="1" y="1802675"/>
              <a:ext cx="6643219" cy="2404497"/>
            </a:xfrm>
            <a:custGeom>
              <a:avLst/>
              <a:gdLst>
                <a:gd name="connsiteX0" fmla="*/ 0 w 6643219"/>
                <a:gd name="connsiteY0" fmla="*/ 0 h 2821648"/>
                <a:gd name="connsiteX1" fmla="*/ 5465335 w 6643219"/>
                <a:gd name="connsiteY1" fmla="*/ 0 h 2821648"/>
                <a:gd name="connsiteX2" fmla="*/ 6643219 w 6643219"/>
                <a:gd name="connsiteY2" fmla="*/ 2821648 h 2821648"/>
                <a:gd name="connsiteX3" fmla="*/ 0 w 6643219"/>
                <a:gd name="connsiteY3" fmla="*/ 2821648 h 2821648"/>
                <a:gd name="connsiteX4" fmla="*/ 0 w 6643219"/>
                <a:gd name="connsiteY4" fmla="*/ 0 h 282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3219" h="2821648">
                  <a:moveTo>
                    <a:pt x="0" y="0"/>
                  </a:moveTo>
                  <a:lnTo>
                    <a:pt x="5465335" y="0"/>
                  </a:lnTo>
                  <a:lnTo>
                    <a:pt x="6643219" y="2821648"/>
                  </a:lnTo>
                  <a:lnTo>
                    <a:pt x="0" y="28216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="" xmlns:a16="http://schemas.microsoft.com/office/drawing/2014/main" id="{7BA77E3E-F038-4820-B2B7-A1DE2AC78C44}"/>
                </a:ext>
              </a:extLst>
            </p:cNvPr>
            <p:cNvSpPr/>
            <p:nvPr/>
          </p:nvSpPr>
          <p:spPr>
            <a:xfrm>
              <a:off x="-36904" y="3185578"/>
              <a:ext cx="6150643" cy="277830"/>
            </a:xfrm>
            <a:custGeom>
              <a:avLst/>
              <a:gdLst>
                <a:gd name="connsiteX0" fmla="*/ 0 w 2198246"/>
                <a:gd name="connsiteY0" fmla="*/ 0 h 252000"/>
                <a:gd name="connsiteX1" fmla="*/ 2198246 w 2198246"/>
                <a:gd name="connsiteY1" fmla="*/ 0 h 252000"/>
                <a:gd name="connsiteX2" fmla="*/ 2198246 w 2198246"/>
                <a:gd name="connsiteY2" fmla="*/ 252000 h 252000"/>
                <a:gd name="connsiteX3" fmla="*/ 0 w 2198246"/>
                <a:gd name="connsiteY3" fmla="*/ 252000 h 252000"/>
                <a:gd name="connsiteX4" fmla="*/ 0 w 2198246"/>
                <a:gd name="connsiteY4" fmla="*/ 0 h 252000"/>
                <a:gd name="connsiteX0" fmla="*/ 0 w 2258536"/>
                <a:gd name="connsiteY0" fmla="*/ 0 h 252000"/>
                <a:gd name="connsiteX1" fmla="*/ 2198246 w 2258536"/>
                <a:gd name="connsiteY1" fmla="*/ 0 h 252000"/>
                <a:gd name="connsiteX2" fmla="*/ 2258536 w 2258536"/>
                <a:gd name="connsiteY2" fmla="*/ 241952 h 252000"/>
                <a:gd name="connsiteX3" fmla="*/ 0 w 2258536"/>
                <a:gd name="connsiteY3" fmla="*/ 252000 h 252000"/>
                <a:gd name="connsiteX4" fmla="*/ 0 w 2258536"/>
                <a:gd name="connsiteY4" fmla="*/ 0 h 252000"/>
                <a:gd name="connsiteX0" fmla="*/ 0 w 2258536"/>
                <a:gd name="connsiteY0" fmla="*/ 0 h 252000"/>
                <a:gd name="connsiteX1" fmla="*/ 2137956 w 2258536"/>
                <a:gd name="connsiteY1" fmla="*/ 0 h 252000"/>
                <a:gd name="connsiteX2" fmla="*/ 2258536 w 2258536"/>
                <a:gd name="connsiteY2" fmla="*/ 241952 h 252000"/>
                <a:gd name="connsiteX3" fmla="*/ 0 w 2258536"/>
                <a:gd name="connsiteY3" fmla="*/ 252000 h 252000"/>
                <a:gd name="connsiteX4" fmla="*/ 0 w 2258536"/>
                <a:gd name="connsiteY4" fmla="*/ 0 h 252000"/>
                <a:gd name="connsiteX0" fmla="*/ 0 w 2243463"/>
                <a:gd name="connsiteY0" fmla="*/ 0 h 252000"/>
                <a:gd name="connsiteX1" fmla="*/ 2137956 w 2243463"/>
                <a:gd name="connsiteY1" fmla="*/ 0 h 252000"/>
                <a:gd name="connsiteX2" fmla="*/ 2243463 w 2243463"/>
                <a:gd name="connsiteY2" fmla="*/ 241952 h 252000"/>
                <a:gd name="connsiteX3" fmla="*/ 0 w 2243463"/>
                <a:gd name="connsiteY3" fmla="*/ 252000 h 252000"/>
                <a:gd name="connsiteX4" fmla="*/ 0 w 2243463"/>
                <a:gd name="connsiteY4" fmla="*/ 0 h 252000"/>
                <a:gd name="connsiteX0" fmla="*/ 0 w 2243463"/>
                <a:gd name="connsiteY0" fmla="*/ 0 h 252000"/>
                <a:gd name="connsiteX1" fmla="*/ 2148005 w 2243463"/>
                <a:gd name="connsiteY1" fmla="*/ 0 h 252000"/>
                <a:gd name="connsiteX2" fmla="*/ 2243463 w 2243463"/>
                <a:gd name="connsiteY2" fmla="*/ 241952 h 252000"/>
                <a:gd name="connsiteX3" fmla="*/ 0 w 2243463"/>
                <a:gd name="connsiteY3" fmla="*/ 252000 h 252000"/>
                <a:gd name="connsiteX4" fmla="*/ 0 w 2243463"/>
                <a:gd name="connsiteY4" fmla="*/ 0 h 252000"/>
                <a:gd name="connsiteX0" fmla="*/ 0 w 2243463"/>
                <a:gd name="connsiteY0" fmla="*/ 0 h 252000"/>
                <a:gd name="connsiteX1" fmla="*/ 2148005 w 2243463"/>
                <a:gd name="connsiteY1" fmla="*/ 0 h 252000"/>
                <a:gd name="connsiteX2" fmla="*/ 2243463 w 2243463"/>
                <a:gd name="connsiteY2" fmla="*/ 241952 h 252000"/>
                <a:gd name="connsiteX3" fmla="*/ 0 w 2243463"/>
                <a:gd name="connsiteY3" fmla="*/ 252000 h 252000"/>
                <a:gd name="connsiteX4" fmla="*/ 0 w 2243463"/>
                <a:gd name="connsiteY4" fmla="*/ 0 h 252000"/>
                <a:gd name="connsiteX0" fmla="*/ 0 w 2243463"/>
                <a:gd name="connsiteY0" fmla="*/ 0 h 252000"/>
                <a:gd name="connsiteX1" fmla="*/ 2138480 w 2243463"/>
                <a:gd name="connsiteY1" fmla="*/ 0 h 252000"/>
                <a:gd name="connsiteX2" fmla="*/ 2243463 w 2243463"/>
                <a:gd name="connsiteY2" fmla="*/ 241952 h 252000"/>
                <a:gd name="connsiteX3" fmla="*/ 0 w 2243463"/>
                <a:gd name="connsiteY3" fmla="*/ 252000 h 252000"/>
                <a:gd name="connsiteX4" fmla="*/ 0 w 2243463"/>
                <a:gd name="connsiteY4" fmla="*/ 0 h 252000"/>
                <a:gd name="connsiteX0" fmla="*/ 0 w 2243463"/>
                <a:gd name="connsiteY0" fmla="*/ 6350 h 258350"/>
                <a:gd name="connsiteX1" fmla="*/ 2148005 w 2243463"/>
                <a:gd name="connsiteY1" fmla="*/ 0 h 258350"/>
                <a:gd name="connsiteX2" fmla="*/ 2243463 w 2243463"/>
                <a:gd name="connsiteY2" fmla="*/ 248302 h 258350"/>
                <a:gd name="connsiteX3" fmla="*/ 0 w 2243463"/>
                <a:gd name="connsiteY3" fmla="*/ 258350 h 258350"/>
                <a:gd name="connsiteX4" fmla="*/ 0 w 2243463"/>
                <a:gd name="connsiteY4" fmla="*/ 6350 h 258350"/>
                <a:gd name="connsiteX0" fmla="*/ 0 w 2284524"/>
                <a:gd name="connsiteY0" fmla="*/ 6350 h 258350"/>
                <a:gd name="connsiteX1" fmla="*/ 2148005 w 2284524"/>
                <a:gd name="connsiteY1" fmla="*/ 0 h 258350"/>
                <a:gd name="connsiteX2" fmla="*/ 2284524 w 2284524"/>
                <a:gd name="connsiteY2" fmla="*/ 248302 h 258350"/>
                <a:gd name="connsiteX3" fmla="*/ 0 w 2284524"/>
                <a:gd name="connsiteY3" fmla="*/ 258350 h 258350"/>
                <a:gd name="connsiteX4" fmla="*/ 0 w 2284524"/>
                <a:gd name="connsiteY4" fmla="*/ 6350 h 258350"/>
                <a:gd name="connsiteX0" fmla="*/ 0 w 2284524"/>
                <a:gd name="connsiteY0" fmla="*/ 9881 h 261881"/>
                <a:gd name="connsiteX1" fmla="*/ 2142553 w 2284524"/>
                <a:gd name="connsiteY1" fmla="*/ 0 h 261881"/>
                <a:gd name="connsiteX2" fmla="*/ 2284524 w 2284524"/>
                <a:gd name="connsiteY2" fmla="*/ 251833 h 261881"/>
                <a:gd name="connsiteX3" fmla="*/ 0 w 2284524"/>
                <a:gd name="connsiteY3" fmla="*/ 261881 h 261881"/>
                <a:gd name="connsiteX4" fmla="*/ 0 w 2284524"/>
                <a:gd name="connsiteY4" fmla="*/ 9881 h 261881"/>
                <a:gd name="connsiteX0" fmla="*/ 0 w 2284524"/>
                <a:gd name="connsiteY0" fmla="*/ 9881 h 261881"/>
                <a:gd name="connsiteX1" fmla="*/ 2142553 w 2284524"/>
                <a:gd name="connsiteY1" fmla="*/ 0 h 261881"/>
                <a:gd name="connsiteX2" fmla="*/ 2284524 w 2284524"/>
                <a:gd name="connsiteY2" fmla="*/ 255363 h 261881"/>
                <a:gd name="connsiteX3" fmla="*/ 0 w 2284524"/>
                <a:gd name="connsiteY3" fmla="*/ 261881 h 261881"/>
                <a:gd name="connsiteX4" fmla="*/ 0 w 2284524"/>
                <a:gd name="connsiteY4" fmla="*/ 9881 h 261881"/>
                <a:gd name="connsiteX0" fmla="*/ 0 w 2284524"/>
                <a:gd name="connsiteY0" fmla="*/ 9881 h 261881"/>
                <a:gd name="connsiteX1" fmla="*/ 2119547 w 2284524"/>
                <a:gd name="connsiteY1" fmla="*/ 0 h 261881"/>
                <a:gd name="connsiteX2" fmla="*/ 2284524 w 2284524"/>
                <a:gd name="connsiteY2" fmla="*/ 255363 h 261881"/>
                <a:gd name="connsiteX3" fmla="*/ 0 w 2284524"/>
                <a:gd name="connsiteY3" fmla="*/ 261881 h 261881"/>
                <a:gd name="connsiteX4" fmla="*/ 0 w 2284524"/>
                <a:gd name="connsiteY4" fmla="*/ 9881 h 261881"/>
                <a:gd name="connsiteX0" fmla="*/ 0 w 2275322"/>
                <a:gd name="connsiteY0" fmla="*/ 9881 h 261881"/>
                <a:gd name="connsiteX1" fmla="*/ 2119547 w 2275322"/>
                <a:gd name="connsiteY1" fmla="*/ 0 h 261881"/>
                <a:gd name="connsiteX2" fmla="*/ 2275322 w 2275322"/>
                <a:gd name="connsiteY2" fmla="*/ 255363 h 261881"/>
                <a:gd name="connsiteX3" fmla="*/ 0 w 2275322"/>
                <a:gd name="connsiteY3" fmla="*/ 261881 h 261881"/>
                <a:gd name="connsiteX4" fmla="*/ 0 w 2275322"/>
                <a:gd name="connsiteY4" fmla="*/ 9881 h 261881"/>
                <a:gd name="connsiteX0" fmla="*/ 0 w 2266120"/>
                <a:gd name="connsiteY0" fmla="*/ 9881 h 261881"/>
                <a:gd name="connsiteX1" fmla="*/ 2119547 w 2266120"/>
                <a:gd name="connsiteY1" fmla="*/ 0 h 261881"/>
                <a:gd name="connsiteX2" fmla="*/ 2266120 w 2266120"/>
                <a:gd name="connsiteY2" fmla="*/ 255363 h 261881"/>
                <a:gd name="connsiteX3" fmla="*/ 0 w 2266120"/>
                <a:gd name="connsiteY3" fmla="*/ 261881 h 261881"/>
                <a:gd name="connsiteX4" fmla="*/ 0 w 2266120"/>
                <a:gd name="connsiteY4" fmla="*/ 9881 h 261881"/>
                <a:gd name="connsiteX0" fmla="*/ 0 w 2266120"/>
                <a:gd name="connsiteY0" fmla="*/ 9881 h 261881"/>
                <a:gd name="connsiteX1" fmla="*/ 2119547 w 2266120"/>
                <a:gd name="connsiteY1" fmla="*/ 0 h 261881"/>
                <a:gd name="connsiteX2" fmla="*/ 2266120 w 2266120"/>
                <a:gd name="connsiteY2" fmla="*/ 252384 h 261881"/>
                <a:gd name="connsiteX3" fmla="*/ 0 w 2266120"/>
                <a:gd name="connsiteY3" fmla="*/ 261881 h 261881"/>
                <a:gd name="connsiteX4" fmla="*/ 0 w 2266120"/>
                <a:gd name="connsiteY4" fmla="*/ 9881 h 261881"/>
                <a:gd name="connsiteX0" fmla="*/ 0 w 2266120"/>
                <a:gd name="connsiteY0" fmla="*/ 25830 h 277830"/>
                <a:gd name="connsiteX1" fmla="*/ 2225225 w 2266120"/>
                <a:gd name="connsiteY1" fmla="*/ 0 h 277830"/>
                <a:gd name="connsiteX2" fmla="*/ 2266120 w 2266120"/>
                <a:gd name="connsiteY2" fmla="*/ 268333 h 277830"/>
                <a:gd name="connsiteX3" fmla="*/ 0 w 2266120"/>
                <a:gd name="connsiteY3" fmla="*/ 277830 h 277830"/>
                <a:gd name="connsiteX4" fmla="*/ 0 w 2266120"/>
                <a:gd name="connsiteY4" fmla="*/ 25830 h 277830"/>
                <a:gd name="connsiteX0" fmla="*/ 0 w 2260249"/>
                <a:gd name="connsiteY0" fmla="*/ 25830 h 277830"/>
                <a:gd name="connsiteX1" fmla="*/ 2225225 w 2260249"/>
                <a:gd name="connsiteY1" fmla="*/ 0 h 277830"/>
                <a:gd name="connsiteX2" fmla="*/ 2260249 w 2260249"/>
                <a:gd name="connsiteY2" fmla="*/ 268333 h 277830"/>
                <a:gd name="connsiteX3" fmla="*/ 0 w 2260249"/>
                <a:gd name="connsiteY3" fmla="*/ 277830 h 277830"/>
                <a:gd name="connsiteX4" fmla="*/ 0 w 2260249"/>
                <a:gd name="connsiteY4" fmla="*/ 25830 h 277830"/>
                <a:gd name="connsiteX0" fmla="*/ 0 w 2260249"/>
                <a:gd name="connsiteY0" fmla="*/ 25830 h 277830"/>
                <a:gd name="connsiteX1" fmla="*/ 2225225 w 2260249"/>
                <a:gd name="connsiteY1" fmla="*/ 0 h 277830"/>
                <a:gd name="connsiteX2" fmla="*/ 2260249 w 2260249"/>
                <a:gd name="connsiteY2" fmla="*/ 268333 h 277830"/>
                <a:gd name="connsiteX3" fmla="*/ 0 w 2260249"/>
                <a:gd name="connsiteY3" fmla="*/ 277830 h 277830"/>
                <a:gd name="connsiteX4" fmla="*/ 0 w 2260249"/>
                <a:gd name="connsiteY4" fmla="*/ 25830 h 277830"/>
                <a:gd name="connsiteX0" fmla="*/ 0 w 2264148"/>
                <a:gd name="connsiteY0" fmla="*/ 25830 h 277830"/>
                <a:gd name="connsiteX1" fmla="*/ 2225225 w 2264148"/>
                <a:gd name="connsiteY1" fmla="*/ 0 h 277830"/>
                <a:gd name="connsiteX2" fmla="*/ 2264148 w 2264148"/>
                <a:gd name="connsiteY2" fmla="*/ 268333 h 277830"/>
                <a:gd name="connsiteX3" fmla="*/ 0 w 2264148"/>
                <a:gd name="connsiteY3" fmla="*/ 277830 h 277830"/>
                <a:gd name="connsiteX4" fmla="*/ 0 w 2264148"/>
                <a:gd name="connsiteY4" fmla="*/ 25830 h 277830"/>
                <a:gd name="connsiteX0" fmla="*/ 0 w 2264148"/>
                <a:gd name="connsiteY0" fmla="*/ 25830 h 277830"/>
                <a:gd name="connsiteX1" fmla="*/ 2226525 w 2264148"/>
                <a:gd name="connsiteY1" fmla="*/ 0 h 277830"/>
                <a:gd name="connsiteX2" fmla="*/ 2264148 w 2264148"/>
                <a:gd name="connsiteY2" fmla="*/ 268333 h 277830"/>
                <a:gd name="connsiteX3" fmla="*/ 0 w 2264148"/>
                <a:gd name="connsiteY3" fmla="*/ 277830 h 277830"/>
                <a:gd name="connsiteX4" fmla="*/ 0 w 2264148"/>
                <a:gd name="connsiteY4" fmla="*/ 25830 h 27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4148" h="277830">
                  <a:moveTo>
                    <a:pt x="0" y="25830"/>
                  </a:moveTo>
                  <a:lnTo>
                    <a:pt x="2226525" y="0"/>
                  </a:lnTo>
                  <a:lnTo>
                    <a:pt x="2264148" y="268333"/>
                  </a:lnTo>
                  <a:lnTo>
                    <a:pt x="0" y="277830"/>
                  </a:lnTo>
                  <a:lnTo>
                    <a:pt x="0" y="258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ABCB68E3-4E63-4297-A336-9092EF25B0A2}"/>
                </a:ext>
              </a:extLst>
            </p:cNvPr>
            <p:cNvSpPr/>
            <p:nvPr/>
          </p:nvSpPr>
          <p:spPr>
            <a:xfrm>
              <a:off x="705394" y="3023396"/>
              <a:ext cx="4763589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3200" dirty="0" smtClean="0">
                  <a:solidFill>
                    <a:schemeClr val="bg1"/>
                  </a:solidFill>
                  <a:latin typeface="+mj-lt"/>
                </a:rPr>
                <a:t>ЧТО ТАКОЕ БЮДЖЕТ? </a:t>
              </a: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14" name="Текст 5">
            <a:extLst>
              <a:ext uri="{FF2B5EF4-FFF2-40B4-BE49-F238E27FC236}">
                <a16:creationId xmlns="" xmlns:a16="http://schemas.microsoft.com/office/drawing/2014/main" id="{01BF12C8-EE47-4249-B45F-574CE3E5D0B8}"/>
              </a:ext>
            </a:extLst>
          </p:cNvPr>
          <p:cNvSpPr txBox="1">
            <a:spLocks/>
          </p:cNvSpPr>
          <p:nvPr/>
        </p:nvSpPr>
        <p:spPr>
          <a:xfrm>
            <a:off x="703385" y="4180082"/>
            <a:ext cx="10911254" cy="25724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(от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старонормандского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bougette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Бюджет - это план доходов и расходов.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Каждый житель города Курска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</p:spTree>
    <p:extLst>
      <p:ext uri="{BB962C8B-B14F-4D97-AF65-F5344CB8AC3E}">
        <p14:creationId xmlns:p14="http://schemas.microsoft.com/office/powerpoint/2010/main" val="392336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7">
      <a:dk1>
        <a:srgbClr val="262626"/>
      </a:dk1>
      <a:lt1>
        <a:srgbClr val="FFFFFF"/>
      </a:lt1>
      <a:dk2>
        <a:srgbClr val="7F7F7F"/>
      </a:dk2>
      <a:lt2>
        <a:srgbClr val="D9D9D9"/>
      </a:lt2>
      <a:accent1>
        <a:srgbClr val="10253F"/>
      </a:accent1>
      <a:accent2>
        <a:srgbClr val="265A9A"/>
      </a:accent2>
      <a:accent3>
        <a:srgbClr val="558ED5"/>
      </a:accent3>
      <a:accent4>
        <a:srgbClr val="C6D9F1"/>
      </a:accent4>
      <a:accent5>
        <a:srgbClr val="81ACE2"/>
      </a:accent5>
      <a:accent6>
        <a:srgbClr val="404040"/>
      </a:accent6>
      <a:hlink>
        <a:srgbClr val="262626"/>
      </a:hlink>
      <a:folHlink>
        <a:srgbClr val="262626"/>
      </a:folHlink>
    </a:clrScheme>
    <a:fontScheme name="Другая 9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13337</TotalTime>
  <Words>2966</Words>
  <Application>Microsoft Office PowerPoint</Application>
  <PresentationFormat>Произвольный</PresentationFormat>
  <Paragraphs>666</Paragraphs>
  <Slides>45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Theme</vt:lpstr>
      <vt:lpstr>Презентация PowerPoint</vt:lpstr>
      <vt:lpstr>Презентация PowerPoint</vt:lpstr>
      <vt:lpstr>УВАЖАЕМЫЕ ЖИТЕЛИ ГОРОДА КУРСКА!</vt:lpstr>
      <vt:lpstr>Презентация PowerPoint</vt:lpstr>
      <vt:lpstr>ЧТО ТАКОЕ БЮДЖЕТ ДЛЯ ГРАЖДАН?</vt:lpstr>
      <vt:lpstr>ВОЗМОЖНОСТЬ ВЛИЯНИЯ ГРАЖДАНИНА НА СОСТАВ БЮДЖЕТА</vt:lpstr>
      <vt:lpstr>ГРАЖДАНИН, ЕГО УЧАСТИЕ В БЮДЖЕТНОМ ПРОЦЕССЕ</vt:lpstr>
      <vt:lpstr>ЭТАПЫ БЮДЖЕТНОГО ПРОЦЕССА</vt:lpstr>
      <vt:lpstr>Презентация PowerPoint</vt:lpstr>
      <vt:lpstr>БЮДЖЕТНАЯ СИСТЕМА РОССИЙСКОЙ ФЕДЕРАЦИИ</vt:lpstr>
      <vt:lpstr>ОСНОВНЫЕ ПОНЯТИЯ</vt:lpstr>
      <vt:lpstr>                                    ДОХОДЫ  минус  РАСХОДЫ</vt:lpstr>
      <vt:lpstr>Презентация PowerPoint</vt:lpstr>
      <vt:lpstr>МЕЖБЮДЖЕТНЫЕ ТРАНСФЕРТЫ   – денежные средства, перечисляемые из одного бюджета  бюджетной системы РФ другому   </vt:lpstr>
      <vt:lpstr>Презентация PowerPoint</vt:lpstr>
      <vt:lpstr>ПОКАЗАТЕЛИ СОЦИАЛЬНО-ЭКОНОМИЧЕСКОГО РАЗВИТИЯ  ГОРОДА КУРСКА</vt:lpstr>
      <vt:lpstr>ПОКАЗАТЕЛИ СОЦИАЛЬНО-ЭКОНОМИЧЕСКОГО РАЗВИТИЯ  ГОРОДА КУРСКА</vt:lpstr>
      <vt:lpstr>ОСНОВНЫЕ НАПРАВЛЕНИЯ БЮДЖЕТНОЙ И НАЛОГОВОЙ ПОЛИТИКИ ГОРОДА КУРСКА НА 2026 – 2028 ГОДЫ</vt:lpstr>
      <vt:lpstr>ОСНОВНЫЕ ПАРАМЕТРЫ ПРОЕКТА БЮДЖЕТА</vt:lpstr>
      <vt:lpstr>ДОХОДЫ (тыс.руб.)</vt:lpstr>
      <vt:lpstr>СОСТАВ СОБСТВЕННЫХ ДОХОДОВ</vt:lpstr>
      <vt:lpstr>СТРУКТУРА НАЛОГОВЫХ И НЕНАЛОГОВЫХ ДОХОДОВ БЮДЖЕТА ГОРОДА КУРСКА В 2026-2028 гг.</vt:lpstr>
      <vt:lpstr>СТРУКТУРА ДОХОДОВ БЮДЖЕТА ГОРОДА КУРСКА  НА 2026-2028 гг.</vt:lpstr>
      <vt:lpstr>СТРУКТУРА НАЛОГОВЫХ ДОХОДОВ БЮДЖЕТА  ГОРОДА КУРСКА НА 2026-2028 гг.</vt:lpstr>
      <vt:lpstr>СТРУКТУРА НЕНАЛОГОВЫХ ДОХОДОВ БЮДЖЕТА  ГОРОДА КУРСКА НА 2026-2028 гг.</vt:lpstr>
      <vt:lpstr>МЕЖБЮДЖЕТНЫЕ ТРАНСФЕРТЫ (тыс.руб.)</vt:lpstr>
      <vt:lpstr>РАСХОДЫ (тыс.руб.)</vt:lpstr>
      <vt:lpstr>РАСХОДЫ БЮДЖЕТА ГОРОДА В 2026 ГОДУ</vt:lpstr>
      <vt:lpstr>Презентация PowerPoint</vt:lpstr>
      <vt:lpstr>ПРОГРАММНЫЕ РАСХОДЫ БЮДЖЕТА В 2026 ГОДУ</vt:lpstr>
      <vt:lpstr>РАСХОДЫ БЮДЖЕТА ПО МУНИЦИПАЛЬНЫМ ПРОГРАММАМ НА 2026 ГОД (тыс.руб.)</vt:lpstr>
      <vt:lpstr>НАЦИОНАЛЬНЫЕ ПРОЕКТЫ</vt:lpstr>
      <vt:lpstr> РАСХОДЫ БЮДЖЕТА НА ОБРАЗОВАНИЕ  </vt:lpstr>
      <vt:lpstr>РАСХОДЫ БЮДЖЕТА НА СОЦИАЛЬНУЮ ПОЛИТИКУ</vt:lpstr>
      <vt:lpstr>Социальные меры  поддержки граждан в виду геополитической ситуации</vt:lpstr>
      <vt:lpstr>РАСХОДЫ БЮДЖЕТА НА КУЛЬТУРУ</vt:lpstr>
      <vt:lpstr>РАСХОДЫ БЮДЖЕТА НА ФИЗИЧЕСКУЮ КУЛЬТУРУ И СПОРТ (без учета финансовой помощи из областного бюджета) </vt:lpstr>
      <vt:lpstr>РАСХОДЫ ДОРОЖНОГО ФОНДА</vt:lpstr>
      <vt:lpstr>Презентация PowerPoint</vt:lpstr>
      <vt:lpstr>РАСХОДЫ БЮДЖЕТА НА ЖКХ</vt:lpstr>
      <vt:lpstr>Презентация PowerPoint</vt:lpstr>
      <vt:lpstr>СТРУКТУРА МУНИЦИПАЛЬНОГО ДОЛГА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Светлана А. Извекова</dc:creator>
  <cp:lastModifiedBy>kgs7</cp:lastModifiedBy>
  <cp:revision>2393</cp:revision>
  <dcterms:created xsi:type="dcterms:W3CDTF">2018-08-30T06:48:50Z</dcterms:created>
  <dcterms:modified xsi:type="dcterms:W3CDTF">2025-10-30T11:43:01Z</dcterms:modified>
</cp:coreProperties>
</file>