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rawings/drawing3.xml" ContentType="application/vnd.openxmlformats-officedocument.drawingml.chartshape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Default Extension="wdp" ContentType="image/vnd.ms-photo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rawings/drawing4.xml" ContentType="application/vnd.openxmlformats-officedocument.drawingml.chartshapes+xml"/>
  <Default Extension="svg" ContentType="image/svg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5039" r:id="rId2"/>
    <p:sldId id="5041" r:id="rId3"/>
    <p:sldId id="5040" r:id="rId4"/>
    <p:sldId id="5047" r:id="rId5"/>
    <p:sldId id="5048" r:id="rId6"/>
    <p:sldId id="5169" r:id="rId7"/>
    <p:sldId id="5120" r:id="rId8"/>
    <p:sldId id="5170" r:id="rId9"/>
    <p:sldId id="5053" r:id="rId10"/>
    <p:sldId id="5121" r:id="rId11"/>
    <p:sldId id="5122" r:id="rId12"/>
    <p:sldId id="5168" r:id="rId13"/>
    <p:sldId id="5167" r:id="rId14"/>
    <p:sldId id="5126" r:id="rId15"/>
    <p:sldId id="5127" r:id="rId16"/>
    <p:sldId id="5128" r:id="rId17"/>
    <p:sldId id="5099" r:id="rId18"/>
    <p:sldId id="5164" r:id="rId19"/>
    <p:sldId id="5103" r:id="rId20"/>
    <p:sldId id="5171" r:id="rId21"/>
    <p:sldId id="5104" r:id="rId22"/>
    <p:sldId id="5145" r:id="rId23"/>
    <p:sldId id="5158" r:id="rId24"/>
    <p:sldId id="5050" r:id="rId25"/>
    <p:sldId id="5155" r:id="rId26"/>
    <p:sldId id="5136" r:id="rId27"/>
    <p:sldId id="5142" r:id="rId28"/>
    <p:sldId id="5133" r:id="rId29"/>
    <p:sldId id="5141" r:id="rId30"/>
    <p:sldId id="5143" r:id="rId31"/>
    <p:sldId id="5144" r:id="rId32"/>
    <p:sldId id="5157" r:id="rId33"/>
    <p:sldId id="5135" r:id="rId34"/>
    <p:sldId id="5162" r:id="rId35"/>
    <p:sldId id="5081" r:id="rId36"/>
    <p:sldId id="5082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7" pos="749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E1B59"/>
    <a:srgbClr val="0082B0"/>
    <a:srgbClr val="00ADEE"/>
    <a:srgbClr val="14B9D8"/>
    <a:srgbClr val="65B2D9"/>
    <a:srgbClr val="902193"/>
    <a:srgbClr val="C02CC4"/>
    <a:srgbClr val="27BBC2"/>
    <a:srgbClr val="95E5F5"/>
    <a:srgbClr val="CEE3E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6" autoAdjust="0"/>
    <p:restoredTop sz="96357" autoAdjust="0"/>
  </p:normalViewPr>
  <p:slideViewPr>
    <p:cSldViewPr snapToGrid="0" showGuides="1">
      <p:cViewPr>
        <p:scale>
          <a:sx n="125" d="100"/>
          <a:sy n="125" d="100"/>
        </p:scale>
        <p:origin x="-1806" y="-852"/>
      </p:cViewPr>
      <p:guideLst>
        <p:guide orient="horz" pos="2160"/>
        <p:guide pos="749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5"/>
  <c:chart>
    <c:autoTitleDeleted val="1"/>
    <c:plotArea>
      <c:layout>
        <c:manualLayout>
          <c:layoutTarget val="inner"/>
          <c:xMode val="edge"/>
          <c:yMode val="edge"/>
          <c:x val="7.5626103480249202E-2"/>
          <c:y val="4.2253944652001347E-5"/>
          <c:w val="0.49453553764504032"/>
          <c:h val="0.870017534090900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4"/>
          <c:dLbls>
            <c:numFmt formatCode="0.0%" sourceLinked="0"/>
            <c:txPr>
              <a:bodyPr/>
              <a:lstStyle/>
              <a:p>
                <a:pPr>
                  <a:defRPr sz="2800" b="1">
                    <a:latin typeface="+mj-lt"/>
                  </a:defRPr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налоговые доходы - 7 297,4 млн. руб.</c:v>
                </c:pt>
                <c:pt idx="1">
                  <c:v>неналоговые доходы - 798,5 млн. руб.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0.90100000000000002</c:v>
                </c:pt>
                <c:pt idx="1">
                  <c:v>9.9000000000000199E-2</c:v>
                </c:pt>
              </c:numCache>
            </c:numRef>
          </c:val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47670400622318743"/>
          <c:y val="0.8033539451072329"/>
          <c:w val="0.52228186568098589"/>
          <c:h val="0.18058263290671453"/>
        </c:manualLayout>
      </c:layout>
      <c:txPr>
        <a:bodyPr/>
        <a:lstStyle/>
        <a:p>
          <a:pPr>
            <a:defRPr>
              <a:latin typeface="+mj-lt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7673273771400549"/>
          <c:y val="5.8421115270351667E-2"/>
          <c:w val="0.6651731049259475"/>
          <c:h val="0.7630014947817376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 д Ж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Факт</c:v>
                </c:pt>
                <c:pt idx="1">
                  <c:v>План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321.2</c:v>
                </c:pt>
                <c:pt idx="1">
                  <c:v>2.5</c:v>
                </c:pt>
              </c:numCache>
            </c:numRef>
          </c:val>
        </c:ser>
        <c:firstSliceAng val="0"/>
        <c:holeSize val="6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autoTitleDeleted val="1"/>
    <c:plotArea>
      <c:layout>
        <c:manualLayout>
          <c:layoutTarget val="inner"/>
          <c:xMode val="edge"/>
          <c:yMode val="edge"/>
          <c:x val="0.17673273771400549"/>
          <c:y val="5.8421115270351667E-2"/>
          <c:w val="0.6651731049259475"/>
          <c:h val="0.7630014947817376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 и Д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Факт</c:v>
                </c:pt>
                <c:pt idx="1">
                  <c:v>План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599.9</c:v>
                </c:pt>
                <c:pt idx="1">
                  <c:v>4.2000000000000464</c:v>
                </c:pt>
              </c:numCache>
            </c:numRef>
          </c:val>
        </c:ser>
        <c:firstSliceAng val="0"/>
        <c:holeSize val="60"/>
      </c:doughnutChart>
    </c:plotArea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2"/>
  <c:chart>
    <c:autoTitleDeleted val="1"/>
    <c:view3D>
      <c:rotX val="20"/>
      <c:rotY val="230"/>
      <c:rAngAx val="1"/>
    </c:view3D>
    <c:plotArea>
      <c:layout>
        <c:manualLayout>
          <c:layoutTarget val="inner"/>
          <c:xMode val="edge"/>
          <c:yMode val="edge"/>
          <c:x val="0"/>
          <c:y val="0"/>
          <c:w val="0.91196728829948881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51"/>
          <c:dPt>
            <c:idx val="0"/>
            <c:explosion val="11"/>
          </c:dPt>
          <c:dLbls>
            <c:delete val="1"/>
          </c:dLbls>
          <c:cat>
            <c:strRef>
              <c:f>Лист1!$A$2:$A$3</c:f>
              <c:strCache>
                <c:ptCount val="2"/>
                <c:pt idx="0">
                  <c:v>Расходы, осуществляемые в рамках программы</c:v>
                </c:pt>
                <c:pt idx="1">
                  <c:v>Непрограммная часть расходолвания средств бюджета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4820893</c:v>
                </c:pt>
                <c:pt idx="1">
                  <c:v>277845</c:v>
                </c:pt>
              </c:numCache>
            </c:numRef>
          </c:val>
        </c:ser>
        <c:dLbls>
          <c:showPercent val="1"/>
        </c:dLbls>
      </c:pie3DChart>
    </c:plotArea>
    <c:legend>
      <c:legendPos val="b"/>
      <c:layout>
        <c:manualLayout>
          <c:xMode val="edge"/>
          <c:yMode val="edge"/>
          <c:x val="7.3475120873048791E-2"/>
          <c:y val="0.7526220210323612"/>
          <c:w val="0.74622201993938264"/>
          <c:h val="0.23488083604007792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9.0233422028658097E-2"/>
          <c:y val="8.1341429047216501E-2"/>
          <c:w val="0.52707896822855282"/>
          <c:h val="0.8544416532839341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Муниципальный долг 2024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бюджетный кредит</c:v>
                </c:pt>
                <c:pt idx="1">
                  <c:v>кредиты от кредитных организаций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830</c:v>
                </c:pt>
                <c:pt idx="1">
                  <c:v>2050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6212751681170734"/>
          <c:y val="8.4231555221590065E-2"/>
          <c:w val="0.33787248318830276"/>
          <c:h val="0.55942108966751225"/>
        </c:manualLayout>
      </c:layout>
      <c:txPr>
        <a:bodyPr/>
        <a:lstStyle/>
        <a:p>
          <a:pPr>
            <a:defRPr sz="16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Муниципальный долг 2025</c:v>
                </c:pt>
              </c:strCache>
            </c:strRef>
          </c:tx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бюджетный кредит</c:v>
                </c:pt>
                <c:pt idx="1">
                  <c:v>кредиты от кредитных организаций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553.29999999999995</c:v>
                </c:pt>
                <c:pt idx="1">
                  <c:v>2590</c:v>
                </c:pt>
              </c:numCache>
            </c:numRef>
          </c:val>
        </c:ser>
        <c:dLbls>
          <c:showVal val="1"/>
          <c:showCatName val="1"/>
        </c:dLbls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9.7434964616764694E-2"/>
          <c:y val="0.21561686121701779"/>
          <c:w val="0.38293792983155611"/>
          <c:h val="0.6617301923672711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dPt>
            <c:idx val="0"/>
            <c:spPr>
              <a:solidFill>
                <a:srgbClr val="3E1B59"/>
              </a:solidFill>
            </c:spPr>
          </c:dPt>
          <c:dLbls>
            <c:dLbl>
              <c:idx val="0"/>
              <c:layout>
                <c:manualLayout>
                  <c:x val="-0.11766712141882676"/>
                  <c:y val="-0.12850894104886471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+mj-lt"/>
                    </a:defRPr>
                  </a:pPr>
                  <a:endParaRPr lang="ru-RU"/>
                </a:p>
              </c:txPr>
              <c:dLblPos val="bestFit"/>
              <c:showVal val="1"/>
            </c:dLbl>
            <c:dLbl>
              <c:idx val="1"/>
              <c:layout>
                <c:manualLayout>
                  <c:x val="0.10402455661664402"/>
                  <c:y val="3.2810793459284608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+mj-lt"/>
                    </a:defRPr>
                  </a:pPr>
                  <a:endParaRPr lang="ru-RU"/>
                </a:p>
              </c:txPr>
              <c:dLblPos val="bestFit"/>
              <c:showVal val="1"/>
            </c:dLbl>
            <c:dLbl>
              <c:idx val="2"/>
              <c:layout>
                <c:manualLayout>
                  <c:x val="7.162346521145975E-2"/>
                  <c:y val="8.4761216436485154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+mj-lt"/>
                    </a:defRPr>
                  </a:pPr>
                  <a:endParaRPr lang="ru-RU"/>
                </a:p>
              </c:txPr>
              <c:dLblPos val="bestFit"/>
              <c:showVal val="1"/>
            </c:dLbl>
            <c:dLbl>
              <c:idx val="3"/>
              <c:layout>
                <c:manualLayout>
                  <c:x val="-2.8990450204638436E-2"/>
                  <c:y val="-3.8279259035832014E-2"/>
                </c:manualLayout>
              </c:layout>
              <c:dLblPos val="bestFit"/>
              <c:showVal val="1"/>
            </c:dLbl>
            <c:dLbl>
              <c:idx val="4"/>
              <c:layout>
                <c:manualLayout>
                  <c:x val="3.2401091405184212E-2"/>
                  <c:y val="-1.9139629517916021E-2"/>
                </c:manualLayout>
              </c:layout>
              <c:dLblPos val="bestFit"/>
              <c:showVal val="1"/>
            </c:dLbl>
            <c:dLbl>
              <c:idx val="5"/>
              <c:layout>
                <c:manualLayout>
                  <c:x val="3.4106412005457026E-2"/>
                  <c:y val="0.12577470826059087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+mj-lt"/>
                    </a:defRPr>
                  </a:pPr>
                  <a:endParaRPr lang="ru-RU"/>
                </a:p>
              </c:txPr>
              <c:dLblPos val="bestFit"/>
              <c:showVal val="1"/>
            </c:dLbl>
            <c:dLbl>
              <c:idx val="6"/>
              <c:layout>
                <c:manualLayout>
                  <c:x val="1.534788540245567E-2"/>
                  <c:y val="0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>
                    <a:latin typeface="+mj-lt"/>
                  </a:defRPr>
                </a:pPr>
                <a:endParaRPr lang="ru-RU"/>
              </a:p>
            </c:txPr>
            <c:dLblPos val="outEnd"/>
            <c:showVal val="1"/>
            <c:showLeaderLines val="1"/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</c:v>
                </c:pt>
                <c:pt idx="1">
                  <c:v>земельный налог</c:v>
                </c:pt>
                <c:pt idx="2">
                  <c:v>налог на имущество физических лиц</c:v>
                </c:pt>
                <c:pt idx="3">
                  <c:v>госпошлина</c:v>
                </c:pt>
                <c:pt idx="4">
                  <c:v>акцизы на нефтепродукты</c:v>
                </c:pt>
                <c:pt idx="5">
                  <c:v>налог, взимаемый по  упрощенной и патентной системам  налогообложения</c:v>
                </c:pt>
                <c:pt idx="6">
                  <c:v>единый сельскохозяйственный налог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74.2</c:v>
                </c:pt>
                <c:pt idx="1">
                  <c:v>7.4</c:v>
                </c:pt>
                <c:pt idx="2">
                  <c:v>8.4</c:v>
                </c:pt>
                <c:pt idx="3">
                  <c:v>2</c:v>
                </c:pt>
                <c:pt idx="4">
                  <c:v>0.5</c:v>
                </c:pt>
                <c:pt idx="5">
                  <c:v>6.9</c:v>
                </c:pt>
                <c:pt idx="6">
                  <c:v>0.60000000000000042</c:v>
                </c:pt>
              </c:numCache>
            </c:numRef>
          </c:val>
        </c:ser>
        <c:dLbls>
          <c:showVal val="1"/>
        </c:dLbls>
        <c:firstSliceAng val="0"/>
      </c:pieChart>
    </c:plotArea>
    <c:legend>
      <c:legendPos val="r"/>
      <c:layout>
        <c:manualLayout>
          <c:xMode val="edge"/>
          <c:yMode val="edge"/>
          <c:x val="0.52242798764078568"/>
          <c:y val="4.4664876713013052E-3"/>
          <c:w val="0.46807834147313859"/>
          <c:h val="0.98012987821038267"/>
        </c:manualLayout>
      </c:layout>
      <c:txPr>
        <a:bodyPr/>
        <a:lstStyle/>
        <a:p>
          <a:pPr>
            <a:defRPr sz="1600" kern="7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45989579232283495"/>
          <c:y val="0.259374861012866"/>
          <c:w val="0.37708353838582703"/>
          <c:h val="0.5656252727838796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dPt>
            <c:idx val="0"/>
            <c:spPr>
              <a:solidFill>
                <a:srgbClr val="3E1B59"/>
              </a:solidFill>
            </c:spPr>
          </c:dPt>
          <c:dLbls>
            <c:dLbl>
              <c:idx val="0"/>
              <c:layout>
                <c:manualLayout>
                  <c:x val="-0.1203125"/>
                  <c:y val="-7.4999995386319199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+mj-lt"/>
                    </a:defRPr>
                  </a:pPr>
                  <a:endParaRPr lang="ru-RU"/>
                </a:p>
              </c:txPr>
              <c:dLblPos val="bestFit"/>
              <c:showVal val="1"/>
            </c:dLbl>
            <c:dLbl>
              <c:idx val="1"/>
              <c:layout>
                <c:manualLayout>
                  <c:x val="6.0937500000000012E-2"/>
                  <c:y val="-9.374999423289912E-3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+mj-lt"/>
                    </a:defRPr>
                  </a:pPr>
                  <a:endParaRPr lang="ru-RU"/>
                </a:p>
              </c:txPr>
              <c:dLblPos val="bestFit"/>
              <c:showVal val="1"/>
            </c:dLbl>
            <c:dLbl>
              <c:idx val="2"/>
              <c:layout>
                <c:manualLayout>
                  <c:x val="7.8125000000000056E-2"/>
                  <c:y val="4.6874997116449504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+mj-lt"/>
                    </a:defRPr>
                  </a:pPr>
                  <a:endParaRPr lang="ru-RU"/>
                </a:p>
              </c:txPr>
              <c:dLblPos val="bestFit"/>
              <c:showVal val="1"/>
            </c:dLbl>
            <c:dLbl>
              <c:idx val="3"/>
              <c:layout>
                <c:manualLayout>
                  <c:x val="-2.968749999999995E-2"/>
                  <c:y val="0"/>
                </c:manualLayout>
              </c:layout>
              <c:dLblPos val="bestFit"/>
              <c:showVal val="1"/>
            </c:dLbl>
            <c:dLbl>
              <c:idx val="4"/>
              <c:layout>
                <c:manualLayout>
                  <c:x val="4.6874999999999998E-3"/>
                  <c:y val="-3.2812497981514671E-2"/>
                </c:manualLayout>
              </c:layout>
              <c:dLblPos val="bestFit"/>
              <c:showVal val="1"/>
            </c:dLbl>
            <c:dLbl>
              <c:idx val="5"/>
              <c:layout>
                <c:manualLayout>
                  <c:x val="3.7500000000000006E-2"/>
                  <c:y val="0.1007812438003664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+mj-lt"/>
                    </a:defRPr>
                  </a:pPr>
                  <a:endParaRPr lang="ru-RU"/>
                </a:p>
              </c:txPr>
              <c:dLblPos val="bestFit"/>
              <c:showVal val="1"/>
            </c:dLbl>
            <c:dLbl>
              <c:idx val="6"/>
              <c:layout>
                <c:manualLayout>
                  <c:x val="0"/>
                  <c:y val="-4.2187497404804576E-2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>
                    <a:latin typeface="+mj-lt"/>
                  </a:defRPr>
                </a:pPr>
                <a:endParaRPr lang="ru-RU"/>
              </a:p>
            </c:txPr>
            <c:dLblPos val="outEnd"/>
            <c:showVal val="1"/>
            <c:showLeaderLines val="1"/>
          </c:dLbls>
          <c:cat>
            <c:strRef>
              <c:f>Лист1!$A$2:$A$8</c:f>
              <c:strCache>
                <c:ptCount val="7"/>
                <c:pt idx="0">
                  <c:v>налог на доходы физических лиц</c:v>
                </c:pt>
                <c:pt idx="1">
                  <c:v>земельный налог</c:v>
                </c:pt>
                <c:pt idx="2">
                  <c:v>налог на имущество физических лиц</c:v>
                </c:pt>
                <c:pt idx="3">
                  <c:v>госпошлина</c:v>
                </c:pt>
                <c:pt idx="4">
                  <c:v>акцизы на нефтепродукты</c:v>
                </c:pt>
                <c:pt idx="5">
                  <c:v>налог, взимаемый по  упрощенной и патентной системам  налогообложения</c:v>
                </c:pt>
                <c:pt idx="6">
                  <c:v>единый сельскохозяйственный налог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70</c:v>
                </c:pt>
                <c:pt idx="1">
                  <c:v>7</c:v>
                </c:pt>
                <c:pt idx="2">
                  <c:v>11.6</c:v>
                </c:pt>
                <c:pt idx="3">
                  <c:v>3</c:v>
                </c:pt>
                <c:pt idx="4">
                  <c:v>0.4</c:v>
                </c:pt>
                <c:pt idx="5">
                  <c:v>7.2</c:v>
                </c:pt>
                <c:pt idx="6">
                  <c:v>0.8</c:v>
                </c:pt>
              </c:numCache>
            </c:numRef>
          </c:val>
        </c:ser>
        <c:dLbls>
          <c:showVal val="1"/>
        </c:dLbls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3.60198108959928E-2"/>
          <c:y val="0.14708801335494828"/>
          <c:w val="0.52764733201686165"/>
          <c:h val="0.7180788752508886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dPt>
            <c:idx val="0"/>
            <c:spPr>
              <a:solidFill>
                <a:srgbClr val="0082B0"/>
              </a:solidFill>
            </c:spPr>
          </c:dPt>
          <c:dLbls>
            <c:dLbl>
              <c:idx val="0"/>
              <c:layout>
                <c:manualLayout>
                  <c:x val="-0.17784781629896443"/>
                  <c:y val="-5.514705882352941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+mj-lt"/>
                    </a:defRPr>
                  </a:pPr>
                  <a:endParaRPr lang="ru-RU"/>
                </a:p>
              </c:txPr>
              <c:dLblPos val="bestFit"/>
              <c:showVal val="1"/>
            </c:dLbl>
            <c:dLbl>
              <c:idx val="1"/>
              <c:layout>
                <c:manualLayout>
                  <c:x val="8.5547050877982964E-2"/>
                  <c:y val="9.1911764705882425E-3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  <a:latin typeface="+mj-lt"/>
                    </a:defRPr>
                  </a:pPr>
                  <a:endParaRPr lang="ru-RU"/>
                </a:p>
              </c:txPr>
              <c:dLblPos val="bestFit"/>
              <c:showVal val="1"/>
            </c:dLbl>
            <c:dLbl>
              <c:idx val="2"/>
              <c:layout>
                <c:manualLayout>
                  <c:x val="8.7798289058982446E-2"/>
                  <c:y val="0.15318627450980393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+mj-lt"/>
                    </a:defRPr>
                  </a:pPr>
                  <a:endParaRPr lang="ru-RU"/>
                </a:p>
              </c:txPr>
              <c:dLblPos val="bestFit"/>
              <c:showVal val="1"/>
            </c:dLbl>
            <c:dLbl>
              <c:idx val="3"/>
              <c:layout>
                <c:manualLayout>
                  <c:x val="-6.3034669067987395E-2"/>
                  <c:y val="1.2254901960784314E-2"/>
                </c:manualLayout>
              </c:layout>
              <c:dLblPos val="bestFit"/>
              <c:showVal val="1"/>
            </c:dLbl>
            <c:dLbl>
              <c:idx val="4"/>
              <c:layout>
                <c:manualLayout>
                  <c:x val="0"/>
                  <c:y val="-4.9019607843137372E-2"/>
                </c:manualLayout>
              </c:layout>
              <c:dLblPos val="bestFit"/>
              <c:showVal val="1"/>
            </c:dLbl>
            <c:dLbl>
              <c:idx val="5"/>
              <c:layout>
                <c:manualLayout>
                  <c:x val="8.3295812696983426E-2"/>
                  <c:y val="-6.1274509803921594E-3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>
                    <a:latin typeface="+mj-lt"/>
                  </a:defRPr>
                </a:pPr>
                <a:endParaRPr lang="ru-RU"/>
              </a:p>
            </c:txPr>
            <c:dLblPos val="outEnd"/>
            <c:showVal val="1"/>
            <c:showLeaderLines val="1"/>
          </c:dLbls>
          <c:cat>
            <c:strRef>
              <c:f>Лист1!$A$2:$A$7</c:f>
              <c:strCache>
                <c:ptCount val="6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Доходы от продажи  материальных и нематериальных активов </c:v>
                </c:pt>
                <c:pt idx="2">
                  <c:v>Штрафы, санкции, возмещение ущерба</c:v>
                </c:pt>
                <c:pt idx="3">
                  <c:v>Прочие  неналоговые доходы</c:v>
                </c:pt>
                <c:pt idx="4">
                  <c:v>Доходы от оказания платных услуг</c:v>
                </c:pt>
                <c:pt idx="5">
                  <c:v>Платежи при пользовании природными ресурсами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63.9</c:v>
                </c:pt>
                <c:pt idx="1">
                  <c:v>21.8</c:v>
                </c:pt>
                <c:pt idx="2">
                  <c:v>12.8</c:v>
                </c:pt>
                <c:pt idx="3">
                  <c:v>0.2</c:v>
                </c:pt>
                <c:pt idx="4">
                  <c:v>1</c:v>
                </c:pt>
                <c:pt idx="5">
                  <c:v>0.30000000000000021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5994650973178689"/>
          <c:y val="9.94987069631003E-3"/>
          <c:w val="0.40053490268213071"/>
          <c:h val="0.97945181025165973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4257587687902649"/>
          <c:y val="0.16066546564587975"/>
          <c:w val="0.55121206156048652"/>
          <c:h val="0.8290792918660856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dPt>
            <c:idx val="0"/>
            <c:spPr>
              <a:solidFill>
                <a:srgbClr val="0082B0"/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+mj-lt"/>
                    </a:defRPr>
                  </a:pPr>
                  <a:endParaRPr lang="ru-RU"/>
                </a:p>
              </c:txPr>
            </c:dLbl>
            <c:dLbl>
              <c:idx val="1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+mj-lt"/>
                    </a:defRPr>
                  </a:pPr>
                  <a:endParaRPr lang="ru-RU"/>
                </a:p>
              </c:txPr>
            </c:dLbl>
            <c:dLbl>
              <c:idx val="2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+mj-lt"/>
                    </a:defRPr>
                  </a:pPr>
                  <a:endParaRPr lang="ru-RU"/>
                </a:p>
              </c:txPr>
            </c:dLbl>
            <c:dLbl>
              <c:idx val="3"/>
              <c:layout>
                <c:manualLayout>
                  <c:x val="-6.4633142448103503E-3"/>
                  <c:y val="1.8320598359003514E-3"/>
                </c:manualLayout>
              </c:layout>
              <c:dLblPos val="bestFit"/>
              <c:showVal val="1"/>
            </c:dLbl>
            <c:dLbl>
              <c:idx val="4"/>
              <c:layout>
                <c:manualLayout>
                  <c:x val="3.7850572655690792E-2"/>
                  <c:y val="0.14953920046253583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+mj-lt"/>
                    </a:defRPr>
                  </a:pPr>
                  <a:endParaRPr lang="ru-RU"/>
                </a:p>
              </c:txPr>
              <c:dLblPos val="bestFit"/>
              <c:showVal val="1"/>
            </c:dLbl>
            <c:dLbl>
              <c:idx val="5"/>
              <c:layout>
                <c:manualLayout>
                  <c:x val="1.4443271295633515E-2"/>
                  <c:y val="-3.9382284485809972E-2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>
                    <a:latin typeface="+mj-lt"/>
                  </a:defRPr>
                </a:pPr>
                <a:endParaRPr lang="ru-RU"/>
              </a:p>
            </c:txPr>
            <c:dLblPos val="ctr"/>
            <c:showVal val="1"/>
            <c:showLeaderLines val="1"/>
          </c:dLbls>
          <c:cat>
            <c:strRef>
              <c:f>Лист1!$A$2:$A$7</c:f>
              <c:strCache>
                <c:ptCount val="6"/>
                <c:pt idx="0">
                  <c:v>Доходы от использования имущества, находящегося в государственной и муниципальной собственности</c:v>
                </c:pt>
                <c:pt idx="1">
                  <c:v>Доходы от продажи  материальных и нематериальных активов </c:v>
                </c:pt>
                <c:pt idx="2">
                  <c:v>Штрафы, санкции, возмещение ущерба</c:v>
                </c:pt>
                <c:pt idx="3">
                  <c:v>Прочие  неналоговые доходы</c:v>
                </c:pt>
                <c:pt idx="4">
                  <c:v>Доходы от оказания платных услуг</c:v>
                </c:pt>
                <c:pt idx="5">
                  <c:v>Платежи при пользовании природными ресурсами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62</c:v>
                </c:pt>
                <c:pt idx="1">
                  <c:v>20.8</c:v>
                </c:pt>
                <c:pt idx="2">
                  <c:v>9.9</c:v>
                </c:pt>
                <c:pt idx="3">
                  <c:v>1.2</c:v>
                </c:pt>
                <c:pt idx="4">
                  <c:v>5.7</c:v>
                </c:pt>
                <c:pt idx="5">
                  <c:v>0.4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"/>
          <c:y val="0.112011176792654"/>
          <c:w val="1"/>
          <c:h val="0.7777790545642513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дотация</c:v>
                </c:pt>
              </c:strCache>
            </c:strRef>
          </c:tx>
          <c:dLbls>
            <c:dLbl>
              <c:idx val="0"/>
              <c:layout>
                <c:manualLayout>
                  <c:x val="1.2847194881889764E-2"/>
                  <c:y val="-3.1322842172518885E-2"/>
                </c:manualLayout>
              </c:layout>
              <c:showVal val="1"/>
            </c:dLbl>
            <c:dLbl>
              <c:idx val="1"/>
              <c:layout>
                <c:manualLayout>
                  <c:x val="1.2500000000000001E-2"/>
                  <c:y val="-2.9187446776586381E-2"/>
                </c:manualLayout>
              </c:layout>
              <c:showVal val="1"/>
            </c:dLbl>
            <c:showVal val="1"/>
          </c:dLbls>
          <c:cat>
            <c:strRef>
              <c:f>Лист1!$A$2:$A$3</c:f>
              <c:strCache>
                <c:ptCount val="2"/>
                <c:pt idx="0">
                  <c:v>2024 год</c:v>
                </c:pt>
                <c:pt idx="1">
                  <c:v>2025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2.9</c:v>
                </c:pt>
                <c:pt idx="1">
                  <c:v>5.3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субсидия</c:v>
                </c:pt>
              </c:strCache>
            </c:strRef>
          </c:tx>
          <c:dLbls>
            <c:dLbl>
              <c:idx val="0"/>
              <c:layout>
                <c:manualLayout>
                  <c:x val="1.0416666666666666E-2"/>
                  <c:y val="-4.2195373276853167E-2"/>
                </c:manualLayout>
              </c:layout>
              <c:showVal val="1"/>
            </c:dLbl>
            <c:dLbl>
              <c:idx val="1"/>
              <c:layout>
                <c:manualLayout>
                  <c:x val="8.3333333333333367E-3"/>
                  <c:y val="-3.662963261063764E-2"/>
                </c:manualLayout>
              </c:layout>
              <c:showVal val="1"/>
            </c:dLbl>
            <c:showVal val="1"/>
          </c:dLbls>
          <c:cat>
            <c:strRef>
              <c:f>Лист1!$A$2:$A$3</c:f>
              <c:strCache>
                <c:ptCount val="2"/>
                <c:pt idx="0">
                  <c:v>2024 год</c:v>
                </c:pt>
                <c:pt idx="1">
                  <c:v>2025 год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3525.3</c:v>
                </c:pt>
                <c:pt idx="1">
                  <c:v>2131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субвенция </c:v>
                </c:pt>
              </c:strCache>
            </c:strRef>
          </c:tx>
          <c:dLbls>
            <c:dLbl>
              <c:idx val="0"/>
              <c:layout>
                <c:manualLayout>
                  <c:x val="1.6972276902887141E-2"/>
                  <c:y val="-3.6427122800637146E-2"/>
                </c:manualLayout>
              </c:layout>
              <c:showVal val="1"/>
            </c:dLbl>
            <c:dLbl>
              <c:idx val="1"/>
              <c:layout>
                <c:manualLayout>
                  <c:x val="1.5150016404199456E-2"/>
                  <c:y val="-3.4997828832508106E-2"/>
                </c:manualLayout>
              </c:layout>
              <c:showVal val="1"/>
            </c:dLbl>
            <c:showVal val="1"/>
          </c:dLbls>
          <c:cat>
            <c:strRef>
              <c:f>Лист1!$A$2:$A$3</c:f>
              <c:strCache>
                <c:ptCount val="2"/>
                <c:pt idx="0">
                  <c:v>2024 год</c:v>
                </c:pt>
                <c:pt idx="1">
                  <c:v>2025 год</c:v>
                </c:pt>
              </c:strCache>
            </c:strRef>
          </c:cat>
          <c:val>
            <c:numRef>
              <c:f>Лист1!$D$2:$D$3</c:f>
              <c:numCache>
                <c:formatCode>#,##0.0</c:formatCode>
                <c:ptCount val="2"/>
                <c:pt idx="0">
                  <c:v>7451.9</c:v>
                </c:pt>
                <c:pt idx="1">
                  <c:v>8221.1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dLbls>
            <c:dLbl>
              <c:idx val="0"/>
              <c:layout>
                <c:manualLayout>
                  <c:x val="1.6319471784776905E-2"/>
                  <c:y val="-3.423508825274179E-2"/>
                </c:manualLayout>
              </c:layout>
              <c:showVal val="1"/>
            </c:dLbl>
            <c:dLbl>
              <c:idx val="1"/>
              <c:layout>
                <c:manualLayout>
                  <c:x val="1.5277805118110409E-2"/>
                  <c:y val="-3.6500058129655982E-2"/>
                </c:manualLayout>
              </c:layout>
              <c:showVal val="1"/>
            </c:dLbl>
            <c:showVal val="1"/>
          </c:dLbls>
          <c:cat>
            <c:strRef>
              <c:f>Лист1!$A$2:$A$3</c:f>
              <c:strCache>
                <c:ptCount val="2"/>
                <c:pt idx="0">
                  <c:v>2024 год</c:v>
                </c:pt>
                <c:pt idx="1">
                  <c:v>2025 год</c:v>
                </c:pt>
              </c:strCache>
            </c:strRef>
          </c:cat>
          <c:val>
            <c:numRef>
              <c:f>Лист1!$E$2:$E$3</c:f>
              <c:numCache>
                <c:formatCode>#,##0.0</c:formatCode>
                <c:ptCount val="2"/>
                <c:pt idx="0">
                  <c:v>167.3</c:v>
                </c:pt>
                <c:pt idx="1">
                  <c:v>437.1</c:v>
                </c:pt>
              </c:numCache>
            </c:numRef>
          </c:val>
        </c:ser>
        <c:dLbls>
          <c:showVal val="1"/>
        </c:dLbls>
        <c:shape val="cylinder"/>
        <c:axId val="150477824"/>
        <c:axId val="150500096"/>
        <c:axId val="0"/>
      </c:bar3DChart>
      <c:catAx>
        <c:axId val="150477824"/>
        <c:scaling>
          <c:orientation val="minMax"/>
        </c:scaling>
        <c:axPos val="b"/>
        <c:majorTickMark val="none"/>
        <c:tickLblPos val="nextTo"/>
        <c:crossAx val="150500096"/>
        <c:crosses val="autoZero"/>
        <c:auto val="1"/>
        <c:lblAlgn val="ctr"/>
        <c:lblOffset val="100"/>
      </c:catAx>
      <c:valAx>
        <c:axId val="150500096"/>
        <c:scaling>
          <c:orientation val="minMax"/>
        </c:scaling>
        <c:delete val="1"/>
        <c:axPos val="l"/>
        <c:numFmt formatCode="#,##0.0" sourceLinked="1"/>
        <c:majorTickMark val="none"/>
        <c:tickLblPos val="none"/>
        <c:crossAx val="15047782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5.4166666666666904E-2"/>
          <c:y val="0"/>
          <c:w val="0.9"/>
          <c:h val="6.8286671895455522E-2"/>
        </c:manualLayout>
      </c:layout>
    </c:legend>
    <c:plotVisOnly val="1"/>
    <c:dispBlanksAs val="gap"/>
  </c:chart>
  <c:txPr>
    <a:bodyPr/>
    <a:lstStyle/>
    <a:p>
      <a:pPr>
        <a:defRPr sz="2000">
          <a:latin typeface="+mj-lt"/>
        </a:defRPr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3.2291666666666892E-2"/>
          <c:y val="0"/>
          <c:w val="0.91979166666667866"/>
          <c:h val="0.7745210553207415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layout>
                <c:manualLayout>
                  <c:x val="1.8055555555555561E-2"/>
                  <c:y val="-6.9864257682742112E-2"/>
                </c:manualLayout>
              </c:layout>
              <c:showVal val="1"/>
            </c:dLbl>
            <c:dLbl>
              <c:idx val="1"/>
              <c:layout>
                <c:manualLayout>
                  <c:x val="1.2500000000000001E-2"/>
                  <c:y val="-6.1803206867385892E-2"/>
                </c:manualLayout>
              </c:layout>
              <c:showVal val="1"/>
            </c:dLbl>
            <c:txPr>
              <a:bodyPr/>
              <a:lstStyle/>
              <a:p>
                <a:pPr>
                  <a:defRPr sz="2000">
                    <a:latin typeface="+mj-lt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Расходы за счет местного бюджета и дотации</c:v>
                </c:pt>
                <c:pt idx="1">
                  <c:v>Расходы за счет финансовой помощи из областного бюджета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8021.7</c:v>
                </c:pt>
                <c:pt idx="1">
                  <c:v>11154.5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 год</c:v>
                </c:pt>
              </c:strCache>
            </c:strRef>
          </c:tx>
          <c:dLbls>
            <c:dLbl>
              <c:idx val="0"/>
              <c:layout>
                <c:manualLayout>
                  <c:x val="2.0486138451443692E-2"/>
                  <c:y val="-5.9157659529657951E-2"/>
                </c:manualLayout>
              </c:layout>
              <c:showVal val="1"/>
            </c:dLbl>
            <c:dLbl>
              <c:idx val="1"/>
              <c:layout>
                <c:manualLayout>
                  <c:x val="2.2916666666666672E-2"/>
                  <c:y val="-5.7213199130089092E-2"/>
                </c:manualLayout>
              </c:layout>
              <c:showVal val="1"/>
            </c:dLbl>
            <c:txPr>
              <a:bodyPr/>
              <a:lstStyle/>
              <a:p>
                <a:pPr>
                  <a:defRPr sz="2000">
                    <a:latin typeface="+mj-lt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Расходы за счет местного бюджета и дотации</c:v>
                </c:pt>
                <c:pt idx="1">
                  <c:v>Расходы за счет финансовой помощи из областного бюджета</c:v>
                </c:pt>
              </c:strCache>
            </c:strRef>
          </c:cat>
          <c:val>
            <c:numRef>
              <c:f>Лист1!$C$2:$C$3</c:f>
              <c:numCache>
                <c:formatCode>#,##0.0</c:formatCode>
                <c:ptCount val="2"/>
                <c:pt idx="0">
                  <c:v>8163.9</c:v>
                </c:pt>
                <c:pt idx="1">
                  <c:v>10566.3</c:v>
                </c:pt>
              </c:numCache>
            </c:numRef>
          </c:val>
        </c:ser>
        <c:dLbls>
          <c:showVal val="1"/>
        </c:dLbls>
        <c:gapWidth val="188"/>
        <c:shape val="cylinder"/>
        <c:axId val="151579264"/>
        <c:axId val="151652224"/>
        <c:axId val="0"/>
      </c:bar3DChart>
      <c:catAx>
        <c:axId val="151579264"/>
        <c:scaling>
          <c:orientation val="minMax"/>
        </c:scaling>
        <c:axPos val="b"/>
        <c:majorTickMark val="none"/>
        <c:tickLblPos val="nextTo"/>
        <c:crossAx val="151652224"/>
        <c:crosses val="autoZero"/>
        <c:auto val="1"/>
        <c:lblAlgn val="ctr"/>
        <c:lblOffset val="100"/>
      </c:catAx>
      <c:valAx>
        <c:axId val="151652224"/>
        <c:scaling>
          <c:orientation val="minMax"/>
        </c:scaling>
        <c:axPos val="l"/>
        <c:numFmt formatCode="#,##0.0" sourceLinked="1"/>
        <c:majorTickMark val="none"/>
        <c:tickLblPos val="none"/>
        <c:crossAx val="15157926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50"/>
      <c:rotY val="190"/>
      <c:perspective val="30"/>
    </c:view3D>
    <c:plotArea>
      <c:layout>
        <c:manualLayout>
          <c:layoutTarget val="inner"/>
          <c:xMode val="edge"/>
          <c:yMode val="edge"/>
          <c:x val="3.2874111749483384E-3"/>
          <c:y val="2.9823896759164456E-2"/>
          <c:w val="0.55425515773349465"/>
          <c:h val="0.8451602400624544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explosion val="2"/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2400">
                        <a:solidFill>
                          <a:schemeClr val="bg1"/>
                        </a:solidFill>
                        <a:latin typeface="+mj-lt"/>
                      </a:defRPr>
                    </a:pPr>
                    <a:r>
                      <a:rPr lang="ru-RU" sz="2400" dirty="0" smtClean="0">
                        <a:solidFill>
                          <a:schemeClr val="bg1"/>
                        </a:solidFill>
                        <a:latin typeface="+mj-lt"/>
                      </a:rPr>
                      <a:t>60,0</a:t>
                    </a:r>
                    <a:r>
                      <a:rPr lang="en-US" sz="2400" dirty="0" smtClean="0">
                        <a:solidFill>
                          <a:schemeClr val="bg1"/>
                        </a:solidFill>
                        <a:latin typeface="+mj-lt"/>
                      </a:rPr>
                      <a:t>%</a:t>
                    </a:r>
                    <a:endParaRPr lang="en-US" sz="2400" dirty="0">
                      <a:solidFill>
                        <a:schemeClr val="bg1"/>
                      </a:solidFill>
                      <a:latin typeface="+mj-lt"/>
                    </a:endParaRPr>
                  </a:p>
                </c:rich>
              </c:tx>
              <c:numFmt formatCode="0.0%" sourceLinked="0"/>
              <c:spPr/>
              <c:showPercent val="1"/>
            </c:dLbl>
            <c:dLbl>
              <c:idx val="1"/>
              <c:numFmt formatCode="0.0%" sourceLinked="0"/>
              <c:spPr/>
              <c:txPr>
                <a:bodyPr/>
                <a:lstStyle/>
                <a:p>
                  <a:pPr>
                    <a:defRPr sz="2400">
                      <a:solidFill>
                        <a:schemeClr val="bg1"/>
                      </a:solidFill>
                      <a:latin typeface="+mj-lt"/>
                    </a:defRPr>
                  </a:pPr>
                  <a:endParaRPr lang="ru-RU"/>
                </a:p>
              </c:txPr>
            </c:dLbl>
            <c:dLbl>
              <c:idx val="2"/>
              <c:numFmt formatCode="0.0%" sourceLinked="0"/>
              <c:spPr/>
              <c:txPr>
                <a:bodyPr/>
                <a:lstStyle/>
                <a:p>
                  <a:pPr>
                    <a:defRPr sz="2400">
                      <a:solidFill>
                        <a:schemeClr val="bg1"/>
                      </a:solidFill>
                      <a:latin typeface="+mj-lt"/>
                    </a:defRPr>
                  </a:pPr>
                  <a:endParaRPr lang="ru-RU"/>
                </a:p>
              </c:txPr>
            </c:dLbl>
            <c:dLbl>
              <c:idx val="3"/>
              <c:numFmt formatCode="0.0%" sourceLinked="0"/>
              <c:spPr/>
              <c:txPr>
                <a:bodyPr/>
                <a:lstStyle/>
                <a:p>
                  <a:pPr>
                    <a:defRPr sz="2400">
                      <a:solidFill>
                        <a:schemeClr val="bg1"/>
                      </a:solidFill>
                      <a:latin typeface="+mj-lt"/>
                    </a:defRPr>
                  </a:pPr>
                  <a:endParaRPr lang="ru-RU"/>
                </a:p>
              </c:txPr>
            </c:dLbl>
            <c:dLbl>
              <c:idx val="4"/>
              <c:numFmt formatCode="0.0%" sourceLinked="0"/>
              <c:spPr/>
              <c:txPr>
                <a:bodyPr/>
                <a:lstStyle/>
                <a:p>
                  <a:pPr>
                    <a:defRPr sz="2400">
                      <a:solidFill>
                        <a:schemeClr val="bg1"/>
                      </a:solidFill>
                      <a:latin typeface="+mj-lt"/>
                    </a:defRPr>
                  </a:pPr>
                  <a:endParaRPr lang="ru-RU"/>
                </a:p>
              </c:txPr>
            </c:dLbl>
            <c:dLbl>
              <c:idx val="5"/>
              <c:layout>
                <c:manualLayout>
                  <c:x val="2.66768659124695E-2"/>
                  <c:y val="2.2758383512933886E-2"/>
                </c:manualLayout>
              </c:layout>
              <c:showPercent val="1"/>
            </c:dLbl>
            <c:numFmt formatCode="0.0%" sourceLinked="0"/>
            <c:showPercent val="1"/>
            <c:showLeaderLines val="1"/>
          </c:dLbls>
          <c:cat>
            <c:strRef>
              <c:f>Лист1!$A$2:$A$11</c:f>
              <c:strCache>
                <c:ptCount val="10"/>
                <c:pt idx="0">
                  <c:v>образование       -60%</c:v>
                </c:pt>
                <c:pt idx="1">
                  <c:v>национальная  экономика   -10,2%                                                      </c:v>
                </c:pt>
                <c:pt idx="2">
                  <c:v>социальная политика     -10%</c:v>
                </c:pt>
                <c:pt idx="3">
                  <c:v>жилищно-коммунальное хозяйство   - 7,2%</c:v>
                </c:pt>
                <c:pt idx="4">
                  <c:v>общегосударственные  вопросы - 5,7%</c:v>
                </c:pt>
                <c:pt idx="5">
                  <c:v>культура, кинематография -2,9%                                                </c:v>
                </c:pt>
                <c:pt idx="6">
                  <c:v>физическая культура и спорт    -2%                                            </c:v>
                </c:pt>
                <c:pt idx="7">
                  <c:v>обслуживание муниципального долга - 1,1%</c:v>
                </c:pt>
                <c:pt idx="8">
                  <c:v>национальная безопасность и правоохранительная деятельность - 0,7%</c:v>
                </c:pt>
                <c:pt idx="9">
                  <c:v>средства массовой информации, здравоохранение, охрана окружающей среды    -0,2%                                          </c:v>
                </c:pt>
              </c:strCache>
            </c:strRef>
          </c:cat>
          <c:val>
            <c:numRef>
              <c:f>Лист1!$B$2:$B$11</c:f>
              <c:numCache>
                <c:formatCode>0.0</c:formatCode>
                <c:ptCount val="10"/>
                <c:pt idx="0">
                  <c:v>60</c:v>
                </c:pt>
                <c:pt idx="1">
                  <c:v>10.200000000000001</c:v>
                </c:pt>
                <c:pt idx="2">
                  <c:v>10</c:v>
                </c:pt>
                <c:pt idx="3">
                  <c:v>7.2</c:v>
                </c:pt>
                <c:pt idx="4">
                  <c:v>5.7</c:v>
                </c:pt>
                <c:pt idx="5">
                  <c:v>2.9</c:v>
                </c:pt>
                <c:pt idx="6">
                  <c:v>2</c:v>
                </c:pt>
                <c:pt idx="7">
                  <c:v>1.1000000000000001</c:v>
                </c:pt>
                <c:pt idx="8">
                  <c:v>0.70000000000000062</c:v>
                </c:pt>
                <c:pt idx="9">
                  <c:v>0.2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5503674903081196"/>
          <c:y val="1.1714922190525989E-3"/>
          <c:w val="0.4496325096918804"/>
          <c:h val="0.99882850778094656"/>
        </c:manualLayout>
      </c:layout>
      <c:txPr>
        <a:bodyPr/>
        <a:lstStyle/>
        <a:p>
          <a:pPr>
            <a:defRPr spc="-5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21686714106032301"/>
          <c:y val="0.17140653197013539"/>
          <c:w val="0.51024821240890272"/>
          <c:h val="0.7382337966605294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spPr>
              <a:solidFill>
                <a:srgbClr val="00ADEE"/>
              </a:solidFill>
            </c:spPr>
          </c:dPt>
          <c:dLbls>
            <c:dLbl>
              <c:idx val="0"/>
              <c:layout>
                <c:manualLayout>
                  <c:x val="1.9444870715664028E-2"/>
                  <c:y val="-2.9096948056508412E-3"/>
                </c:manualLayout>
              </c:layout>
              <c:showCatName val="1"/>
              <c:showPercent val="1"/>
            </c:dLbl>
            <c:dLbl>
              <c:idx val="1"/>
              <c:layout>
                <c:manualLayout>
                  <c:x val="-3.1024242319819633E-2"/>
                  <c:y val="0.1489850296636695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-9.0179977502812148E-2"/>
                  <c:y val="6.7767797266016658E-2"/>
                </c:manualLayout>
              </c:layout>
              <c:showCatName val="1"/>
              <c:showPercent val="1"/>
            </c:dLbl>
            <c:dLbl>
              <c:idx val="3"/>
              <c:layout>
                <c:manualLayout>
                  <c:x val="-0.10703526938782552"/>
                  <c:y val="-1.7072090424684352E-2"/>
                </c:manualLayout>
              </c:layout>
              <c:showCatName val="1"/>
              <c:showPercent val="1"/>
            </c:dLbl>
            <c:dLbl>
              <c:idx val="4"/>
              <c:layout>
                <c:manualLayout>
                  <c:x val="7.0869036337635444E-2"/>
                  <c:y val="-1.7973098584611505E-2"/>
                </c:manualLayout>
              </c:layout>
              <c:showCatName val="1"/>
              <c:showPercent val="1"/>
            </c:dLbl>
            <c:numFmt formatCode="0.0%" sourceLinked="0"/>
            <c:txPr>
              <a:bodyPr/>
              <a:lstStyle/>
              <a:p>
                <a:pPr>
                  <a:defRPr sz="1200">
                    <a:latin typeface="+mj-lt"/>
                  </a:defRPr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Лист1!$A$2:$A$6</c:f>
              <c:strCache>
                <c:ptCount val="5"/>
                <c:pt idx="0">
                  <c:v>Образование</c:v>
                </c:pt>
                <c:pt idx="1">
                  <c:v>Культура</c:v>
                </c:pt>
                <c:pt idx="2">
                  <c:v>Социальная политика</c:v>
                </c:pt>
                <c:pt idx="3">
                  <c:v>Физкультура и спорт</c:v>
                </c:pt>
                <c:pt idx="4">
                  <c:v>Здравоохранение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80</c:v>
                </c:pt>
                <c:pt idx="1">
                  <c:v>3.9</c:v>
                </c:pt>
                <c:pt idx="2">
                  <c:v>13.4</c:v>
                </c:pt>
                <c:pt idx="3">
                  <c:v>2.6</c:v>
                </c:pt>
                <c:pt idx="4">
                  <c:v>0.1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844DB9-7944-4800-92EB-2A333049959C}" type="doc">
      <dgm:prSet loTypeId="urn:microsoft.com/office/officeart/2005/8/layout/venn3" loCatId="relationship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B3BB96C-1CB1-416E-A625-0640D5A31627}">
      <dgm:prSet phldrT="[Текст]"/>
      <dgm:spPr>
        <a:solidFill>
          <a:schemeClr val="accent1">
            <a:alpha val="60000"/>
          </a:schemeClr>
        </a:solidFill>
      </dgm:spPr>
      <dgm:t>
        <a:bodyPr/>
        <a:lstStyle/>
        <a:p>
          <a:r>
            <a:rPr lang="ru-RU" dirty="0" smtClean="0">
              <a:latin typeface="+mj-lt"/>
            </a:rPr>
            <a:t>План</a:t>
          </a:r>
        </a:p>
        <a:p>
          <a:r>
            <a:rPr lang="ru-RU" dirty="0" smtClean="0">
              <a:latin typeface="+mj-lt"/>
            </a:rPr>
            <a:t>1 654,7</a:t>
          </a:r>
          <a:endParaRPr lang="ru-RU" dirty="0">
            <a:latin typeface="+mj-lt"/>
          </a:endParaRPr>
        </a:p>
      </dgm:t>
    </dgm:pt>
    <dgm:pt modelId="{C4B0802A-FC64-4A4C-AA7E-A7BD68014FB2}" type="parTrans" cxnId="{95DA0D5E-FACC-4D74-A349-8CAABD7E1F19}">
      <dgm:prSet/>
      <dgm:spPr/>
      <dgm:t>
        <a:bodyPr/>
        <a:lstStyle/>
        <a:p>
          <a:endParaRPr lang="ru-RU"/>
        </a:p>
      </dgm:t>
    </dgm:pt>
    <dgm:pt modelId="{163D9F79-03DB-487E-BE6A-2E8232081C7F}" type="sibTrans" cxnId="{95DA0D5E-FACC-4D74-A349-8CAABD7E1F19}">
      <dgm:prSet/>
      <dgm:spPr/>
      <dgm:t>
        <a:bodyPr/>
        <a:lstStyle/>
        <a:p>
          <a:endParaRPr lang="ru-RU"/>
        </a:p>
      </dgm:t>
    </dgm:pt>
    <dgm:pt modelId="{1AB7CDBF-79B8-4B24-BDB2-E739DE83B7B3}">
      <dgm:prSet phldrT="[Текст]"/>
      <dgm:spPr>
        <a:solidFill>
          <a:schemeClr val="accent2">
            <a:alpha val="68000"/>
          </a:schemeClr>
        </a:solidFill>
      </dgm:spPr>
      <dgm:t>
        <a:bodyPr/>
        <a:lstStyle/>
        <a:p>
          <a:r>
            <a:rPr lang="ru-RU" dirty="0" smtClean="0">
              <a:latin typeface="+mj-lt"/>
            </a:rPr>
            <a:t>Факт</a:t>
          </a:r>
        </a:p>
        <a:p>
          <a:r>
            <a:rPr lang="ru-RU" dirty="0" smtClean="0">
              <a:latin typeface="+mj-lt"/>
            </a:rPr>
            <a:t>1 343,5</a:t>
          </a:r>
          <a:endParaRPr lang="ru-RU" dirty="0">
            <a:latin typeface="+mj-lt"/>
          </a:endParaRPr>
        </a:p>
      </dgm:t>
    </dgm:pt>
    <dgm:pt modelId="{864CA8F7-C569-4693-A263-7C098B755DAE}" type="parTrans" cxnId="{91D9BA09-477C-4284-BA1C-7C93CD1F8792}">
      <dgm:prSet/>
      <dgm:spPr/>
      <dgm:t>
        <a:bodyPr/>
        <a:lstStyle/>
        <a:p>
          <a:endParaRPr lang="ru-RU"/>
        </a:p>
      </dgm:t>
    </dgm:pt>
    <dgm:pt modelId="{5C11B2FB-7504-4197-96E3-82CBBE6EF1DD}" type="sibTrans" cxnId="{91D9BA09-477C-4284-BA1C-7C93CD1F8792}">
      <dgm:prSet/>
      <dgm:spPr/>
      <dgm:t>
        <a:bodyPr/>
        <a:lstStyle/>
        <a:p>
          <a:endParaRPr lang="ru-RU"/>
        </a:p>
      </dgm:t>
    </dgm:pt>
    <dgm:pt modelId="{FB700634-9B64-4EC5-AACA-5F705E4C69AE}">
      <dgm:prSet phldrT="[Текст]"/>
      <dgm:spPr>
        <a:solidFill>
          <a:schemeClr val="accent3">
            <a:alpha val="63000"/>
          </a:schemeClr>
        </a:solidFill>
      </dgm:spPr>
      <dgm:t>
        <a:bodyPr/>
        <a:lstStyle/>
        <a:p>
          <a:r>
            <a:rPr lang="ru-RU" dirty="0" smtClean="0">
              <a:latin typeface="+mj-lt"/>
            </a:rPr>
            <a:t>81,2 %</a:t>
          </a:r>
          <a:endParaRPr lang="ru-RU" dirty="0">
            <a:latin typeface="+mj-lt"/>
          </a:endParaRPr>
        </a:p>
      </dgm:t>
    </dgm:pt>
    <dgm:pt modelId="{8AFA6179-FA31-469E-BD8B-E7EBEA66B720}" type="parTrans" cxnId="{8077B83B-BBE7-4C8E-92A0-C81C6FF58F33}">
      <dgm:prSet/>
      <dgm:spPr/>
      <dgm:t>
        <a:bodyPr/>
        <a:lstStyle/>
        <a:p>
          <a:endParaRPr lang="ru-RU"/>
        </a:p>
      </dgm:t>
    </dgm:pt>
    <dgm:pt modelId="{3EA3EFBF-DE63-40F6-A2A7-FF8B257BAE18}" type="sibTrans" cxnId="{8077B83B-BBE7-4C8E-92A0-C81C6FF58F33}">
      <dgm:prSet/>
      <dgm:spPr/>
      <dgm:t>
        <a:bodyPr/>
        <a:lstStyle/>
        <a:p>
          <a:endParaRPr lang="ru-RU"/>
        </a:p>
      </dgm:t>
    </dgm:pt>
    <dgm:pt modelId="{0565E4A1-0657-4A00-B419-F60041D2D454}" type="pres">
      <dgm:prSet presAssocID="{DE844DB9-7944-4800-92EB-2A333049959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9D0BE3-D800-47BA-88EF-53B426889C1E}" type="pres">
      <dgm:prSet presAssocID="{3B3BB96C-1CB1-416E-A625-0640D5A31627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92102A-F041-407C-A403-15ECB2168435}" type="pres">
      <dgm:prSet presAssocID="{163D9F79-03DB-487E-BE6A-2E8232081C7F}" presName="space" presStyleCnt="0"/>
      <dgm:spPr/>
    </dgm:pt>
    <dgm:pt modelId="{B442BD9B-DA6C-4BF5-AEEE-DF506D57CBEB}" type="pres">
      <dgm:prSet presAssocID="{1AB7CDBF-79B8-4B24-BDB2-E739DE83B7B3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2C145E-B30C-47F6-A748-88635E11B127}" type="pres">
      <dgm:prSet presAssocID="{5C11B2FB-7504-4197-96E3-82CBBE6EF1DD}" presName="space" presStyleCnt="0"/>
      <dgm:spPr/>
    </dgm:pt>
    <dgm:pt modelId="{4989ECCF-AD5F-4DC6-A774-7F485273E618}" type="pres">
      <dgm:prSet presAssocID="{FB700634-9B64-4EC5-AACA-5F705E4C69AE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DA0D5E-FACC-4D74-A349-8CAABD7E1F19}" srcId="{DE844DB9-7944-4800-92EB-2A333049959C}" destId="{3B3BB96C-1CB1-416E-A625-0640D5A31627}" srcOrd="0" destOrd="0" parTransId="{C4B0802A-FC64-4A4C-AA7E-A7BD68014FB2}" sibTransId="{163D9F79-03DB-487E-BE6A-2E8232081C7F}"/>
    <dgm:cxn modelId="{878A1445-1E23-4D7B-8D24-E591369ED292}" type="presOf" srcId="{3B3BB96C-1CB1-416E-A625-0640D5A31627}" destId="{F89D0BE3-D800-47BA-88EF-53B426889C1E}" srcOrd="0" destOrd="0" presId="urn:microsoft.com/office/officeart/2005/8/layout/venn3"/>
    <dgm:cxn modelId="{806A100A-27A1-4FAB-818E-FE44E5585659}" type="presOf" srcId="{DE844DB9-7944-4800-92EB-2A333049959C}" destId="{0565E4A1-0657-4A00-B419-F60041D2D454}" srcOrd="0" destOrd="0" presId="urn:microsoft.com/office/officeart/2005/8/layout/venn3"/>
    <dgm:cxn modelId="{8077B83B-BBE7-4C8E-92A0-C81C6FF58F33}" srcId="{DE844DB9-7944-4800-92EB-2A333049959C}" destId="{FB700634-9B64-4EC5-AACA-5F705E4C69AE}" srcOrd="2" destOrd="0" parTransId="{8AFA6179-FA31-469E-BD8B-E7EBEA66B720}" sibTransId="{3EA3EFBF-DE63-40F6-A2A7-FF8B257BAE18}"/>
    <dgm:cxn modelId="{91D9BA09-477C-4284-BA1C-7C93CD1F8792}" srcId="{DE844DB9-7944-4800-92EB-2A333049959C}" destId="{1AB7CDBF-79B8-4B24-BDB2-E739DE83B7B3}" srcOrd="1" destOrd="0" parTransId="{864CA8F7-C569-4693-A263-7C098B755DAE}" sibTransId="{5C11B2FB-7504-4197-96E3-82CBBE6EF1DD}"/>
    <dgm:cxn modelId="{BE46B1BF-ADD5-4D11-B0FD-B97EF3C10A26}" type="presOf" srcId="{1AB7CDBF-79B8-4B24-BDB2-E739DE83B7B3}" destId="{B442BD9B-DA6C-4BF5-AEEE-DF506D57CBEB}" srcOrd="0" destOrd="0" presId="urn:microsoft.com/office/officeart/2005/8/layout/venn3"/>
    <dgm:cxn modelId="{9D0B399F-48DF-4179-A461-7F8CAAEAAA32}" type="presOf" srcId="{FB700634-9B64-4EC5-AACA-5F705E4C69AE}" destId="{4989ECCF-AD5F-4DC6-A774-7F485273E618}" srcOrd="0" destOrd="0" presId="urn:microsoft.com/office/officeart/2005/8/layout/venn3"/>
    <dgm:cxn modelId="{E6B76133-27F0-4BC5-B474-0FAB82E61308}" type="presParOf" srcId="{0565E4A1-0657-4A00-B419-F60041D2D454}" destId="{F89D0BE3-D800-47BA-88EF-53B426889C1E}" srcOrd="0" destOrd="0" presId="urn:microsoft.com/office/officeart/2005/8/layout/venn3"/>
    <dgm:cxn modelId="{4968A51D-9BC9-430E-9268-BACF9A3D96FB}" type="presParOf" srcId="{0565E4A1-0657-4A00-B419-F60041D2D454}" destId="{BA92102A-F041-407C-A403-15ECB2168435}" srcOrd="1" destOrd="0" presId="urn:microsoft.com/office/officeart/2005/8/layout/venn3"/>
    <dgm:cxn modelId="{31FA75FF-45AF-4154-B446-F2B0DF93033A}" type="presParOf" srcId="{0565E4A1-0657-4A00-B419-F60041D2D454}" destId="{B442BD9B-DA6C-4BF5-AEEE-DF506D57CBEB}" srcOrd="2" destOrd="0" presId="urn:microsoft.com/office/officeart/2005/8/layout/venn3"/>
    <dgm:cxn modelId="{0A34F91F-7680-4BD0-B81F-D847BF653FCE}" type="presParOf" srcId="{0565E4A1-0657-4A00-B419-F60041D2D454}" destId="{EB2C145E-B30C-47F6-A748-88635E11B127}" srcOrd="3" destOrd="0" presId="urn:microsoft.com/office/officeart/2005/8/layout/venn3"/>
    <dgm:cxn modelId="{67B1DFB1-2AEA-43FF-ACA2-4B22B0FE8ECF}" type="presParOf" srcId="{0565E4A1-0657-4A00-B419-F60041D2D454}" destId="{4989ECCF-AD5F-4DC6-A774-7F485273E618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9D0BE3-D800-47BA-88EF-53B426889C1E}">
      <dsp:nvSpPr>
        <dsp:cNvPr id="0" name=""/>
        <dsp:cNvSpPr/>
      </dsp:nvSpPr>
      <dsp:spPr>
        <a:xfrm>
          <a:off x="2048437" y="94"/>
          <a:ext cx="1580961" cy="1580961"/>
        </a:xfrm>
        <a:prstGeom prst="ellipse">
          <a:avLst/>
        </a:prstGeom>
        <a:solidFill>
          <a:schemeClr val="accent1">
            <a:alpha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7006" tIns="29210" rIns="87006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+mj-lt"/>
            </a:rPr>
            <a:t>План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+mj-lt"/>
            </a:rPr>
            <a:t>1 654,7</a:t>
          </a:r>
          <a:endParaRPr lang="ru-RU" sz="2300" kern="1200" dirty="0">
            <a:latin typeface="+mj-lt"/>
          </a:endParaRPr>
        </a:p>
      </dsp:txBody>
      <dsp:txXfrm>
        <a:off x="2048437" y="94"/>
        <a:ext cx="1580961" cy="1580961"/>
      </dsp:txXfrm>
    </dsp:sp>
    <dsp:sp modelId="{B442BD9B-DA6C-4BF5-AEEE-DF506D57CBEB}">
      <dsp:nvSpPr>
        <dsp:cNvPr id="0" name=""/>
        <dsp:cNvSpPr/>
      </dsp:nvSpPr>
      <dsp:spPr>
        <a:xfrm>
          <a:off x="3313206" y="94"/>
          <a:ext cx="1580961" cy="1580961"/>
        </a:xfrm>
        <a:prstGeom prst="ellipse">
          <a:avLst/>
        </a:prstGeom>
        <a:solidFill>
          <a:schemeClr val="accent2">
            <a:alpha val="68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7006" tIns="29210" rIns="87006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+mj-lt"/>
            </a:rPr>
            <a:t>Факт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+mj-lt"/>
            </a:rPr>
            <a:t>1 343,5</a:t>
          </a:r>
          <a:endParaRPr lang="ru-RU" sz="2300" kern="1200" dirty="0">
            <a:latin typeface="+mj-lt"/>
          </a:endParaRPr>
        </a:p>
      </dsp:txBody>
      <dsp:txXfrm>
        <a:off x="3313206" y="94"/>
        <a:ext cx="1580961" cy="1580961"/>
      </dsp:txXfrm>
    </dsp:sp>
    <dsp:sp modelId="{4989ECCF-AD5F-4DC6-A774-7F485273E618}">
      <dsp:nvSpPr>
        <dsp:cNvPr id="0" name=""/>
        <dsp:cNvSpPr/>
      </dsp:nvSpPr>
      <dsp:spPr>
        <a:xfrm>
          <a:off x="4577975" y="94"/>
          <a:ext cx="1580961" cy="1580961"/>
        </a:xfrm>
        <a:prstGeom prst="ellipse">
          <a:avLst/>
        </a:prstGeom>
        <a:solidFill>
          <a:schemeClr val="accent3">
            <a:alpha val="63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7006" tIns="29210" rIns="87006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+mj-lt"/>
            </a:rPr>
            <a:t>81,2 %</a:t>
          </a:r>
          <a:endParaRPr lang="ru-RU" sz="2300" kern="1200" dirty="0">
            <a:latin typeface="+mj-lt"/>
          </a:endParaRPr>
        </a:p>
      </dsp:txBody>
      <dsp:txXfrm>
        <a:off x="4577975" y="94"/>
        <a:ext cx="1580961" cy="15809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0.34737</cdr:x>
      <cdr:y>0.24074</cdr:y>
    </cdr:from>
    <cdr:to>
      <cdr:x>0.42105</cdr:x>
      <cdr:y>0.35185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357454" y="928694"/>
          <a:ext cx="500066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0.60188</cdr:x>
      <cdr:y>0.08711</cdr:y>
    </cdr:from>
    <cdr:to>
      <cdr:x>0.89514</cdr:x>
      <cdr:y>0.63158</cdr:y>
    </cdr:to>
    <cdr:sp macro="" textlink="">
      <cdr:nvSpPr>
        <cdr:cNvPr id="4" name="Прямоугольник 3">
          <a:extLst xmlns:a="http://schemas.openxmlformats.org/drawingml/2006/main">
            <a:ext uri="{FF2B5EF4-FFF2-40B4-BE49-F238E27FC236}">
              <a16:creationId xmlns:r="http://schemas.openxmlformats.org/officeDocument/2006/relationships" xmlns:p="http://schemas.openxmlformats.org/presentationml/2006/main" xmlns="" xmlns:a16="http://schemas.microsoft.com/office/drawing/2014/main" xmlns:lc="http://schemas.openxmlformats.org/drawingml/2006/lockedCanvas" id="{9B74211A-D6CB-41D1-BACC-D2964CAE5D9E}"/>
            </a:ext>
          </a:extLst>
        </cdr:cNvPr>
        <cdr:cNvSpPr/>
      </cdr:nvSpPr>
      <cdr:spPr>
        <a:xfrm xmlns:a="http://schemas.openxmlformats.org/drawingml/2006/main">
          <a:off x="6502399" y="406400"/>
          <a:ext cx="3168227" cy="25400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38100" cap="flat" cmpd="sng" algn="ctr">
          <a:solidFill>
            <a:srgbClr val="C8C8C8"/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rgbClr val="FFFFFF"/>
              </a:solidFill>
              <a:latin typeface="Segoe UI Light"/>
            </a:defRPr>
          </a:lvl1pPr>
          <a:lvl2pPr marL="457200" algn="l" defTabSz="914400" rtl="0" eaLnBrk="1" latinLnBrk="0" hangingPunct="1">
            <a:defRPr sz="1800" kern="1200">
              <a:solidFill>
                <a:srgbClr val="FFFFFF"/>
              </a:solidFill>
              <a:latin typeface="Segoe UI Light"/>
            </a:defRPr>
          </a:lvl2pPr>
          <a:lvl3pPr marL="914400" algn="l" defTabSz="914400" rtl="0" eaLnBrk="1" latinLnBrk="0" hangingPunct="1">
            <a:defRPr sz="1800" kern="1200">
              <a:solidFill>
                <a:srgbClr val="FFFFFF"/>
              </a:solidFill>
              <a:latin typeface="Segoe UI Light"/>
            </a:defRPr>
          </a:lvl3pPr>
          <a:lvl4pPr marL="1371600" algn="l" defTabSz="914400" rtl="0" eaLnBrk="1" latinLnBrk="0" hangingPunct="1">
            <a:defRPr sz="1800" kern="1200">
              <a:solidFill>
                <a:srgbClr val="FFFFFF"/>
              </a:solidFill>
              <a:latin typeface="Segoe UI Light"/>
            </a:defRPr>
          </a:lvl4pPr>
          <a:lvl5pPr marL="1828800" algn="l" defTabSz="914400" rtl="0" eaLnBrk="1" latinLnBrk="0" hangingPunct="1">
            <a:defRPr sz="1800" kern="1200">
              <a:solidFill>
                <a:srgbClr val="FFFFFF"/>
              </a:solidFill>
              <a:latin typeface="Segoe UI Light"/>
            </a:defRPr>
          </a:lvl5pPr>
          <a:lvl6pPr marL="2286000" algn="l" defTabSz="914400" rtl="0" eaLnBrk="1" latinLnBrk="0" hangingPunct="1">
            <a:defRPr sz="1800" kern="1200">
              <a:solidFill>
                <a:srgbClr val="FFFFFF"/>
              </a:solidFill>
              <a:latin typeface="Segoe UI Light"/>
            </a:defRPr>
          </a:lvl6pPr>
          <a:lvl7pPr marL="2743200" algn="l" defTabSz="914400" rtl="0" eaLnBrk="1" latinLnBrk="0" hangingPunct="1">
            <a:defRPr sz="1800" kern="1200">
              <a:solidFill>
                <a:srgbClr val="FFFFFF"/>
              </a:solidFill>
              <a:latin typeface="Segoe UI Light"/>
            </a:defRPr>
          </a:lvl7pPr>
          <a:lvl8pPr marL="3200400" algn="l" defTabSz="914400" rtl="0" eaLnBrk="1" latinLnBrk="0" hangingPunct="1">
            <a:defRPr sz="1800" kern="1200">
              <a:solidFill>
                <a:srgbClr val="FFFFFF"/>
              </a:solidFill>
              <a:latin typeface="Segoe UI Light"/>
            </a:defRPr>
          </a:lvl8pPr>
          <a:lvl9pPr marL="3657600" algn="l" defTabSz="914400" rtl="0" eaLnBrk="1" latinLnBrk="0" hangingPunct="1">
            <a:defRPr sz="1800" kern="1200">
              <a:solidFill>
                <a:srgbClr val="FFFFFF"/>
              </a:solidFill>
              <a:latin typeface="Segoe UI Light"/>
            </a:defRPr>
          </a:lvl9pPr>
        </a:lstStyle>
        <a:p xmlns:a="http://schemas.openxmlformats.org/drawingml/2006/main">
          <a:pPr algn="ctr">
            <a:spcAft>
              <a:spcPts val="1200"/>
            </a:spcAft>
          </a:pPr>
          <a:r>
            <a:rPr lang="ru-RU" b="1" dirty="0" smtClean="0">
              <a:solidFill>
                <a:schemeClr val="tx1"/>
              </a:solidFill>
              <a:latin typeface="+mj-lt"/>
            </a:rPr>
            <a:t>Налоговые и неналоговые доходы </a:t>
          </a:r>
        </a:p>
        <a:p xmlns:a="http://schemas.openxmlformats.org/drawingml/2006/main">
          <a:pPr algn="ctr">
            <a:spcAft>
              <a:spcPts val="1200"/>
            </a:spcAft>
          </a:pPr>
          <a:r>
            <a:rPr lang="ru-RU" b="1" u="sng" dirty="0" smtClean="0">
              <a:solidFill>
                <a:schemeClr val="tx1"/>
              </a:solidFill>
              <a:latin typeface="+mj-lt"/>
            </a:rPr>
            <a:t>ВСЕГО ИСПОЛНЕНО </a:t>
          </a:r>
        </a:p>
        <a:p xmlns:a="http://schemas.openxmlformats.org/drawingml/2006/main">
          <a:pPr algn="ctr"/>
          <a:r>
            <a:rPr lang="ru-RU" b="1" dirty="0" smtClean="0">
              <a:solidFill>
                <a:schemeClr val="tx1"/>
              </a:solidFill>
              <a:latin typeface="+mj-lt"/>
            </a:rPr>
            <a:t>за 2025 год</a:t>
          </a:r>
          <a:endParaRPr lang="ru-RU" b="1" dirty="0">
            <a:solidFill>
              <a:schemeClr val="tx1"/>
            </a:solidFill>
            <a:latin typeface="+mj-lt"/>
          </a:endParaRPr>
        </a:p>
      </cdr:txBody>
    </cdr:sp>
  </cdr:relSizeAnchor>
  <cdr:relSizeAnchor xmlns:cdr="http://schemas.openxmlformats.org/drawingml/2006/chartDrawing">
    <cdr:from>
      <cdr:x>0.68339</cdr:x>
      <cdr:y>0</cdr:y>
    </cdr:from>
    <cdr:to>
      <cdr:x>0.8268</cdr:x>
      <cdr:y>0.20306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7382981" y="0"/>
          <a:ext cx="1549352" cy="94730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3200" b="1" dirty="0" smtClean="0">
              <a:solidFill>
                <a:schemeClr val="tx1"/>
              </a:solidFill>
              <a:latin typeface="+mj-lt"/>
              <a:cs typeface="Times New Roman" pitchFamily="18" charset="0"/>
            </a:rPr>
            <a:t>8 095,9</a:t>
          </a:r>
        </a:p>
        <a:p xmlns:a="http://schemas.openxmlformats.org/drawingml/2006/main">
          <a:pPr algn="ctr"/>
          <a:r>
            <a:rPr lang="ru-RU" sz="1800" dirty="0" smtClean="0">
              <a:solidFill>
                <a:schemeClr val="tx1"/>
              </a:solidFill>
              <a:cs typeface="Times New Roman" pitchFamily="18" charset="0"/>
            </a:rPr>
            <a:t>млн.рублей</a:t>
          </a:r>
          <a:endParaRPr lang="ru-RU" sz="1800" dirty="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0.21438</cdr:x>
      <cdr:y>0.71807</cdr:y>
    </cdr:from>
    <cdr:to>
      <cdr:x>0.41188</cdr:x>
      <cdr:y>0.76956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613660" y="3825455"/>
          <a:ext cx="2407920" cy="2743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dirty="0" smtClean="0">
              <a:latin typeface="+mj-lt"/>
            </a:rPr>
            <a:t>2024 год       2025 год</a:t>
          </a:r>
          <a:endParaRPr lang="ru-RU" sz="1600" dirty="0">
            <a:latin typeface="+mj-lt"/>
          </a:endParaRPr>
        </a:p>
      </cdr:txBody>
    </cdr:sp>
  </cdr:relSizeAnchor>
  <cdr:relSizeAnchor xmlns:cdr="http://schemas.openxmlformats.org/drawingml/2006/chartDrawing">
    <cdr:from>
      <cdr:x>0.5825</cdr:x>
      <cdr:y>0.71803</cdr:y>
    </cdr:from>
    <cdr:to>
      <cdr:x>0.78</cdr:x>
      <cdr:y>0.76952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7101840" y="3825240"/>
          <a:ext cx="2407920" cy="2743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Segoe UI Light"/>
            </a:defRPr>
          </a:lvl1pPr>
          <a:lvl2pPr marL="457200" indent="0">
            <a:defRPr sz="1100">
              <a:latin typeface="Segoe UI Light"/>
            </a:defRPr>
          </a:lvl2pPr>
          <a:lvl3pPr marL="914400" indent="0">
            <a:defRPr sz="1100">
              <a:latin typeface="Segoe UI Light"/>
            </a:defRPr>
          </a:lvl3pPr>
          <a:lvl4pPr marL="1371600" indent="0">
            <a:defRPr sz="1100">
              <a:latin typeface="Segoe UI Light"/>
            </a:defRPr>
          </a:lvl4pPr>
          <a:lvl5pPr marL="1828800" indent="0">
            <a:defRPr sz="1100">
              <a:latin typeface="Segoe UI Light"/>
            </a:defRPr>
          </a:lvl5pPr>
          <a:lvl6pPr marL="2286000" indent="0">
            <a:defRPr sz="1100">
              <a:latin typeface="Segoe UI Light"/>
            </a:defRPr>
          </a:lvl6pPr>
          <a:lvl7pPr marL="2743200" indent="0">
            <a:defRPr sz="1100">
              <a:latin typeface="Segoe UI Light"/>
            </a:defRPr>
          </a:lvl7pPr>
          <a:lvl8pPr marL="3200400" indent="0">
            <a:defRPr sz="1100">
              <a:latin typeface="Segoe UI Light"/>
            </a:defRPr>
          </a:lvl8pPr>
          <a:lvl9pPr marL="3657600" indent="0">
            <a:defRPr sz="1100">
              <a:latin typeface="Segoe UI Light"/>
            </a:defRPr>
          </a:lvl9pPr>
        </a:lstStyle>
        <a:p xmlns:a="http://schemas.openxmlformats.org/drawingml/2006/main">
          <a:r>
            <a:rPr lang="ru-RU" sz="1600" dirty="0" smtClean="0">
              <a:latin typeface="Segoe UI Semibold"/>
            </a:rPr>
            <a:t>2024 год       2025 год</a:t>
          </a:r>
          <a:endParaRPr lang="ru-RU" sz="1600" dirty="0">
            <a:latin typeface="Segoe UI Semibold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0.31456</cdr:x>
      <cdr:y>0.3496</cdr:y>
    </cdr:from>
    <cdr:to>
      <cdr:x>0.70613</cdr:x>
      <cdr:y>0.57775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09025" y="1348071"/>
          <a:ext cx="1505015" cy="8797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3600" dirty="0" smtClean="0">
              <a:latin typeface="+mj-lt"/>
            </a:rPr>
            <a:t>99,2%</a:t>
          </a:r>
          <a:endParaRPr lang="ru-RU" sz="3600" dirty="0">
            <a:latin typeface="+mj-lt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0.32051</cdr:x>
      <cdr:y>0.34393</cdr:y>
    </cdr:from>
    <cdr:to>
      <cdr:x>0.71208</cdr:x>
      <cdr:y>0.56984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31885" y="1326233"/>
          <a:ext cx="1505015" cy="8711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3600" dirty="0" smtClean="0">
              <a:latin typeface="+mj-lt"/>
            </a:rPr>
            <a:t>99,3%</a:t>
          </a:r>
          <a:endParaRPr lang="ru-RU" sz="3600" dirty="0">
            <a:latin typeface="+mj-lt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0.17212</cdr:x>
      <cdr:y>0.5396</cdr:y>
    </cdr:from>
    <cdr:to>
      <cdr:x>0.37509</cdr:x>
      <cdr:y>0.76696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009649" y="1695449"/>
          <a:ext cx="1190625" cy="7143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600" dirty="0" smtClean="0">
              <a:solidFill>
                <a:schemeClr val="bg1"/>
              </a:solidFill>
              <a:latin typeface="+mj-lt"/>
            </a:rPr>
            <a:t>2 050 млн.руб.</a:t>
          </a:r>
          <a:endParaRPr lang="ru-RU" sz="1600" dirty="0">
            <a:solidFill>
              <a:schemeClr val="bg1"/>
            </a:solidFill>
            <a:latin typeface="+mj-lt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8B61E9F9-B951-4F03-847A-054803E120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4B0C1A44-6DE4-4A6A-A5F8-939DBEAD19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347F6-117E-42F9-880C-0A94064EB17C}" type="datetimeFigureOut">
              <a:rPr lang="ru-RU" smtClean="0"/>
              <a:pPr/>
              <a:t>11.03.2026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7CFA20C0-6696-453C-AE04-A17FF58580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F8D3310-DED9-4B2F-83AC-8346A3E58D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182C2-288E-42AD-A804-AE453C5E14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08787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FEF3D-1873-4E02-8857-4665CC7C9BA7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9E740-CA90-48AA-9ED2-7414A114A3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3989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9E740-CA90-48AA-9ED2-7414A114A3C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9E740-CA90-48AA-9ED2-7414A114A3C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Creative &amp;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3AB2B-189A-4C92-A457-C6A3833631A7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7187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22613E47-EE21-490C-A99B-8BFD09B773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90144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Изображение выглядит как здание, остановка, сидит, движение&#10;&#10;Автоматически созданное описание">
            <a:extLst>
              <a:ext uri="{FF2B5EF4-FFF2-40B4-BE49-F238E27FC236}">
                <a16:creationId xmlns="" xmlns:a16="http://schemas.microsoft.com/office/drawing/2014/main" id="{A340A78C-4ED9-466E-96B5-996A8E79B2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20000"/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455230"/>
            <a:ext cx="12192000" cy="2842054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C99FE11-9881-4EA9-ADC4-777EF1D48E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1124" y="1495974"/>
            <a:ext cx="5334840" cy="22588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2">
            <a:extLst>
              <a:ext uri="{FF2B5EF4-FFF2-40B4-BE49-F238E27FC236}">
                <a16:creationId xmlns="" xmlns:a16="http://schemas.microsoft.com/office/drawing/2014/main" id="{67D2F4AD-FD94-4964-8A54-792FE42367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17411" y="1495974"/>
            <a:ext cx="5334658" cy="22588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Заголовок 2">
            <a:extLst>
              <a:ext uri="{FF2B5EF4-FFF2-40B4-BE49-F238E27FC236}">
                <a16:creationId xmlns="" xmlns:a16="http://schemas.microsoft.com/office/drawing/2014/main" id="{464E8F27-323D-4836-8DE6-F6C0041441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410609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C99FE11-9881-4EA9-ADC4-777EF1D48E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1599" y="1495974"/>
            <a:ext cx="5334840" cy="46192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2">
            <a:extLst>
              <a:ext uri="{FF2B5EF4-FFF2-40B4-BE49-F238E27FC236}">
                <a16:creationId xmlns="" xmlns:a16="http://schemas.microsoft.com/office/drawing/2014/main" id="{67D2F4AD-FD94-4964-8A54-792FE42367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17411" y="1495974"/>
            <a:ext cx="5334658" cy="46192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Заголовок 2">
            <a:extLst>
              <a:ext uri="{FF2B5EF4-FFF2-40B4-BE49-F238E27FC236}">
                <a16:creationId xmlns="" xmlns:a16="http://schemas.microsoft.com/office/drawing/2014/main" id="{21196E62-2D58-40DF-BF0B-8A9404533A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3976458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60424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C99FE11-9881-4EA9-ADC4-777EF1D48E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1599" y="1495974"/>
            <a:ext cx="5334840" cy="46192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Рисунок 2">
            <a:extLst>
              <a:ext uri="{FF2B5EF4-FFF2-40B4-BE49-F238E27FC236}">
                <a16:creationId xmlns="" xmlns:a16="http://schemas.microsoft.com/office/drawing/2014/main" id="{EBB194F7-AFF1-4565-AA29-DCFEC26EF93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  <p:sp>
        <p:nvSpPr>
          <p:cNvPr id="15" name="Заголовок 2">
            <a:extLst>
              <a:ext uri="{FF2B5EF4-FFF2-40B4-BE49-F238E27FC236}">
                <a16:creationId xmlns="" xmlns:a16="http://schemas.microsoft.com/office/drawing/2014/main" id="{BCDB491C-6192-4569-8A02-5429D348D7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500069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26">
            <a:extLst>
              <a:ext uri="{FF2B5EF4-FFF2-40B4-BE49-F238E27FC236}">
                <a16:creationId xmlns="" xmlns:a16="http://schemas.microsoft.com/office/drawing/2014/main" id="{D58D1A55-02F6-4A33-89F3-E192F941E0C6}"/>
              </a:ext>
            </a:extLst>
          </p:cNvPr>
          <p:cNvCxnSpPr/>
          <p:nvPr userDrawn="1"/>
        </p:nvCxnSpPr>
        <p:spPr>
          <a:xfrm>
            <a:off x="6096000" y="880054"/>
            <a:ext cx="0" cy="2808000"/>
          </a:xfrm>
          <a:prstGeom prst="line">
            <a:avLst/>
          </a:prstGeom>
          <a:ln w="38100">
            <a:solidFill>
              <a:schemeClr val="tx2"/>
            </a:soli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3">
            <a:extLst>
              <a:ext uri="{FF2B5EF4-FFF2-40B4-BE49-F238E27FC236}">
                <a16:creationId xmlns="" xmlns:a16="http://schemas.microsoft.com/office/drawing/2014/main" id="{54AAED63-76C3-4895-BD6D-69B8C9EA5E2F}"/>
              </a:ext>
            </a:extLst>
          </p:cNvPr>
          <p:cNvSpPr/>
          <p:nvPr userDrawn="1"/>
        </p:nvSpPr>
        <p:spPr>
          <a:xfrm>
            <a:off x="6039439" y="2258568"/>
            <a:ext cx="113122" cy="113122"/>
          </a:xfrm>
          <a:prstGeom prst="ellipse">
            <a:avLst/>
          </a:prstGeom>
          <a:solidFill>
            <a:schemeClr val="tx2"/>
          </a:solidFill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20" name="Straight Connector 9">
            <a:extLst>
              <a:ext uri="{FF2B5EF4-FFF2-40B4-BE49-F238E27FC236}">
                <a16:creationId xmlns="" xmlns:a16="http://schemas.microsoft.com/office/drawing/2014/main" id="{9D6749A7-7981-4F00-A857-E305F2BF82D7}"/>
              </a:ext>
            </a:extLst>
          </p:cNvPr>
          <p:cNvCxnSpPr/>
          <p:nvPr userDrawn="1"/>
        </p:nvCxnSpPr>
        <p:spPr>
          <a:xfrm>
            <a:off x="5495629" y="2315511"/>
            <a:ext cx="5400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7">
            <a:extLst>
              <a:ext uri="{FF2B5EF4-FFF2-40B4-BE49-F238E27FC236}">
                <a16:creationId xmlns="" xmlns:a16="http://schemas.microsoft.com/office/drawing/2014/main" id="{C9E3E371-E110-4B2F-A30F-678A9E556ECC}"/>
              </a:ext>
            </a:extLst>
          </p:cNvPr>
          <p:cNvSpPr/>
          <p:nvPr userDrawn="1"/>
        </p:nvSpPr>
        <p:spPr>
          <a:xfrm>
            <a:off x="6039439" y="3645193"/>
            <a:ext cx="113122" cy="113122"/>
          </a:xfrm>
          <a:prstGeom prst="ellipse">
            <a:avLst/>
          </a:prstGeom>
          <a:solidFill>
            <a:schemeClr val="tx2"/>
          </a:solidFill>
          <a:ln w="508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cxnSp>
        <p:nvCxnSpPr>
          <p:cNvPr id="22" name="Straight Connector 28">
            <a:extLst>
              <a:ext uri="{FF2B5EF4-FFF2-40B4-BE49-F238E27FC236}">
                <a16:creationId xmlns="" xmlns:a16="http://schemas.microsoft.com/office/drawing/2014/main" id="{45823006-C764-4B07-8F7A-7F3D6F665595}"/>
              </a:ext>
            </a:extLst>
          </p:cNvPr>
          <p:cNvCxnSpPr/>
          <p:nvPr userDrawn="1"/>
        </p:nvCxnSpPr>
        <p:spPr>
          <a:xfrm>
            <a:off x="6152561" y="3692900"/>
            <a:ext cx="524759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Группа 24">
            <a:extLst>
              <a:ext uri="{FF2B5EF4-FFF2-40B4-BE49-F238E27FC236}">
                <a16:creationId xmlns="" xmlns:a16="http://schemas.microsoft.com/office/drawing/2014/main" id="{C3169977-E8B8-4082-9803-CAD30AE9CB8C}"/>
              </a:ext>
            </a:extLst>
          </p:cNvPr>
          <p:cNvGrpSpPr/>
          <p:nvPr userDrawn="1"/>
        </p:nvGrpSpPr>
        <p:grpSpPr>
          <a:xfrm>
            <a:off x="4429613" y="1787947"/>
            <a:ext cx="1054364" cy="1054364"/>
            <a:chOff x="4448467" y="1788329"/>
            <a:chExt cx="1054364" cy="1054364"/>
          </a:xfrm>
          <a:effectLst/>
        </p:grpSpPr>
        <p:sp>
          <p:nvSpPr>
            <p:cNvPr id="26" name="Rectangle 13">
              <a:extLst>
                <a:ext uri="{FF2B5EF4-FFF2-40B4-BE49-F238E27FC236}">
                  <a16:creationId xmlns="" xmlns:a16="http://schemas.microsoft.com/office/drawing/2014/main" id="{6524614D-2165-4261-B963-A17FDD803486}"/>
                </a:ext>
              </a:extLst>
            </p:cNvPr>
            <p:cNvSpPr/>
            <p:nvPr/>
          </p:nvSpPr>
          <p:spPr>
            <a:xfrm>
              <a:off x="4448467" y="1788329"/>
              <a:ext cx="1054364" cy="1054364"/>
            </a:xfrm>
            <a:prstGeom prst="rect">
              <a:avLst/>
            </a:prstGeom>
            <a:solidFill>
              <a:schemeClr val="accent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27" name="Rectangle 4">
              <a:extLst>
                <a:ext uri="{FF2B5EF4-FFF2-40B4-BE49-F238E27FC236}">
                  <a16:creationId xmlns="" xmlns:a16="http://schemas.microsoft.com/office/drawing/2014/main" id="{F3E2168E-2E6E-4B00-99C4-9EB42EE2B1EB}"/>
                </a:ext>
              </a:extLst>
            </p:cNvPr>
            <p:cNvSpPr/>
            <p:nvPr/>
          </p:nvSpPr>
          <p:spPr>
            <a:xfrm>
              <a:off x="4448467" y="2755823"/>
              <a:ext cx="1054364" cy="8687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="" xmlns:a16="http://schemas.microsoft.com/office/drawing/2014/main" id="{EA1D17E1-D26E-4810-B902-133B3ECFE31B}"/>
              </a:ext>
            </a:extLst>
          </p:cNvPr>
          <p:cNvGrpSpPr/>
          <p:nvPr userDrawn="1"/>
        </p:nvGrpSpPr>
        <p:grpSpPr>
          <a:xfrm>
            <a:off x="6677320" y="3165718"/>
            <a:ext cx="1058290" cy="1054364"/>
            <a:chOff x="6677320" y="3165718"/>
            <a:chExt cx="1058290" cy="1054364"/>
          </a:xfrm>
          <a:effectLst/>
        </p:grpSpPr>
        <p:sp>
          <p:nvSpPr>
            <p:cNvPr id="30" name="Rectangle 29">
              <a:extLst>
                <a:ext uri="{FF2B5EF4-FFF2-40B4-BE49-F238E27FC236}">
                  <a16:creationId xmlns="" xmlns:a16="http://schemas.microsoft.com/office/drawing/2014/main" id="{0DC14135-F5DA-4E6F-A025-4BC714CD401A}"/>
                </a:ext>
              </a:extLst>
            </p:cNvPr>
            <p:cNvSpPr/>
            <p:nvPr/>
          </p:nvSpPr>
          <p:spPr>
            <a:xfrm>
              <a:off x="6677320" y="3165718"/>
              <a:ext cx="1054364" cy="10543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31" name="Rectangle 33">
              <a:extLst>
                <a:ext uri="{FF2B5EF4-FFF2-40B4-BE49-F238E27FC236}">
                  <a16:creationId xmlns="" xmlns:a16="http://schemas.microsoft.com/office/drawing/2014/main" id="{3E25CB18-572D-42EC-97AF-D08300DCC736}"/>
                </a:ext>
              </a:extLst>
            </p:cNvPr>
            <p:cNvSpPr/>
            <p:nvPr/>
          </p:nvSpPr>
          <p:spPr>
            <a:xfrm>
              <a:off x="6681246" y="4133212"/>
              <a:ext cx="1054364" cy="8687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cxnSp>
        <p:nvCxnSpPr>
          <p:cNvPr id="34" name="Straight Connector 26">
            <a:extLst>
              <a:ext uri="{FF2B5EF4-FFF2-40B4-BE49-F238E27FC236}">
                <a16:creationId xmlns="" xmlns:a16="http://schemas.microsoft.com/office/drawing/2014/main" id="{16BBC598-1BDE-4D1A-BB88-72DA17CE70D4}"/>
              </a:ext>
            </a:extLst>
          </p:cNvPr>
          <p:cNvCxnSpPr/>
          <p:nvPr userDrawn="1"/>
        </p:nvCxnSpPr>
        <p:spPr>
          <a:xfrm>
            <a:off x="6104626" y="3758315"/>
            <a:ext cx="0" cy="3096000"/>
          </a:xfrm>
          <a:prstGeom prst="line">
            <a:avLst/>
          </a:prstGeom>
          <a:ln w="38100">
            <a:solidFill>
              <a:schemeClr val="tx2"/>
            </a:soli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Текст 2">
            <a:extLst>
              <a:ext uri="{FF2B5EF4-FFF2-40B4-BE49-F238E27FC236}">
                <a16:creationId xmlns="" xmlns:a16="http://schemas.microsoft.com/office/drawing/2014/main" id="{35F4A4C7-1501-4C9F-8958-D821FFB3FE7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18285" y="3092511"/>
            <a:ext cx="3814734" cy="31961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6" name="Текст 2">
            <a:extLst>
              <a:ext uri="{FF2B5EF4-FFF2-40B4-BE49-F238E27FC236}">
                <a16:creationId xmlns="" xmlns:a16="http://schemas.microsoft.com/office/drawing/2014/main" id="{AD7CB3B5-D1EF-42F4-9DE1-37EAB24E46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0572" y="1691760"/>
            <a:ext cx="3814734" cy="319614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4" name="Заголовок 2">
            <a:extLst>
              <a:ext uri="{FF2B5EF4-FFF2-40B4-BE49-F238E27FC236}">
                <a16:creationId xmlns="" xmlns:a16="http://schemas.microsoft.com/office/drawing/2014/main" id="{9B80F71C-A499-45AC-8193-30D6AA3238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676943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">
            <a:extLst>
              <a:ext uri="{FF2B5EF4-FFF2-40B4-BE49-F238E27FC236}">
                <a16:creationId xmlns="" xmlns:a16="http://schemas.microsoft.com/office/drawing/2014/main" id="{72590394-0C6E-4A6D-9596-E8A0E2FF0878}"/>
              </a:ext>
            </a:extLst>
          </p:cNvPr>
          <p:cNvSpPr/>
          <p:nvPr userDrawn="1"/>
        </p:nvSpPr>
        <p:spPr>
          <a:xfrm>
            <a:off x="9170917" y="1947896"/>
            <a:ext cx="2404800" cy="3950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9">
            <a:extLst>
              <a:ext uri="{FF2B5EF4-FFF2-40B4-BE49-F238E27FC236}">
                <a16:creationId xmlns="" xmlns:a16="http://schemas.microsoft.com/office/drawing/2014/main" id="{E48D7E1E-0252-44CD-9533-75560C8E2B2F}"/>
              </a:ext>
            </a:extLst>
          </p:cNvPr>
          <p:cNvSpPr/>
          <p:nvPr userDrawn="1"/>
        </p:nvSpPr>
        <p:spPr>
          <a:xfrm>
            <a:off x="6321530" y="1947896"/>
            <a:ext cx="2404800" cy="3950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="" xmlns:a16="http://schemas.microsoft.com/office/drawing/2014/main" id="{CE66E94B-3FC3-46AD-92D1-25195E5FBA62}"/>
              </a:ext>
            </a:extLst>
          </p:cNvPr>
          <p:cNvSpPr/>
          <p:nvPr userDrawn="1"/>
        </p:nvSpPr>
        <p:spPr>
          <a:xfrm>
            <a:off x="3471933" y="1947896"/>
            <a:ext cx="2405710" cy="3950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Рисунок 2">
            <a:extLst>
              <a:ext uri="{FF2B5EF4-FFF2-40B4-BE49-F238E27FC236}">
                <a16:creationId xmlns="" xmlns:a16="http://schemas.microsoft.com/office/drawing/2014/main" id="{96ABD9B7-8F18-49B3-B638-4F264046C90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75215" y="1947442"/>
            <a:ext cx="2401728" cy="144923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24" name="Рисунок 2">
            <a:extLst>
              <a:ext uri="{FF2B5EF4-FFF2-40B4-BE49-F238E27FC236}">
                <a16:creationId xmlns="" xmlns:a16="http://schemas.microsoft.com/office/drawing/2014/main" id="{9127D34D-9B1A-4C82-944C-C60729C0003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3066" y="1947442"/>
            <a:ext cx="2401728" cy="144923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25" name="Рисунок 2">
            <a:extLst>
              <a:ext uri="{FF2B5EF4-FFF2-40B4-BE49-F238E27FC236}">
                <a16:creationId xmlns="" xmlns:a16="http://schemas.microsoft.com/office/drawing/2014/main" id="{559F7FE1-0B87-42B3-8D89-ACFEDB0EF77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72453" y="1947442"/>
            <a:ext cx="2401728" cy="144923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27" name="Текст 2">
            <a:extLst>
              <a:ext uri="{FF2B5EF4-FFF2-40B4-BE49-F238E27FC236}">
                <a16:creationId xmlns="" xmlns:a16="http://schemas.microsoft.com/office/drawing/2014/main" id="{852D14A3-0C3C-4222-BC34-BA85A3D8EA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79683" y="3692103"/>
            <a:ext cx="2390210" cy="22059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8" name="Текст 2">
            <a:extLst>
              <a:ext uri="{FF2B5EF4-FFF2-40B4-BE49-F238E27FC236}">
                <a16:creationId xmlns="" xmlns:a16="http://schemas.microsoft.com/office/drawing/2014/main" id="{16B54265-29A4-45F6-8E4F-F0D66BF5E16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28825" y="3692103"/>
            <a:ext cx="2390210" cy="22059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9" name="Текст 2">
            <a:extLst>
              <a:ext uri="{FF2B5EF4-FFF2-40B4-BE49-F238E27FC236}">
                <a16:creationId xmlns="" xmlns:a16="http://schemas.microsoft.com/office/drawing/2014/main" id="{8F5CADDE-FB67-48D2-80F1-50325E6F9F6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178212" y="3692103"/>
            <a:ext cx="2390210" cy="22059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1" name="Rectangle 9">
            <a:extLst>
              <a:ext uri="{FF2B5EF4-FFF2-40B4-BE49-F238E27FC236}">
                <a16:creationId xmlns="" xmlns:a16="http://schemas.microsoft.com/office/drawing/2014/main" id="{29B87DC1-9901-40F8-9BAC-098C63509FFD}"/>
              </a:ext>
            </a:extLst>
          </p:cNvPr>
          <p:cNvSpPr/>
          <p:nvPr userDrawn="1"/>
        </p:nvSpPr>
        <p:spPr>
          <a:xfrm>
            <a:off x="625618" y="1947896"/>
            <a:ext cx="2405710" cy="3950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Рисунок 2">
            <a:extLst>
              <a:ext uri="{FF2B5EF4-FFF2-40B4-BE49-F238E27FC236}">
                <a16:creationId xmlns="" xmlns:a16="http://schemas.microsoft.com/office/drawing/2014/main" id="{FCE179FA-D27B-4C7F-98F8-37734CC013D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28900" y="1947442"/>
            <a:ext cx="2401728" cy="144923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38" name="Текст 2">
            <a:extLst>
              <a:ext uri="{FF2B5EF4-FFF2-40B4-BE49-F238E27FC236}">
                <a16:creationId xmlns="" xmlns:a16="http://schemas.microsoft.com/office/drawing/2014/main" id="{32ABFBC2-76BE-4598-9E42-C651178F464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3368" y="3692103"/>
            <a:ext cx="2390210" cy="22059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2" name="Заголовок 2">
            <a:extLst>
              <a:ext uri="{FF2B5EF4-FFF2-40B4-BE49-F238E27FC236}">
                <a16:creationId xmlns="" xmlns:a16="http://schemas.microsoft.com/office/drawing/2014/main" id="{4C2A6FF9-69BB-452A-9D2D-47C24BB3A0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697307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3D8F36CF-F2BC-40FE-8EA2-F424781E050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2225615"/>
            <a:ext cx="6096000" cy="3295291"/>
          </a:xfrm>
          <a:prstGeom prst="rect">
            <a:avLst/>
          </a:prstGeo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  <p:sp>
        <p:nvSpPr>
          <p:cNvPr id="13" name="Текст 2">
            <a:extLst>
              <a:ext uri="{FF2B5EF4-FFF2-40B4-BE49-F238E27FC236}">
                <a16:creationId xmlns="" xmlns:a16="http://schemas.microsoft.com/office/drawing/2014/main" id="{5D9C513A-BFF6-4D92-99B6-BBC165113B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2225615"/>
            <a:ext cx="5580062" cy="32952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6" name="Заголовок 2">
            <a:extLst>
              <a:ext uri="{FF2B5EF4-FFF2-40B4-BE49-F238E27FC236}">
                <a16:creationId xmlns="" xmlns:a16="http://schemas.microsoft.com/office/drawing/2014/main" id="{C997A6B0-70D2-4CAA-A679-DD3DE39B09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447124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7">
            <a:extLst>
              <a:ext uri="{FF2B5EF4-FFF2-40B4-BE49-F238E27FC236}">
                <a16:creationId xmlns="" xmlns:a16="http://schemas.microsoft.com/office/drawing/2014/main" id="{2373DDA6-9FB5-499A-8FD9-8B91AF084A5F}"/>
              </a:ext>
            </a:extLst>
          </p:cNvPr>
          <p:cNvSpPr/>
          <p:nvPr userDrawn="1"/>
        </p:nvSpPr>
        <p:spPr>
          <a:xfrm>
            <a:off x="1265091" y="1772816"/>
            <a:ext cx="4628600" cy="1944216"/>
          </a:xfrm>
          <a:prstGeom prst="roundRect">
            <a:avLst>
              <a:gd name="adj" fmla="val 748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lvl="0" indent="-182563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4" name="Rectangle: Rounded Corners 19">
            <a:extLst>
              <a:ext uri="{FF2B5EF4-FFF2-40B4-BE49-F238E27FC236}">
                <a16:creationId xmlns="" xmlns:a16="http://schemas.microsoft.com/office/drawing/2014/main" id="{5717EE70-02C3-4FF3-A3CB-88A1B6779337}"/>
              </a:ext>
            </a:extLst>
          </p:cNvPr>
          <p:cNvSpPr/>
          <p:nvPr userDrawn="1"/>
        </p:nvSpPr>
        <p:spPr>
          <a:xfrm>
            <a:off x="6307018" y="1772816"/>
            <a:ext cx="4628600" cy="1944216"/>
          </a:xfrm>
          <a:prstGeom prst="roundRect">
            <a:avLst>
              <a:gd name="adj" fmla="val 748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lvl="0" indent="-182563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5" name="Rectangle: Rounded Corners 20">
            <a:extLst>
              <a:ext uri="{FF2B5EF4-FFF2-40B4-BE49-F238E27FC236}">
                <a16:creationId xmlns="" xmlns:a16="http://schemas.microsoft.com/office/drawing/2014/main" id="{397695A6-CB85-4FA1-81AE-A2D0D29782C0}"/>
              </a:ext>
            </a:extLst>
          </p:cNvPr>
          <p:cNvSpPr/>
          <p:nvPr userDrawn="1"/>
        </p:nvSpPr>
        <p:spPr>
          <a:xfrm>
            <a:off x="1265091" y="3933056"/>
            <a:ext cx="4628600" cy="1944216"/>
          </a:xfrm>
          <a:prstGeom prst="roundRect">
            <a:avLst>
              <a:gd name="adj" fmla="val 748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8" name="Rectangle: Rounded Corners 29">
            <a:extLst>
              <a:ext uri="{FF2B5EF4-FFF2-40B4-BE49-F238E27FC236}">
                <a16:creationId xmlns="" xmlns:a16="http://schemas.microsoft.com/office/drawing/2014/main" id="{60F7A21B-C033-43B8-8165-1712780DDCFA}"/>
              </a:ext>
            </a:extLst>
          </p:cNvPr>
          <p:cNvSpPr/>
          <p:nvPr userDrawn="1"/>
        </p:nvSpPr>
        <p:spPr>
          <a:xfrm>
            <a:off x="6307018" y="3933056"/>
            <a:ext cx="4628600" cy="1944216"/>
          </a:xfrm>
          <a:prstGeom prst="roundRect">
            <a:avLst>
              <a:gd name="adj" fmla="val 748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 lvl="0" indent="-182563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EE481C6-F6D5-4BFC-A6CE-4D364E5B4E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62974" y="1863725"/>
            <a:ext cx="4441825" cy="175101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="" xmlns:a16="http://schemas.microsoft.com/office/drawing/2014/main" id="{3F708CF0-C906-4B82-9DDD-E77D51D2FC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04678" y="1863724"/>
            <a:ext cx="4441825" cy="175101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="" xmlns:a16="http://schemas.microsoft.com/office/drawing/2014/main" id="{6A897CF2-2888-4A01-834D-21418F290D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04678" y="4018632"/>
            <a:ext cx="4441825" cy="175101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="" xmlns:a16="http://schemas.microsoft.com/office/drawing/2014/main" id="{7D14A4F8-CA94-4037-8472-6E06E9DF995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62974" y="4033388"/>
            <a:ext cx="4441825" cy="175101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E13B4367-2763-4939-BB98-BD3255F27690}"/>
              </a:ext>
            </a:extLst>
          </p:cNvPr>
          <p:cNvGrpSpPr/>
          <p:nvPr userDrawn="1"/>
        </p:nvGrpSpPr>
        <p:grpSpPr>
          <a:xfrm>
            <a:off x="5285910" y="3014954"/>
            <a:ext cx="1620180" cy="1620180"/>
            <a:chOff x="5285910" y="3014954"/>
            <a:chExt cx="1620180" cy="1620180"/>
          </a:xfrm>
          <a:solidFill>
            <a:schemeClr val="accent5"/>
          </a:solidFill>
        </p:grpSpPr>
        <p:sp>
          <p:nvSpPr>
            <p:cNvPr id="19" name="Oval 28">
              <a:extLst>
                <a:ext uri="{FF2B5EF4-FFF2-40B4-BE49-F238E27FC236}">
                  <a16:creationId xmlns="" xmlns:a16="http://schemas.microsoft.com/office/drawing/2014/main" id="{137E14FE-B026-4425-95EC-348ABBB6523B}"/>
                </a:ext>
              </a:extLst>
            </p:cNvPr>
            <p:cNvSpPr/>
            <p:nvPr userDrawn="1"/>
          </p:nvSpPr>
          <p:spPr>
            <a:xfrm>
              <a:off x="5285910" y="3014954"/>
              <a:ext cx="1620180" cy="16201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30">
              <a:extLst>
                <a:ext uri="{FF2B5EF4-FFF2-40B4-BE49-F238E27FC236}">
                  <a16:creationId xmlns="" xmlns:a16="http://schemas.microsoft.com/office/drawing/2014/main" id="{3A0F1D7B-3DF2-4CE6-AF34-AF1C8E108757}"/>
                </a:ext>
              </a:extLst>
            </p:cNvPr>
            <p:cNvSpPr/>
            <p:nvPr userDrawn="1"/>
          </p:nvSpPr>
          <p:spPr>
            <a:xfrm>
              <a:off x="5459394" y="3188438"/>
              <a:ext cx="1273212" cy="1273212"/>
            </a:xfrm>
            <a:prstGeom prst="ellipse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/>
            </a:p>
          </p:txBody>
        </p:sp>
      </p:grpSp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D55BFC40-6925-4E5F-BF1D-B29BAEF2328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3385" y="3428538"/>
            <a:ext cx="1203325" cy="706437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endParaRPr lang="ru-RU" dirty="0"/>
          </a:p>
        </p:txBody>
      </p:sp>
      <p:sp>
        <p:nvSpPr>
          <p:cNvPr id="22" name="Заголовок 2">
            <a:extLst>
              <a:ext uri="{FF2B5EF4-FFF2-40B4-BE49-F238E27FC236}">
                <a16:creationId xmlns="" xmlns:a16="http://schemas.microsoft.com/office/drawing/2014/main" id="{D78E191B-0393-4AEF-BFE5-CB7708539E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972122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32">
            <a:extLst>
              <a:ext uri="{FF2B5EF4-FFF2-40B4-BE49-F238E27FC236}">
                <a16:creationId xmlns="" xmlns:a16="http://schemas.microsoft.com/office/drawing/2014/main" id="{FF49F5A1-2D54-4311-9E9E-CCB655F2B9FA}"/>
              </a:ext>
            </a:extLst>
          </p:cNvPr>
          <p:cNvSpPr/>
          <p:nvPr userDrawn="1"/>
        </p:nvSpPr>
        <p:spPr>
          <a:xfrm>
            <a:off x="6204824" y="4818045"/>
            <a:ext cx="440465" cy="420317"/>
          </a:xfrm>
          <a:custGeom>
            <a:avLst/>
            <a:gdLst>
              <a:gd name="connsiteX0" fmla="*/ 0 w 435703"/>
              <a:gd name="connsiteY0" fmla="*/ 0 h 420317"/>
              <a:gd name="connsiteX1" fmla="*/ 435703 w 435703"/>
              <a:gd name="connsiteY1" fmla="*/ 0 h 420317"/>
              <a:gd name="connsiteX2" fmla="*/ 176733 w 435703"/>
              <a:gd name="connsiteY2" fmla="*/ 420317 h 420317"/>
              <a:gd name="connsiteX3" fmla="*/ 175459 w 435703"/>
              <a:gd name="connsiteY3" fmla="*/ 420317 h 420317"/>
              <a:gd name="connsiteX4" fmla="*/ 0 w 435703"/>
              <a:gd name="connsiteY4" fmla="*/ 0 h 420317"/>
              <a:gd name="connsiteX0" fmla="*/ 0 w 435703"/>
              <a:gd name="connsiteY0" fmla="*/ 0 h 420317"/>
              <a:gd name="connsiteX1" fmla="*/ 435703 w 435703"/>
              <a:gd name="connsiteY1" fmla="*/ 14288 h 420317"/>
              <a:gd name="connsiteX2" fmla="*/ 176733 w 435703"/>
              <a:gd name="connsiteY2" fmla="*/ 420317 h 420317"/>
              <a:gd name="connsiteX3" fmla="*/ 175459 w 435703"/>
              <a:gd name="connsiteY3" fmla="*/ 420317 h 420317"/>
              <a:gd name="connsiteX4" fmla="*/ 0 w 435703"/>
              <a:gd name="connsiteY4" fmla="*/ 0 h 420317"/>
              <a:gd name="connsiteX0" fmla="*/ 0 w 440465"/>
              <a:gd name="connsiteY0" fmla="*/ 0 h 420317"/>
              <a:gd name="connsiteX1" fmla="*/ 440465 w 440465"/>
              <a:gd name="connsiteY1" fmla="*/ 19051 h 420317"/>
              <a:gd name="connsiteX2" fmla="*/ 176733 w 440465"/>
              <a:gd name="connsiteY2" fmla="*/ 420317 h 420317"/>
              <a:gd name="connsiteX3" fmla="*/ 175459 w 440465"/>
              <a:gd name="connsiteY3" fmla="*/ 420317 h 420317"/>
              <a:gd name="connsiteX4" fmla="*/ 0 w 440465"/>
              <a:gd name="connsiteY4" fmla="*/ 0 h 420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465" h="420317">
                <a:moveTo>
                  <a:pt x="0" y="0"/>
                </a:moveTo>
                <a:lnTo>
                  <a:pt x="440465" y="19051"/>
                </a:lnTo>
                <a:lnTo>
                  <a:pt x="176733" y="420317"/>
                </a:lnTo>
                <a:lnTo>
                  <a:pt x="175459" y="4203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C9D9E9E9-735E-4B37-BE36-F5FC8792E6C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375564" y="1802916"/>
            <a:ext cx="6816436" cy="3435686"/>
          </a:xfrm>
          <a:custGeom>
            <a:avLst/>
            <a:gdLst>
              <a:gd name="connsiteX0" fmla="*/ 0 w 6816436"/>
              <a:gd name="connsiteY0" fmla="*/ 0 h 3241964"/>
              <a:gd name="connsiteX1" fmla="*/ 6816436 w 6816436"/>
              <a:gd name="connsiteY1" fmla="*/ 0 h 3241964"/>
              <a:gd name="connsiteX2" fmla="*/ 6816436 w 6816436"/>
              <a:gd name="connsiteY2" fmla="*/ 3241964 h 3241964"/>
              <a:gd name="connsiteX3" fmla="*/ 1004719 w 6816436"/>
              <a:gd name="connsiteY3" fmla="*/ 3241964 h 3241964"/>
              <a:gd name="connsiteX4" fmla="*/ 0 w 6816436"/>
              <a:gd name="connsiteY4" fmla="*/ 835137 h 3241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16436" h="3241964">
                <a:moveTo>
                  <a:pt x="0" y="0"/>
                </a:moveTo>
                <a:lnTo>
                  <a:pt x="6816436" y="0"/>
                </a:lnTo>
                <a:lnTo>
                  <a:pt x="6816436" y="3241964"/>
                </a:lnTo>
                <a:lnTo>
                  <a:pt x="1004719" y="3241964"/>
                </a:lnTo>
                <a:lnTo>
                  <a:pt x="0" y="8351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1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 dirty="0"/>
              <a:t>Вставить рисунок                                                                                           и отправить на задний план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3196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C2B8687C-94CC-4CC5-9841-475D91273822}"/>
              </a:ext>
            </a:extLst>
          </p:cNvPr>
          <p:cNvSpPr/>
          <p:nvPr userDrawn="1"/>
        </p:nvSpPr>
        <p:spPr>
          <a:xfrm>
            <a:off x="0" y="0"/>
            <a:ext cx="12191997" cy="686806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Picture Placeholder 17">
            <a:extLst>
              <a:ext uri="{FF2B5EF4-FFF2-40B4-BE49-F238E27FC236}">
                <a16:creationId xmlns="" xmlns:a16="http://schemas.microsoft.com/office/drawing/2014/main" id="{F3A68A85-C08C-4ABB-AEA4-8BE0D6D1CF8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429003"/>
            <a:ext cx="3048000" cy="3428999"/>
          </a:xfrm>
          <a:custGeom>
            <a:avLst/>
            <a:gdLst>
              <a:gd name="connsiteX0" fmla="*/ 0 w 3048000"/>
              <a:gd name="connsiteY0" fmla="*/ 0 h 3428999"/>
              <a:gd name="connsiteX1" fmla="*/ 3048000 w 3048000"/>
              <a:gd name="connsiteY1" fmla="*/ 0 h 3428999"/>
              <a:gd name="connsiteX2" fmla="*/ 3048000 w 3048000"/>
              <a:gd name="connsiteY2" fmla="*/ 3428999 h 3428999"/>
              <a:gd name="connsiteX3" fmla="*/ 0 w 3048000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8999">
                <a:moveTo>
                  <a:pt x="0" y="0"/>
                </a:moveTo>
                <a:lnTo>
                  <a:pt x="3048000" y="0"/>
                </a:lnTo>
                <a:lnTo>
                  <a:pt x="3048000" y="3428999"/>
                </a:lnTo>
                <a:lnTo>
                  <a:pt x="0" y="3428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Рисунок</a:t>
            </a:r>
            <a:endParaRPr lang="en-US" dirty="0"/>
          </a:p>
          <a:p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="" xmlns:a16="http://schemas.microsoft.com/office/drawing/2014/main" id="{D6DA1285-73AF-49B0-90CB-4BC58CA6EAF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48000" y="4"/>
            <a:ext cx="3048000" cy="3428999"/>
          </a:xfrm>
          <a:custGeom>
            <a:avLst/>
            <a:gdLst>
              <a:gd name="connsiteX0" fmla="*/ 0 w 3048000"/>
              <a:gd name="connsiteY0" fmla="*/ 0 h 3428999"/>
              <a:gd name="connsiteX1" fmla="*/ 3048000 w 3048000"/>
              <a:gd name="connsiteY1" fmla="*/ 0 h 3428999"/>
              <a:gd name="connsiteX2" fmla="*/ 3048000 w 3048000"/>
              <a:gd name="connsiteY2" fmla="*/ 3428999 h 3428999"/>
              <a:gd name="connsiteX3" fmla="*/ 0 w 3048000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8999">
                <a:moveTo>
                  <a:pt x="0" y="0"/>
                </a:moveTo>
                <a:lnTo>
                  <a:pt x="3048000" y="0"/>
                </a:lnTo>
                <a:lnTo>
                  <a:pt x="3048000" y="3428999"/>
                </a:lnTo>
                <a:lnTo>
                  <a:pt x="0" y="3428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Рисунок</a:t>
            </a:r>
            <a:endParaRPr lang="en-US" dirty="0"/>
          </a:p>
          <a:p>
            <a:endParaRPr 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="" xmlns:a16="http://schemas.microsoft.com/office/drawing/2014/main" id="{B3F9DBF3-29C5-4EC1-B842-B1C97FD3658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3429001"/>
            <a:ext cx="3048000" cy="3428999"/>
          </a:xfrm>
          <a:custGeom>
            <a:avLst/>
            <a:gdLst>
              <a:gd name="connsiteX0" fmla="*/ 0 w 3048000"/>
              <a:gd name="connsiteY0" fmla="*/ 0 h 3428999"/>
              <a:gd name="connsiteX1" fmla="*/ 3048000 w 3048000"/>
              <a:gd name="connsiteY1" fmla="*/ 0 h 3428999"/>
              <a:gd name="connsiteX2" fmla="*/ 3048000 w 3048000"/>
              <a:gd name="connsiteY2" fmla="*/ 3428999 h 3428999"/>
              <a:gd name="connsiteX3" fmla="*/ 0 w 3048000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8999">
                <a:moveTo>
                  <a:pt x="0" y="0"/>
                </a:moveTo>
                <a:lnTo>
                  <a:pt x="3048000" y="0"/>
                </a:lnTo>
                <a:lnTo>
                  <a:pt x="3048000" y="3428999"/>
                </a:lnTo>
                <a:lnTo>
                  <a:pt x="0" y="3428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Рисунок</a:t>
            </a:r>
            <a:endParaRPr lang="en-US" dirty="0"/>
          </a:p>
          <a:p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="" xmlns:a16="http://schemas.microsoft.com/office/drawing/2014/main" id="{42289922-FE00-4DA4-BBAB-3A9DF040638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44000" y="2"/>
            <a:ext cx="3048000" cy="3428999"/>
          </a:xfrm>
          <a:custGeom>
            <a:avLst/>
            <a:gdLst>
              <a:gd name="connsiteX0" fmla="*/ 0 w 3048000"/>
              <a:gd name="connsiteY0" fmla="*/ 0 h 3428999"/>
              <a:gd name="connsiteX1" fmla="*/ 3048000 w 3048000"/>
              <a:gd name="connsiteY1" fmla="*/ 0 h 3428999"/>
              <a:gd name="connsiteX2" fmla="*/ 3048000 w 3048000"/>
              <a:gd name="connsiteY2" fmla="*/ 3428999 h 3428999"/>
              <a:gd name="connsiteX3" fmla="*/ 0 w 3048000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8999">
                <a:moveTo>
                  <a:pt x="0" y="0"/>
                </a:moveTo>
                <a:lnTo>
                  <a:pt x="3048000" y="0"/>
                </a:lnTo>
                <a:lnTo>
                  <a:pt x="3048000" y="3428999"/>
                </a:lnTo>
                <a:lnTo>
                  <a:pt x="0" y="3428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Рисунок</a:t>
            </a:r>
            <a:endParaRPr lang="en-US" dirty="0"/>
          </a:p>
          <a:p>
            <a:endParaRPr lang="en-US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67A5494-FED7-44D7-91F7-215DFE5B18F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1"/>
            <a:ext cx="3048000" cy="3428996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" name="Текст 2">
            <a:extLst>
              <a:ext uri="{FF2B5EF4-FFF2-40B4-BE49-F238E27FC236}">
                <a16:creationId xmlns="" xmlns:a16="http://schemas.microsoft.com/office/drawing/2014/main" id="{38B453D8-9238-49FC-A26F-761C86F49A8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5999" y="0"/>
            <a:ext cx="3047999" cy="3428996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9" name="Текст 2">
            <a:extLst>
              <a:ext uri="{FF2B5EF4-FFF2-40B4-BE49-F238E27FC236}">
                <a16:creationId xmlns="" xmlns:a16="http://schemas.microsoft.com/office/drawing/2014/main" id="{36E3C913-E243-4987-82F4-5A5B0C36AB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3998" y="3439064"/>
            <a:ext cx="3047999" cy="3428996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="" xmlns:a16="http://schemas.microsoft.com/office/drawing/2014/main" id="{C40BBE00-6393-4074-B35A-E68BF32D6C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56626" y="3439064"/>
            <a:ext cx="3048000" cy="3428996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xmlns="" val="3580383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FB239F5A-AC9C-47B0-A16E-43C374B6E579}"/>
              </a:ext>
            </a:extLst>
          </p:cNvPr>
          <p:cNvSpPr/>
          <p:nvPr userDrawn="1"/>
        </p:nvSpPr>
        <p:spPr>
          <a:xfrm>
            <a:off x="0" y="741875"/>
            <a:ext cx="12192000" cy="537425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Текст 13">
            <a:extLst>
              <a:ext uri="{FF2B5EF4-FFF2-40B4-BE49-F238E27FC236}">
                <a16:creationId xmlns="" xmlns:a16="http://schemas.microsoft.com/office/drawing/2014/main" id="{8C372B60-96E7-4A6C-AB7D-C438C1E446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44398" y="5639191"/>
            <a:ext cx="7931666" cy="3762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Город, месяц, дата</a:t>
            </a:r>
          </a:p>
        </p:txBody>
      </p:sp>
      <p:sp>
        <p:nvSpPr>
          <p:cNvPr id="15" name="Текст 13">
            <a:extLst>
              <a:ext uri="{FF2B5EF4-FFF2-40B4-BE49-F238E27FC236}">
                <a16:creationId xmlns="" xmlns:a16="http://schemas.microsoft.com/office/drawing/2014/main" id="{B24F3C19-0A22-4229-BE99-BBEE957CD91A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744398" y="2171369"/>
            <a:ext cx="7931664" cy="252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ТЕМА ВЫСТУПЛЕНИЯ</a:t>
            </a:r>
          </a:p>
        </p:txBody>
      </p:sp>
      <p:sp>
        <p:nvSpPr>
          <p:cNvPr id="16" name="Текст 13">
            <a:extLst>
              <a:ext uri="{FF2B5EF4-FFF2-40B4-BE49-F238E27FC236}">
                <a16:creationId xmlns="" xmlns:a16="http://schemas.microsoft.com/office/drawing/2014/main" id="{260FA8B3-E80C-4FB8-B1F1-D2DB70608AF2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3744398" y="4760649"/>
            <a:ext cx="7931664" cy="80926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ФИО, должность</a:t>
            </a:r>
          </a:p>
        </p:txBody>
      </p:sp>
      <p:sp>
        <p:nvSpPr>
          <p:cNvPr id="18" name="Текст 13">
            <a:extLst>
              <a:ext uri="{FF2B5EF4-FFF2-40B4-BE49-F238E27FC236}">
                <a16:creationId xmlns="" xmlns:a16="http://schemas.microsoft.com/office/drawing/2014/main" id="{CFD390DD-273E-46DC-86DA-2398186CB489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3744398" y="1725852"/>
            <a:ext cx="7931664" cy="3762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Название структурного подразделения администрации 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A3B92538-87A1-48BD-9E21-C293356CCBB6}"/>
              </a:ext>
            </a:extLst>
          </p:cNvPr>
          <p:cNvGrpSpPr/>
          <p:nvPr userDrawn="1"/>
        </p:nvGrpSpPr>
        <p:grpSpPr>
          <a:xfrm>
            <a:off x="595755" y="1868673"/>
            <a:ext cx="2632705" cy="3120653"/>
            <a:chOff x="515937" y="2088162"/>
            <a:chExt cx="2632705" cy="3120653"/>
          </a:xfrm>
        </p:grpSpPr>
        <p:pic>
          <p:nvPicPr>
            <p:cNvPr id="12" name="Рисунок 11" descr="Изображение выглядит как цветок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6E8B6043-70E8-43F1-8FCD-160DA5C0DD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5141"/>
            <a:stretch/>
          </p:blipFill>
          <p:spPr>
            <a:xfrm>
              <a:off x="515938" y="2088162"/>
              <a:ext cx="2556000" cy="2663403"/>
            </a:xfrm>
            <a:prstGeom prst="rect">
              <a:avLst/>
            </a:prstGeom>
          </p:spPr>
        </p:pic>
        <p:sp>
          <p:nvSpPr>
            <p:cNvPr id="19" name="Прямоугольник 18">
              <a:extLst>
                <a:ext uri="{FF2B5EF4-FFF2-40B4-BE49-F238E27FC236}">
                  <a16:creationId xmlns="" xmlns:a16="http://schemas.microsoft.com/office/drawing/2014/main" id="{987CD1C7-F4D8-408A-BD9B-731E57D749FB}"/>
                </a:ext>
              </a:extLst>
            </p:cNvPr>
            <p:cNvSpPr/>
            <p:nvPr userDrawn="1"/>
          </p:nvSpPr>
          <p:spPr>
            <a:xfrm>
              <a:off x="515937" y="4977983"/>
              <a:ext cx="2632705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1000" b="0" i="0" u="none" strike="noStrike" kern="1200" cap="none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АДМИНИСТРАЦИЯ КУРСКОЙ ОБЛАСТИ</a:t>
              </a:r>
            </a:p>
          </p:txBody>
        </p:sp>
      </p:grp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528ECFFE-8D11-4FB6-978F-D03C3C7FD7D2}"/>
              </a:ext>
            </a:extLst>
          </p:cNvPr>
          <p:cNvSpPr/>
          <p:nvPr userDrawn="1"/>
        </p:nvSpPr>
        <p:spPr>
          <a:xfrm>
            <a:off x="3407632" y="2341404"/>
            <a:ext cx="216000" cy="21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815371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="" xmlns:a16="http://schemas.microsoft.com/office/drawing/2014/main" id="{F3A68A85-C08C-4ABB-AEA4-8BE0D6D1CF8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429003"/>
            <a:ext cx="3048000" cy="3428999"/>
          </a:xfrm>
          <a:custGeom>
            <a:avLst/>
            <a:gdLst>
              <a:gd name="connsiteX0" fmla="*/ 0 w 3048000"/>
              <a:gd name="connsiteY0" fmla="*/ 0 h 3428999"/>
              <a:gd name="connsiteX1" fmla="*/ 3048000 w 3048000"/>
              <a:gd name="connsiteY1" fmla="*/ 0 h 3428999"/>
              <a:gd name="connsiteX2" fmla="*/ 3048000 w 3048000"/>
              <a:gd name="connsiteY2" fmla="*/ 3428999 h 3428999"/>
              <a:gd name="connsiteX3" fmla="*/ 0 w 3048000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8999">
                <a:moveTo>
                  <a:pt x="0" y="0"/>
                </a:moveTo>
                <a:lnTo>
                  <a:pt x="3048000" y="0"/>
                </a:lnTo>
                <a:lnTo>
                  <a:pt x="3048000" y="3428999"/>
                </a:lnTo>
                <a:lnTo>
                  <a:pt x="0" y="342899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Рисунок</a:t>
            </a:r>
            <a:endParaRPr lang="en-US" dirty="0"/>
          </a:p>
          <a:p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="" xmlns:a16="http://schemas.microsoft.com/office/drawing/2014/main" id="{D6DA1285-73AF-49B0-90CB-4BC58CA6EAF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48000" y="4"/>
            <a:ext cx="3048000" cy="3428999"/>
          </a:xfrm>
          <a:custGeom>
            <a:avLst/>
            <a:gdLst>
              <a:gd name="connsiteX0" fmla="*/ 0 w 3048000"/>
              <a:gd name="connsiteY0" fmla="*/ 0 h 3428999"/>
              <a:gd name="connsiteX1" fmla="*/ 3048000 w 3048000"/>
              <a:gd name="connsiteY1" fmla="*/ 0 h 3428999"/>
              <a:gd name="connsiteX2" fmla="*/ 3048000 w 3048000"/>
              <a:gd name="connsiteY2" fmla="*/ 3428999 h 3428999"/>
              <a:gd name="connsiteX3" fmla="*/ 0 w 3048000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8999">
                <a:moveTo>
                  <a:pt x="0" y="0"/>
                </a:moveTo>
                <a:lnTo>
                  <a:pt x="3048000" y="0"/>
                </a:lnTo>
                <a:lnTo>
                  <a:pt x="3048000" y="3428999"/>
                </a:lnTo>
                <a:lnTo>
                  <a:pt x="0" y="342899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Рисунок</a:t>
            </a:r>
            <a:endParaRPr lang="en-US" dirty="0"/>
          </a:p>
          <a:p>
            <a:endParaRPr 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="" xmlns:a16="http://schemas.microsoft.com/office/drawing/2014/main" id="{B3F9DBF3-29C5-4EC1-B842-B1C97FD3658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3429001"/>
            <a:ext cx="3048000" cy="3428999"/>
          </a:xfrm>
          <a:custGeom>
            <a:avLst/>
            <a:gdLst>
              <a:gd name="connsiteX0" fmla="*/ 0 w 3048000"/>
              <a:gd name="connsiteY0" fmla="*/ 0 h 3428999"/>
              <a:gd name="connsiteX1" fmla="*/ 3048000 w 3048000"/>
              <a:gd name="connsiteY1" fmla="*/ 0 h 3428999"/>
              <a:gd name="connsiteX2" fmla="*/ 3048000 w 3048000"/>
              <a:gd name="connsiteY2" fmla="*/ 3428999 h 3428999"/>
              <a:gd name="connsiteX3" fmla="*/ 0 w 3048000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8999">
                <a:moveTo>
                  <a:pt x="0" y="0"/>
                </a:moveTo>
                <a:lnTo>
                  <a:pt x="3048000" y="0"/>
                </a:lnTo>
                <a:lnTo>
                  <a:pt x="3048000" y="3428999"/>
                </a:lnTo>
                <a:lnTo>
                  <a:pt x="0" y="342899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Рисунок</a:t>
            </a:r>
            <a:endParaRPr lang="en-US" dirty="0"/>
          </a:p>
          <a:p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="" xmlns:a16="http://schemas.microsoft.com/office/drawing/2014/main" id="{42289922-FE00-4DA4-BBAB-3A9DF040638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44000" y="2"/>
            <a:ext cx="3048000" cy="3428999"/>
          </a:xfrm>
          <a:custGeom>
            <a:avLst/>
            <a:gdLst>
              <a:gd name="connsiteX0" fmla="*/ 0 w 3048000"/>
              <a:gd name="connsiteY0" fmla="*/ 0 h 3428999"/>
              <a:gd name="connsiteX1" fmla="*/ 3048000 w 3048000"/>
              <a:gd name="connsiteY1" fmla="*/ 0 h 3428999"/>
              <a:gd name="connsiteX2" fmla="*/ 3048000 w 3048000"/>
              <a:gd name="connsiteY2" fmla="*/ 3428999 h 3428999"/>
              <a:gd name="connsiteX3" fmla="*/ 0 w 3048000"/>
              <a:gd name="connsiteY3" fmla="*/ 3428999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28999">
                <a:moveTo>
                  <a:pt x="0" y="0"/>
                </a:moveTo>
                <a:lnTo>
                  <a:pt x="3048000" y="0"/>
                </a:lnTo>
                <a:lnTo>
                  <a:pt x="3048000" y="3428999"/>
                </a:lnTo>
                <a:lnTo>
                  <a:pt x="0" y="3428999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Рисунок</a:t>
            </a:r>
            <a:endParaRPr lang="en-US" dirty="0"/>
          </a:p>
          <a:p>
            <a:endParaRPr lang="en-US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67A5494-FED7-44D7-91F7-215DFE5B18F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1"/>
            <a:ext cx="3048000" cy="342899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" name="Текст 2">
            <a:extLst>
              <a:ext uri="{FF2B5EF4-FFF2-40B4-BE49-F238E27FC236}">
                <a16:creationId xmlns="" xmlns:a16="http://schemas.microsoft.com/office/drawing/2014/main" id="{38B453D8-9238-49FC-A26F-761C86F49A8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5999" y="0"/>
            <a:ext cx="3047999" cy="342899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9" name="Текст 2">
            <a:extLst>
              <a:ext uri="{FF2B5EF4-FFF2-40B4-BE49-F238E27FC236}">
                <a16:creationId xmlns="" xmlns:a16="http://schemas.microsoft.com/office/drawing/2014/main" id="{36E3C913-E243-4987-82F4-5A5B0C36AB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3998" y="3439064"/>
            <a:ext cx="3047999" cy="342899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0" name="Текст 2">
            <a:extLst>
              <a:ext uri="{FF2B5EF4-FFF2-40B4-BE49-F238E27FC236}">
                <a16:creationId xmlns="" xmlns:a16="http://schemas.microsoft.com/office/drawing/2014/main" id="{C40BBE00-6393-4074-B35A-E68BF32D6C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56626" y="3439064"/>
            <a:ext cx="3048000" cy="342899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xmlns="" val="2627369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8">
            <a:extLst>
              <a:ext uri="{FF2B5EF4-FFF2-40B4-BE49-F238E27FC236}">
                <a16:creationId xmlns="" xmlns:a16="http://schemas.microsoft.com/office/drawing/2014/main" id="{04D0443B-8B25-4753-97BC-7ACC251051A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27320" y="979333"/>
            <a:ext cx="3465893" cy="1986854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18" name="Рисунок 8">
            <a:extLst>
              <a:ext uri="{FF2B5EF4-FFF2-40B4-BE49-F238E27FC236}">
                <a16:creationId xmlns="" xmlns:a16="http://schemas.microsoft.com/office/drawing/2014/main" id="{C7F61115-1220-4340-A824-31B2C776CFE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441120" y="3393410"/>
            <a:ext cx="3465893" cy="1986854"/>
          </a:xfrm>
          <a:prstGeom prst="rect">
            <a:avLst/>
          </a:prstGeom>
          <a:solidFill>
            <a:schemeClr val="bg2"/>
          </a:solidFill>
          <a:effectLst/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17" name="Рисунок 8">
            <a:extLst>
              <a:ext uri="{FF2B5EF4-FFF2-40B4-BE49-F238E27FC236}">
                <a16:creationId xmlns="" xmlns:a16="http://schemas.microsoft.com/office/drawing/2014/main" id="{A3CFCED5-5D53-4B0C-9800-2784DBA52F2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327320" y="3393410"/>
            <a:ext cx="3465893" cy="1986854"/>
          </a:xfrm>
          <a:prstGeom prst="rect">
            <a:avLst/>
          </a:prstGeom>
          <a:solidFill>
            <a:schemeClr val="bg2"/>
          </a:solidFill>
          <a:effectLst/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  <p:sp>
        <p:nvSpPr>
          <p:cNvPr id="14" name="Рисунок 8">
            <a:extLst>
              <a:ext uri="{FF2B5EF4-FFF2-40B4-BE49-F238E27FC236}">
                <a16:creationId xmlns="" xmlns:a16="http://schemas.microsoft.com/office/drawing/2014/main" id="{E59BA82F-51B7-481C-915C-CF24D5E8726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441120" y="979333"/>
            <a:ext cx="3465893" cy="1986854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7854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8"/>
          <p:cNvSpPr>
            <a:spLocks noGrp="1"/>
          </p:cNvSpPr>
          <p:nvPr>
            <p:ph type="pic" idx="13"/>
          </p:nvPr>
        </p:nvSpPr>
        <p:spPr>
          <a:xfrm>
            <a:off x="1" y="-1"/>
            <a:ext cx="12192001" cy="427852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978332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7215">
        <p14:gallery dir="l"/>
      </p:transition>
    </mc:Choice>
    <mc:Fallback>
      <p:transition spd="slow" advTm="7215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6328013-04FC-4376-942B-B1BA29941F6D}" type="datetimeFigureOut">
              <a:rPr lang="en-US" smtClean="0"/>
              <a:pPr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678101-0C53-4044-9ACD-2D9C216E4E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23547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14B3308-8352-41BD-AEBD-FA08AD3F05B0}" type="datetime1">
              <a:rPr lang="ru-RU" smtClean="0"/>
              <a:pPr>
                <a:defRPr/>
              </a:pPr>
              <a:t>11.03.2026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261D785-9DB5-4984-AFDF-016AB80C64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779641"/>
            <a:ext cx="6599936" cy="3689566"/>
          </a:xfrm>
          <a:prstGeom prst="rect">
            <a:avLst/>
          </a:prstGeom>
        </p:spPr>
      </p:pic>
      <p:sp>
        <p:nvSpPr>
          <p:cNvPr id="16" name="Picture Placeholder 3">
            <a:extLst>
              <a:ext uri="{FF2B5EF4-FFF2-40B4-BE49-F238E27FC236}">
                <a16:creationId xmlns="" xmlns:a16="http://schemas.microsoft.com/office/drawing/2014/main" id="{E436BB35-3A72-4F90-B4B8-13C1DE6D943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07703" y="2038165"/>
            <a:ext cx="4244196" cy="2665563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Вставить рисунок</a:t>
            </a:r>
            <a:endParaRPr lang="en-US" dirty="0"/>
          </a:p>
          <a:p>
            <a:endParaRPr lang="en-US" dirty="0"/>
          </a:p>
        </p:txBody>
      </p:sp>
      <p:sp>
        <p:nvSpPr>
          <p:cNvPr id="18" name="Текст 2">
            <a:extLst>
              <a:ext uri="{FF2B5EF4-FFF2-40B4-BE49-F238E27FC236}">
                <a16:creationId xmlns="" xmlns:a16="http://schemas.microsoft.com/office/drawing/2014/main" id="{765EE16E-6935-432D-A9C0-DD86BE747C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14868" y="1490663"/>
            <a:ext cx="4861195" cy="4818061"/>
          </a:xfrm>
          <a:prstGeom prst="rect">
            <a:avLst/>
          </a:prstGeom>
        </p:spPr>
        <p:txBody>
          <a:bodyPr anchor="t"/>
          <a:lstStyle>
            <a:lvl1pPr marL="180975" indent="-180975" algn="l">
              <a:buFont typeface="Wingdings" panose="05000000000000000000" pitchFamily="2" charset="2"/>
              <a:buChar char="§"/>
              <a:tabLst>
                <a:tab pos="180975" algn="l"/>
              </a:tabLst>
              <a:defRPr sz="16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7" name="Заголовок 2">
            <a:extLst>
              <a:ext uri="{FF2B5EF4-FFF2-40B4-BE49-F238E27FC236}">
                <a16:creationId xmlns="" xmlns:a16="http://schemas.microsoft.com/office/drawing/2014/main" id="{5A70B060-B2F4-401F-B533-35CA6E02FB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2990482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6403799" y="1479698"/>
            <a:ext cx="2431111" cy="21331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Вставить рисунок</a:t>
            </a:r>
            <a:endParaRPr lang="en-US" dirty="0"/>
          </a:p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9249711" y="1479698"/>
            <a:ext cx="2431111" cy="21331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Вставить рисунок</a:t>
            </a:r>
            <a:endParaRPr lang="en-US" dirty="0"/>
          </a:p>
          <a:p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6403799" y="3969554"/>
            <a:ext cx="2431111" cy="21331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Вставить рисунок</a:t>
            </a:r>
            <a:endParaRPr lang="en-US" dirty="0"/>
          </a:p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9249711" y="3969554"/>
            <a:ext cx="2431111" cy="2133138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Вставить рисунок</a:t>
            </a:r>
            <a:endParaRPr lang="en-US" dirty="0"/>
          </a:p>
          <a:p>
            <a:endParaRPr lang="en-US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16139FE-EA45-4294-903C-F02CE81122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4564" y="1488330"/>
            <a:ext cx="5580062" cy="4760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7" name="Заголовок 2">
            <a:extLst>
              <a:ext uri="{FF2B5EF4-FFF2-40B4-BE49-F238E27FC236}">
                <a16:creationId xmlns:a16="http://schemas.microsoft.com/office/drawing/2014/main" xmlns="" id="{25426DD6-2E0C-41C9-AB46-81081F03BE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="" xmlns:p14="http://schemas.microsoft.com/office/powerpoint/2010/main" val="3054014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FB239F5A-AC9C-47B0-A16E-43C374B6E579}"/>
              </a:ext>
            </a:extLst>
          </p:cNvPr>
          <p:cNvSpPr/>
          <p:nvPr userDrawn="1"/>
        </p:nvSpPr>
        <p:spPr>
          <a:xfrm>
            <a:off x="0" y="741875"/>
            <a:ext cx="12192000" cy="53742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Текст 13">
            <a:extLst>
              <a:ext uri="{FF2B5EF4-FFF2-40B4-BE49-F238E27FC236}">
                <a16:creationId xmlns="" xmlns:a16="http://schemas.microsoft.com/office/drawing/2014/main" id="{8C372B60-96E7-4A6C-AB7D-C438C1E446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44398" y="5639191"/>
            <a:ext cx="7931666" cy="3762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Город, месяц, дата</a:t>
            </a:r>
          </a:p>
        </p:txBody>
      </p:sp>
      <p:sp>
        <p:nvSpPr>
          <p:cNvPr id="15" name="Текст 13">
            <a:extLst>
              <a:ext uri="{FF2B5EF4-FFF2-40B4-BE49-F238E27FC236}">
                <a16:creationId xmlns="" xmlns:a16="http://schemas.microsoft.com/office/drawing/2014/main" id="{B24F3C19-0A22-4229-BE99-BBEE957CD91A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744398" y="2171369"/>
            <a:ext cx="7931664" cy="2520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ТЕМА ВЫСТУПЛЕНИЯ</a:t>
            </a:r>
          </a:p>
        </p:txBody>
      </p:sp>
      <p:sp>
        <p:nvSpPr>
          <p:cNvPr id="16" name="Текст 13">
            <a:extLst>
              <a:ext uri="{FF2B5EF4-FFF2-40B4-BE49-F238E27FC236}">
                <a16:creationId xmlns="" xmlns:a16="http://schemas.microsoft.com/office/drawing/2014/main" id="{260FA8B3-E80C-4FB8-B1F1-D2DB70608AF2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3744398" y="4760649"/>
            <a:ext cx="7931664" cy="80926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ФИО, должность</a:t>
            </a:r>
          </a:p>
        </p:txBody>
      </p:sp>
      <p:sp>
        <p:nvSpPr>
          <p:cNvPr id="18" name="Текст 13">
            <a:extLst>
              <a:ext uri="{FF2B5EF4-FFF2-40B4-BE49-F238E27FC236}">
                <a16:creationId xmlns="" xmlns:a16="http://schemas.microsoft.com/office/drawing/2014/main" id="{CFD390DD-273E-46DC-86DA-2398186CB489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3744398" y="1725852"/>
            <a:ext cx="7931664" cy="3762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Название структурного подразделения администрации 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="" xmlns:a16="http://schemas.microsoft.com/office/drawing/2014/main" id="{A3B92538-87A1-48BD-9E21-C293356CCBB6}"/>
              </a:ext>
            </a:extLst>
          </p:cNvPr>
          <p:cNvGrpSpPr/>
          <p:nvPr userDrawn="1"/>
        </p:nvGrpSpPr>
        <p:grpSpPr>
          <a:xfrm>
            <a:off x="595755" y="1868673"/>
            <a:ext cx="2632705" cy="3120653"/>
            <a:chOff x="515937" y="2088162"/>
            <a:chExt cx="2632705" cy="3120653"/>
          </a:xfrm>
        </p:grpSpPr>
        <p:pic>
          <p:nvPicPr>
            <p:cNvPr id="12" name="Рисунок 11" descr="Изображение выглядит как цветок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6E8B6043-70E8-43F1-8FCD-160DA5C0DD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5141"/>
            <a:stretch/>
          </p:blipFill>
          <p:spPr>
            <a:xfrm>
              <a:off x="515938" y="2088162"/>
              <a:ext cx="2556000" cy="2663403"/>
            </a:xfrm>
            <a:prstGeom prst="rect">
              <a:avLst/>
            </a:prstGeom>
          </p:spPr>
        </p:pic>
        <p:sp>
          <p:nvSpPr>
            <p:cNvPr id="19" name="Прямоугольник 18">
              <a:extLst>
                <a:ext uri="{FF2B5EF4-FFF2-40B4-BE49-F238E27FC236}">
                  <a16:creationId xmlns="" xmlns:a16="http://schemas.microsoft.com/office/drawing/2014/main" id="{987CD1C7-F4D8-408A-BD9B-731E57D749FB}"/>
                </a:ext>
              </a:extLst>
            </p:cNvPr>
            <p:cNvSpPr/>
            <p:nvPr userDrawn="1"/>
          </p:nvSpPr>
          <p:spPr>
            <a:xfrm>
              <a:off x="515937" y="4977983"/>
              <a:ext cx="2632705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1000" b="0" i="0" u="none" strike="noStrike" kern="1200" cap="none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АДМИНИСТРАЦИЯ КУРСКОЙ ОБЛАСТИ</a:t>
              </a:r>
            </a:p>
          </p:txBody>
        </p:sp>
      </p:grp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528ECFFE-8D11-4FB6-978F-D03C3C7FD7D2}"/>
              </a:ext>
            </a:extLst>
          </p:cNvPr>
          <p:cNvSpPr/>
          <p:nvPr userDrawn="1"/>
        </p:nvSpPr>
        <p:spPr>
          <a:xfrm>
            <a:off x="3407632" y="2341404"/>
            <a:ext cx="216000" cy="21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752978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="" xmlns:a16="http://schemas.microsoft.com/office/drawing/2014/main" id="{E4076951-36FD-4BD3-AD2E-D4133E30B7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34290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grpSp>
        <p:nvGrpSpPr>
          <p:cNvPr id="11" name="Группа 10">
            <a:extLst>
              <a:ext uri="{FF2B5EF4-FFF2-40B4-BE49-F238E27FC236}">
                <a16:creationId xmlns="" xmlns:a16="http://schemas.microsoft.com/office/drawing/2014/main" id="{D45A6756-DF40-42AC-B331-3985A359031E}"/>
              </a:ext>
            </a:extLst>
          </p:cNvPr>
          <p:cNvGrpSpPr/>
          <p:nvPr userDrawn="1"/>
        </p:nvGrpSpPr>
        <p:grpSpPr>
          <a:xfrm>
            <a:off x="352011" y="3794781"/>
            <a:ext cx="1337610" cy="1693771"/>
            <a:chOff x="725788" y="4286547"/>
            <a:chExt cx="1337610" cy="1693771"/>
          </a:xfrm>
        </p:grpSpPr>
        <p:pic>
          <p:nvPicPr>
            <p:cNvPr id="4" name="Рисунок 3" descr="Изображение выглядит как цветок&#10;&#10;Автоматически созданное описание">
              <a:extLst>
                <a:ext uri="{FF2B5EF4-FFF2-40B4-BE49-F238E27FC236}">
                  <a16:creationId xmlns="" xmlns:a16="http://schemas.microsoft.com/office/drawing/2014/main" id="{B75C884E-D2A3-4CBB-AF5D-17F672EB267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5141"/>
            <a:stretch/>
          </p:blipFill>
          <p:spPr>
            <a:xfrm>
              <a:off x="776508" y="4286547"/>
              <a:ext cx="1236170" cy="1288113"/>
            </a:xfrm>
            <a:prstGeom prst="rect">
              <a:avLst/>
            </a:prstGeom>
          </p:spPr>
        </p:pic>
        <p:sp>
          <p:nvSpPr>
            <p:cNvPr id="7" name="Прямоугольник 6">
              <a:extLst>
                <a:ext uri="{FF2B5EF4-FFF2-40B4-BE49-F238E27FC236}">
                  <a16:creationId xmlns="" xmlns:a16="http://schemas.microsoft.com/office/drawing/2014/main" id="{8A141197-BF37-4025-8590-EA5DD4578650}"/>
                </a:ext>
              </a:extLst>
            </p:cNvPr>
            <p:cNvSpPr/>
            <p:nvPr userDrawn="1"/>
          </p:nvSpPr>
          <p:spPr>
            <a:xfrm>
              <a:off x="725788" y="5583286"/>
              <a:ext cx="1337610" cy="3970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ru-RU" sz="1100" b="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Администрация                                 </a:t>
              </a:r>
              <a:r>
                <a:rPr kumimoji="0" lang="ru-RU" sz="1100" b="0" i="0" u="none" strike="noStrike" kern="1200" cap="none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города Курска</a:t>
              </a:r>
              <a:endParaRPr kumimoji="0" lang="ru-RU" sz="1100" b="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sp>
        <p:nvSpPr>
          <p:cNvPr id="12" name="Rectangle 3">
            <a:extLst>
              <a:ext uri="{FF2B5EF4-FFF2-40B4-BE49-F238E27FC236}">
                <a16:creationId xmlns="" xmlns:a16="http://schemas.microsoft.com/office/drawing/2014/main" id="{DFBC426B-9A70-4117-B33C-E19454283A6A}"/>
              </a:ext>
            </a:extLst>
          </p:cNvPr>
          <p:cNvSpPr/>
          <p:nvPr userDrawn="1"/>
        </p:nvSpPr>
        <p:spPr>
          <a:xfrm rot="16200000" flipV="1">
            <a:off x="628537" y="4948916"/>
            <a:ext cx="2628000" cy="689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25"/>
          </a:p>
        </p:txBody>
      </p:sp>
      <p:sp>
        <p:nvSpPr>
          <p:cNvPr id="13" name="Текст 13">
            <a:extLst>
              <a:ext uri="{FF2B5EF4-FFF2-40B4-BE49-F238E27FC236}">
                <a16:creationId xmlns="" xmlns:a16="http://schemas.microsoft.com/office/drawing/2014/main" id="{CD312D6D-E2C7-4469-A23B-9880D3B364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14007" y="3570493"/>
            <a:ext cx="9562055" cy="3762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Название структурного подразделения администрации 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="" xmlns:a16="http://schemas.microsoft.com/office/drawing/2014/main" id="{A81902EF-0B6F-4DF7-BEE0-A632DFD38F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14007" y="4060960"/>
            <a:ext cx="9562055" cy="146870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ТЕМА ВЫСТУПЛЕНИЯ</a:t>
            </a:r>
          </a:p>
        </p:txBody>
      </p:sp>
      <p:sp>
        <p:nvSpPr>
          <p:cNvPr id="15" name="Текст 13">
            <a:extLst>
              <a:ext uri="{FF2B5EF4-FFF2-40B4-BE49-F238E27FC236}">
                <a16:creationId xmlns="" xmlns:a16="http://schemas.microsoft.com/office/drawing/2014/main" id="{5E333FA8-F6A9-4F52-8A9B-5F4A4553F0B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14007" y="5643890"/>
            <a:ext cx="9562056" cy="648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ФИО, должность</a:t>
            </a:r>
          </a:p>
        </p:txBody>
      </p:sp>
      <p:sp>
        <p:nvSpPr>
          <p:cNvPr id="16" name="Текст 13">
            <a:extLst>
              <a:ext uri="{FF2B5EF4-FFF2-40B4-BE49-F238E27FC236}">
                <a16:creationId xmlns="" xmlns:a16="http://schemas.microsoft.com/office/drawing/2014/main" id="{37C59575-CAE5-4919-B54F-674AB7C1FC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3030" y="5643890"/>
            <a:ext cx="1475572" cy="648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FontTx/>
              <a:buNone/>
              <a:defRPr sz="1200"/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Город, месяц, дата</a:t>
            </a:r>
          </a:p>
        </p:txBody>
      </p:sp>
    </p:spTree>
    <p:extLst>
      <p:ext uri="{BB962C8B-B14F-4D97-AF65-F5344CB8AC3E}">
        <p14:creationId xmlns:p14="http://schemas.microsoft.com/office/powerpoint/2010/main" xmlns="" val="1261402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hlinkClick r:id="" action="ppaction://noaction"/>
          </p:cNvPr>
          <p:cNvSpPr/>
          <p:nvPr userDrawn="1"/>
        </p:nvSpPr>
        <p:spPr>
          <a:xfrm>
            <a:off x="4223793" y="1197252"/>
            <a:ext cx="7966255" cy="450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marL="581211" indent="-380990" defTabSz="1088198">
              <a:buFont typeface="Arial" pitchFamily="34" charset="0"/>
              <a:buChar char="•"/>
            </a:pPr>
            <a:endParaRPr lang="en-US" sz="2133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4223792" y="0"/>
            <a:ext cx="7968211" cy="980728"/>
          </a:xfrm>
          <a:prstGeom prst="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  <a:effectLst/>
        </p:spPr>
        <p:txBody>
          <a:bodyPr lIns="103888" tIns="51944" rIns="103888" bIns="51944" rtlCol="0" anchor="ctr"/>
          <a:lstStyle/>
          <a:p>
            <a:pPr marL="609607" marR="0" lvl="0" indent="0" defTabSz="108819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33" b="0" i="0" u="none" strike="noStrike" kern="0" cap="none" spc="0" normalizeH="0" baseline="0" noProof="0" dirty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6" name="Прямоугольник 25"/>
          <p:cNvSpPr/>
          <p:nvPr userDrawn="1"/>
        </p:nvSpPr>
        <p:spPr>
          <a:xfrm>
            <a:off x="4223792" y="5954334"/>
            <a:ext cx="7971029" cy="900509"/>
          </a:xfrm>
          <a:prstGeom prst="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  <a:effectLst/>
        </p:spPr>
        <p:txBody>
          <a:bodyPr lIns="103888" tIns="51944" rIns="103888" bIns="51944" rtlCol="0" anchor="ctr"/>
          <a:lstStyle/>
          <a:p>
            <a:pPr marL="609607" marR="0" lvl="0" indent="0" defTabSz="108819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33" b="0" i="0" u="none" strike="noStrike" kern="0" cap="none" spc="0" normalizeH="0" baseline="0" noProof="0" dirty="0">
              <a:ln>
                <a:noFill/>
              </a:ln>
              <a:solidFill>
                <a:srgbClr val="363636">
                  <a:lumMod val="50000"/>
                  <a:lumOff val="50000"/>
                </a:srgb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34" name="Прямоугольник 33"/>
          <p:cNvSpPr/>
          <p:nvPr userDrawn="1"/>
        </p:nvSpPr>
        <p:spPr>
          <a:xfrm>
            <a:off x="4229737" y="2349875"/>
            <a:ext cx="216000" cy="21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 hasCustomPrompt="1"/>
          </p:nvPr>
        </p:nvSpPr>
        <p:spPr>
          <a:xfrm>
            <a:off x="4702985" y="4524375"/>
            <a:ext cx="6968556" cy="114887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ФИО, должность</a:t>
            </a:r>
          </a:p>
          <a:p>
            <a:pPr lvl="0"/>
            <a:endParaRPr lang="ru-RU" dirty="0"/>
          </a:p>
          <a:p>
            <a:pPr lvl="0"/>
            <a:endParaRPr lang="ru-RU" dirty="0"/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pic>
        <p:nvPicPr>
          <p:cNvPr id="15" name="Рисунок 14" descr="Изображение выглядит как цвет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9144F5D4-2C6F-4FFE-A383-4217D3A69B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141"/>
          <a:stretch/>
        </p:blipFill>
        <p:spPr>
          <a:xfrm>
            <a:off x="359538" y="1602584"/>
            <a:ext cx="3505529" cy="3652832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2264CAC8-D6B1-42F1-ACB3-0E36A508B046}"/>
              </a:ext>
            </a:extLst>
          </p:cNvPr>
          <p:cNvSpPr/>
          <p:nvPr userDrawn="1"/>
        </p:nvSpPr>
        <p:spPr>
          <a:xfrm>
            <a:off x="136431" y="5473456"/>
            <a:ext cx="3951743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1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Администрация Курской области</a:t>
            </a:r>
          </a:p>
        </p:txBody>
      </p:sp>
      <p:sp>
        <p:nvSpPr>
          <p:cNvPr id="20" name="Текст 2">
            <a:extLst>
              <a:ext uri="{FF2B5EF4-FFF2-40B4-BE49-F238E27FC236}">
                <a16:creationId xmlns="" xmlns:a16="http://schemas.microsoft.com/office/drawing/2014/main" id="{504E10CD-3DA4-48D9-A49F-55B05FAEB23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02985" y="273050"/>
            <a:ext cx="6968556" cy="64147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/>
              <a:t>Название структурного подразделения администрации </a:t>
            </a:r>
          </a:p>
        </p:txBody>
      </p:sp>
      <p:sp>
        <p:nvSpPr>
          <p:cNvPr id="21" name="Текст 13">
            <a:extLst>
              <a:ext uri="{FF2B5EF4-FFF2-40B4-BE49-F238E27FC236}">
                <a16:creationId xmlns="" xmlns:a16="http://schemas.microsoft.com/office/drawing/2014/main" id="{6F3771EF-AA06-4BBB-9A07-5067D58EBD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02985" y="6056965"/>
            <a:ext cx="6968556" cy="3762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Город, месяц, дата</a:t>
            </a:r>
          </a:p>
        </p:txBody>
      </p:sp>
      <p:sp>
        <p:nvSpPr>
          <p:cNvPr id="22" name="Текст 2">
            <a:extLst>
              <a:ext uri="{FF2B5EF4-FFF2-40B4-BE49-F238E27FC236}">
                <a16:creationId xmlns="" xmlns:a16="http://schemas.microsoft.com/office/drawing/2014/main" id="{7F221D2E-3B57-4533-B8D5-A1168DE7727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02985" y="2358983"/>
            <a:ext cx="6968556" cy="215089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/>
              <a:t>ТЕМА ВЫСТУПЛЕНИЯ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193503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noaction"/>
            <a:extLst>
              <a:ext uri="{FF2B5EF4-FFF2-40B4-BE49-F238E27FC236}">
                <a16:creationId xmlns="" xmlns:a16="http://schemas.microsoft.com/office/drawing/2014/main" id="{7BA5F1E5-6C93-466A-88F9-E981C1A5E44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900" tIns="51951" rIns="103900" bIns="51951" rtlCol="0" anchor="ctr"/>
          <a:lstStyle/>
          <a:p>
            <a:pPr marL="581211" indent="-380990" defTabSz="1088198">
              <a:buFont typeface="Arial" pitchFamily="34" charset="0"/>
              <a:buChar char="•"/>
            </a:pPr>
            <a:endParaRPr lang="en-US" sz="2133" dirty="0">
              <a:solidFill>
                <a:srgbClr val="363636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Текст 2">
            <a:extLst>
              <a:ext uri="{FF2B5EF4-FFF2-40B4-BE49-F238E27FC236}">
                <a16:creationId xmlns="" xmlns:a16="http://schemas.microsoft.com/office/drawing/2014/main" id="{4215E6AE-9CCB-46C1-B110-7BF68B6760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139940" y="1491801"/>
            <a:ext cx="8536123" cy="193903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800">
                <a:solidFill>
                  <a:schemeClr val="bg1">
                    <a:lumMod val="95000"/>
                  </a:schemeClr>
                </a:solidFill>
                <a:latin typeface="+mj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dirty="0"/>
              <a:t>ТЕМА ВЫСТУПЛЕНИЯ</a:t>
            </a:r>
          </a:p>
        </p:txBody>
      </p:sp>
      <p:pic>
        <p:nvPicPr>
          <p:cNvPr id="6" name="Рисунок 5" descr="Изображение выглядит как здание, остановка, сидит, движение&#10;&#10;Автоматически созданное описание">
            <a:extLst>
              <a:ext uri="{FF2B5EF4-FFF2-40B4-BE49-F238E27FC236}">
                <a16:creationId xmlns="" xmlns:a16="http://schemas.microsoft.com/office/drawing/2014/main" id="{3F58681C-A193-4267-950D-B83A6D2C1D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021649"/>
            <a:ext cx="12192000" cy="2842054"/>
          </a:xfrm>
          <a:prstGeom prst="rect">
            <a:avLst/>
          </a:prstGeom>
        </p:spPr>
      </p:pic>
      <p:pic>
        <p:nvPicPr>
          <p:cNvPr id="7" name="Рисунок 6" descr="Изображение выглядит как цвет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447911E1-FB86-4780-8991-1E8D64693A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141"/>
          <a:stretch/>
        </p:blipFill>
        <p:spPr>
          <a:xfrm>
            <a:off x="368168" y="1165473"/>
            <a:ext cx="2487179" cy="2591691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9BC18A89-4C54-4E29-9C57-B61B05775028}"/>
              </a:ext>
            </a:extLst>
          </p:cNvPr>
          <p:cNvSpPr/>
          <p:nvPr userDrawn="1"/>
        </p:nvSpPr>
        <p:spPr>
          <a:xfrm>
            <a:off x="2978919" y="1489318"/>
            <a:ext cx="72000" cy="19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9" name="Текст 3">
            <a:extLst>
              <a:ext uri="{FF2B5EF4-FFF2-40B4-BE49-F238E27FC236}">
                <a16:creationId xmlns="" xmlns:a16="http://schemas.microsoft.com/office/drawing/2014/main" id="{DA26FAB0-78DD-4643-BCDD-14C5EE02E1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02067" y="3499916"/>
            <a:ext cx="4045603" cy="114887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ru-RU" dirty="0"/>
              <a:t>ФИО, должность</a:t>
            </a:r>
          </a:p>
          <a:p>
            <a:pPr lvl="0"/>
            <a:endParaRPr lang="ru-RU" dirty="0"/>
          </a:p>
          <a:p>
            <a:pPr lvl="0"/>
            <a:endParaRPr lang="ru-RU" dirty="0"/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10" name="Текст 13">
            <a:extLst>
              <a:ext uri="{FF2B5EF4-FFF2-40B4-BE49-F238E27FC236}">
                <a16:creationId xmlns="" xmlns:a16="http://schemas.microsoft.com/office/drawing/2014/main" id="{F7D0EB93-280C-4A90-8EC7-95BAA248288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01270" y="4852897"/>
            <a:ext cx="4046400" cy="3762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FontTx/>
              <a:buNone/>
              <a:defRPr sz="16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Город, месяц, дата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E4D06829-6564-4873-A52B-D1479BC8E69B}"/>
              </a:ext>
            </a:extLst>
          </p:cNvPr>
          <p:cNvSpPr/>
          <p:nvPr userDrawn="1"/>
        </p:nvSpPr>
        <p:spPr>
          <a:xfrm>
            <a:off x="3139940" y="1073969"/>
            <a:ext cx="9113846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АДМИНИСТРАЦИЯ КУРСКОЙ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xmlns="" val="3786639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3">
            <a:extLst>
              <a:ext uri="{FF2B5EF4-FFF2-40B4-BE49-F238E27FC236}">
                <a16:creationId xmlns="" xmlns:a16="http://schemas.microsoft.com/office/drawing/2014/main" id="{4F339A70-C5B7-4220-99EA-0616D8C18F17}"/>
              </a:ext>
            </a:extLst>
          </p:cNvPr>
          <p:cNvSpPr txBox="1">
            <a:spLocks/>
          </p:cNvSpPr>
          <p:nvPr userDrawn="1"/>
        </p:nvSpPr>
        <p:spPr>
          <a:xfrm>
            <a:off x="520598" y="3929295"/>
            <a:ext cx="5056338" cy="376237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Название структурного подразделения администрации </a:t>
            </a:r>
          </a:p>
        </p:txBody>
      </p:sp>
      <p:sp>
        <p:nvSpPr>
          <p:cNvPr id="3" name="Текст 13">
            <a:extLst>
              <a:ext uri="{FF2B5EF4-FFF2-40B4-BE49-F238E27FC236}">
                <a16:creationId xmlns="" xmlns:a16="http://schemas.microsoft.com/office/drawing/2014/main" id="{B6AB79C1-D9D7-4F5F-9684-A451F8B1F9C0}"/>
              </a:ext>
            </a:extLst>
          </p:cNvPr>
          <p:cNvSpPr txBox="1">
            <a:spLocks/>
          </p:cNvSpPr>
          <p:nvPr userDrawn="1"/>
        </p:nvSpPr>
        <p:spPr>
          <a:xfrm>
            <a:off x="520598" y="4376438"/>
            <a:ext cx="5825882" cy="1011231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accent2"/>
                </a:solidFill>
              </a:rPr>
              <a:t>ТЕМА ВЫСТУПЛЕНИЯ</a:t>
            </a:r>
          </a:p>
        </p:txBody>
      </p:sp>
      <p:sp>
        <p:nvSpPr>
          <p:cNvPr id="4" name="Текст 13">
            <a:extLst>
              <a:ext uri="{FF2B5EF4-FFF2-40B4-BE49-F238E27FC236}">
                <a16:creationId xmlns="" xmlns:a16="http://schemas.microsoft.com/office/drawing/2014/main" id="{F20B85FD-CF4A-46E3-8759-3DFDF1DE38B0}"/>
              </a:ext>
            </a:extLst>
          </p:cNvPr>
          <p:cNvSpPr txBox="1">
            <a:spLocks/>
          </p:cNvSpPr>
          <p:nvPr userDrawn="1"/>
        </p:nvSpPr>
        <p:spPr>
          <a:xfrm>
            <a:off x="521011" y="5663180"/>
            <a:ext cx="5574989" cy="648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ФИО, должность</a:t>
            </a:r>
          </a:p>
        </p:txBody>
      </p:sp>
    </p:spTree>
    <p:extLst>
      <p:ext uri="{BB962C8B-B14F-4D97-AF65-F5344CB8AC3E}">
        <p14:creationId xmlns:p14="http://schemas.microsoft.com/office/powerpoint/2010/main" xmlns="" val="2729476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2">
            <a:extLst>
              <a:ext uri="{FF2B5EF4-FFF2-40B4-BE49-F238E27FC236}">
                <a16:creationId xmlns="" xmlns:a16="http://schemas.microsoft.com/office/drawing/2014/main" id="{FB7F2449-89D5-47EB-A8C8-78C8FA3313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51915" y="1495974"/>
            <a:ext cx="5308779" cy="46192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Диаграмма 2">
            <a:extLst>
              <a:ext uri="{FF2B5EF4-FFF2-40B4-BE49-F238E27FC236}">
                <a16:creationId xmlns="" xmlns:a16="http://schemas.microsoft.com/office/drawing/2014/main" id="{EDD528EA-7A19-4E3E-9A45-5581BB7C6429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523848" y="1495974"/>
            <a:ext cx="5271310" cy="46192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ru-RU" dirty="0"/>
          </a:p>
        </p:txBody>
      </p:sp>
      <p:sp>
        <p:nvSpPr>
          <p:cNvPr id="15" name="Заголовок 2">
            <a:extLst>
              <a:ext uri="{FF2B5EF4-FFF2-40B4-BE49-F238E27FC236}">
                <a16:creationId xmlns="" xmlns:a16="http://schemas.microsoft.com/office/drawing/2014/main" id="{71C00C3B-4A78-4398-AC04-E1CE8CA621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4172335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C99FE11-9881-4EA9-ADC4-777EF1D48E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1599" y="1495974"/>
            <a:ext cx="5334840" cy="46192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2">
            <a:extLst>
              <a:ext uri="{FF2B5EF4-FFF2-40B4-BE49-F238E27FC236}">
                <a16:creationId xmlns="" xmlns:a16="http://schemas.microsoft.com/office/drawing/2014/main" id="{67D2F4AD-FD94-4964-8A54-792FE42367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17411" y="1495974"/>
            <a:ext cx="5334658" cy="46192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Заголовок 2">
            <a:extLst>
              <a:ext uri="{FF2B5EF4-FFF2-40B4-BE49-F238E27FC236}">
                <a16:creationId xmlns="" xmlns:a16="http://schemas.microsoft.com/office/drawing/2014/main" id="{BDB196AE-4DEB-40BB-9E31-6851630EE1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 anchor="ctr"/>
          <a:lstStyle>
            <a:lvl1pPr>
              <a:defRPr sz="2800" b="1">
                <a:latin typeface="+mj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4204963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Relationship Id="rId35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0">
            <a:extLst>
              <a:ext uri="{FF2B5EF4-FFF2-40B4-BE49-F238E27FC236}">
                <a16:creationId xmlns="" xmlns:a16="http://schemas.microsoft.com/office/drawing/2014/main" id="{9E6F6204-35AC-454B-8B2D-BA8415885BE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59866" y="6466314"/>
            <a:ext cx="23018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fld id="{C6EC25B1-B2BA-4F6F-9412-6E4C375258E9}" type="slidenum">
              <a:rPr lang="en-US" sz="140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cs typeface="+mn-cs"/>
              </a:rPr>
              <a:pPr algn="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lumMod val="90000"/>
                  <a:lumOff val="1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Text Box 15">
            <a:extLst>
              <a:ext uri="{FF2B5EF4-FFF2-40B4-BE49-F238E27FC236}">
                <a16:creationId xmlns="" xmlns:a16="http://schemas.microsoft.com/office/drawing/2014/main" id="{CB052193-2553-4387-8829-A089A77D180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3281" y="6481703"/>
            <a:ext cx="10944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bg1"/>
                </a:solidFill>
                <a:latin typeface="+mn-lt"/>
                <a:cs typeface="+mn-cs"/>
              </a:rPr>
              <a:t>| </a:t>
            </a:r>
            <a:r>
              <a:rPr lang="ru-RU" sz="1400" b="1" dirty="0" smtClean="0">
                <a:solidFill>
                  <a:schemeClr val="accent1"/>
                </a:solidFill>
                <a:latin typeface="+mn-lt"/>
                <a:cs typeface="+mn-cs"/>
              </a:rPr>
              <a:t>Бюджет для граждан</a:t>
            </a:r>
            <a:endParaRPr lang="en-US" sz="1200" b="1" dirty="0">
              <a:solidFill>
                <a:schemeClr val="accent1"/>
              </a:solidFill>
              <a:latin typeface="+mn-lt"/>
              <a:cs typeface="+mn-cs"/>
            </a:endParaRPr>
          </a:p>
        </p:txBody>
      </p:sp>
      <p:sp>
        <p:nvSpPr>
          <p:cNvPr id="11" name="Заголовок 12">
            <a:extLst>
              <a:ext uri="{FF2B5EF4-FFF2-40B4-BE49-F238E27FC236}">
                <a16:creationId xmlns="" xmlns:a16="http://schemas.microsoft.com/office/drawing/2014/main" id="{484C020E-9BB1-44E0-A63A-AA7E6B7E1FC8}"/>
              </a:ext>
            </a:extLst>
          </p:cNvPr>
          <p:cNvSpPr txBox="1">
            <a:spLocks/>
          </p:cNvSpPr>
          <p:nvPr userDrawn="1"/>
        </p:nvSpPr>
        <p:spPr>
          <a:xfrm>
            <a:off x="546137" y="401722"/>
            <a:ext cx="11112673" cy="675001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sp>
        <p:nvSpPr>
          <p:cNvPr id="12" name="Заголовок 2">
            <a:extLst>
              <a:ext uri="{FF2B5EF4-FFF2-40B4-BE49-F238E27FC236}">
                <a16:creationId xmlns="" xmlns:a16="http://schemas.microsoft.com/office/drawing/2014/main" id="{76683639-6EC6-4AB6-B465-0E513FE8193F}"/>
              </a:ext>
            </a:extLst>
          </p:cNvPr>
          <p:cNvSpPr txBox="1">
            <a:spLocks/>
          </p:cNvSpPr>
          <p:nvPr userDrawn="1"/>
        </p:nvSpPr>
        <p:spPr>
          <a:xfrm>
            <a:off x="515938" y="399631"/>
            <a:ext cx="11160125" cy="695924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pic>
        <p:nvPicPr>
          <p:cNvPr id="13" name="Рисунок 12" descr="Изображение выглядит как цвет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E7DB7562-A24C-414C-96E2-4D5D5831DD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8" cstate="print">
            <a:alphaModFix amt="70000"/>
            <a:extLst>
              <a:ext uri="{BEBA8EAE-BF5A-486C-A8C5-ECC9F3942E4B}">
                <a14:imgProps xmlns:a14="http://schemas.microsoft.com/office/drawing/2010/main" xmlns="">
                  <a14:imgLayer r:embed="rId3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141"/>
          <a:stretch/>
        </p:blipFill>
        <p:spPr>
          <a:xfrm>
            <a:off x="146521" y="6343819"/>
            <a:ext cx="396000" cy="41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1488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702" r:id="rId3"/>
    <p:sldLayoutId id="2147483687" r:id="rId4"/>
    <p:sldLayoutId id="2147483689" r:id="rId5"/>
    <p:sldLayoutId id="2147483688" r:id="rId6"/>
    <p:sldLayoutId id="2147483699" r:id="rId7"/>
    <p:sldLayoutId id="2147483693" r:id="rId8"/>
    <p:sldLayoutId id="2147483690" r:id="rId9"/>
    <p:sldLayoutId id="2147483694" r:id="rId10"/>
    <p:sldLayoutId id="2147483691" r:id="rId11"/>
    <p:sldLayoutId id="2147483701" r:id="rId12"/>
    <p:sldLayoutId id="2147483692" r:id="rId13"/>
    <p:sldLayoutId id="2147483680" r:id="rId14"/>
    <p:sldLayoutId id="2147483677" r:id="rId15"/>
    <p:sldLayoutId id="2147483675" r:id="rId16"/>
    <p:sldLayoutId id="2147483672" r:id="rId17"/>
    <p:sldLayoutId id="2147483664" r:id="rId18"/>
    <p:sldLayoutId id="2147483665" r:id="rId19"/>
    <p:sldLayoutId id="2147483666" r:id="rId20"/>
    <p:sldLayoutId id="2147483679" r:id="rId21"/>
    <p:sldLayoutId id="2147483700" r:id="rId22"/>
    <p:sldLayoutId id="2147483704" r:id="rId23"/>
    <p:sldLayoutId id="2147483708" r:id="rId24"/>
    <p:sldLayoutId id="2147483709" r:id="rId25"/>
    <p:sldLayoutId id="2147483710" r:id="rId26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935" userDrawn="1">
          <p15:clr>
            <a:srgbClr val="F26B43"/>
          </p15:clr>
        </p15:guide>
        <p15:guide id="4" orient="horz" pos="3974" userDrawn="1">
          <p15:clr>
            <a:srgbClr val="F26B43"/>
          </p15:clr>
        </p15:guide>
        <p15:guide id="5" pos="7355" userDrawn="1">
          <p15:clr>
            <a:srgbClr val="F26B43"/>
          </p15:clr>
        </p15:guide>
        <p15:guide id="6" pos="3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12" Type="http://schemas.openxmlformats.org/officeDocument/2006/relationships/image" Target="../media/image52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екст 21">
            <a:extLst>
              <a:ext uri="{FF2B5EF4-FFF2-40B4-BE49-F238E27FC236}">
                <a16:creationId xmlns:a16="http://schemas.microsoft.com/office/drawing/2014/main" xmlns="" id="{FFE18F8A-7DC3-4B7C-86D9-8A47A62B368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ru-RU" dirty="0" smtClean="0"/>
              <a:t>Комитет финансов города Курска</a:t>
            </a:r>
            <a:endParaRPr lang="ru-RU" dirty="0"/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xmlns="" id="{A5141AA3-E1DA-491E-964B-826774549A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accent2"/>
                </a:solidFill>
              </a:rPr>
              <a:t>БЮДЖЕТ ДЛЯ ГРАЖДАН</a:t>
            </a:r>
          </a:p>
          <a:p>
            <a:r>
              <a:rPr lang="ru-RU" sz="2000" dirty="0" smtClean="0">
                <a:solidFill>
                  <a:schemeClr val="accent2"/>
                </a:solidFill>
              </a:rPr>
              <a:t>к проекту решения Курского городского Собрания «Об исполнении бюджета города Курска за 2025 год»</a:t>
            </a:r>
            <a:endParaRPr lang="ru-RU" sz="2000" dirty="0">
              <a:solidFill>
                <a:schemeClr val="accent2"/>
              </a:solidFill>
            </a:endParaRP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xmlns="" id="{FC3C58A3-1C95-4EEC-AA2D-BFCECA38AB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 smtClean="0"/>
              <a:t>Светлана Анатольевна </a:t>
            </a:r>
            <a:r>
              <a:rPr lang="ru-RU" dirty="0" err="1" smtClean="0"/>
              <a:t>Яковченко</a:t>
            </a:r>
            <a:r>
              <a:rPr lang="ru-RU" dirty="0" smtClean="0"/>
              <a:t>, </a:t>
            </a:r>
            <a:endParaRPr lang="ru-RU" dirty="0"/>
          </a:p>
          <a:p>
            <a:r>
              <a:rPr lang="ru-RU" dirty="0" smtClean="0"/>
              <a:t>председатель </a:t>
            </a:r>
            <a:r>
              <a:rPr lang="ru-RU" dirty="0"/>
              <a:t>комитета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xmlns="" id="{54F8B617-8724-4F83-BB90-CB40899097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733" y="5655735"/>
            <a:ext cx="1904999" cy="822423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600" dirty="0"/>
              <a:t>Курск, </a:t>
            </a:r>
            <a:r>
              <a:rPr lang="ru-RU" sz="1600" dirty="0" smtClean="0"/>
              <a:t>апрель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600" dirty="0" smtClean="0"/>
              <a:t>2026 год</a:t>
            </a:r>
            <a:endParaRPr lang="ru-RU" sz="1600" dirty="0"/>
          </a:p>
        </p:txBody>
      </p:sp>
      <p:pic>
        <p:nvPicPr>
          <p:cNvPr id="11" name="Рисунок 10" descr="XDj5eCdpnGv7MBXQvFvWovoN3bths19GNW_otp5Ni7T_V6znnPWC-_HrEc7iMHvs7mCKavo7IGPxafDQD4rR3bx8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t="26501" b="26501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33725524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CD80AE3D-2E81-417B-8B22-51A561BFB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581" y="843883"/>
            <a:ext cx="11725835" cy="695924"/>
          </a:xfrm>
        </p:spPr>
        <p:txBody>
          <a:bodyPr/>
          <a:lstStyle/>
          <a:p>
            <a:r>
              <a:rPr lang="ru-RU" dirty="0" smtClean="0"/>
              <a:t>ИСПОЛНЕНИЕ БЮДЖЕТА  ГОРОДА КУРСКА ЗА 2025 ГОД</a:t>
            </a:r>
            <a:br>
              <a:rPr lang="ru-RU" dirty="0" smtClean="0"/>
            </a:br>
            <a:r>
              <a:rPr lang="ru-RU" sz="2400" b="0" dirty="0" smtClean="0">
                <a:latin typeface="+mn-lt"/>
              </a:rPr>
              <a:t>(в млн. руб.)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32150444"/>
              </p:ext>
            </p:extLst>
          </p:nvPr>
        </p:nvGraphicFramePr>
        <p:xfrm>
          <a:off x="457198" y="1515525"/>
          <a:ext cx="11311468" cy="4406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7068"/>
                <a:gridCol w="1430867"/>
                <a:gridCol w="1498600"/>
                <a:gridCol w="1413933"/>
                <a:gridCol w="1430867"/>
                <a:gridCol w="1490133"/>
              </a:tblGrid>
              <a:tr h="61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Исполнено за 2024</a:t>
                      </a:r>
                      <a:endParaRPr kumimoji="0" lang="ru-RU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Уточненный план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2025</a:t>
                      </a:r>
                      <a:endParaRPr kumimoji="0" lang="ru-RU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Исполнено за 2025</a:t>
                      </a:r>
                      <a:endParaRPr kumimoji="0" lang="ru-RU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Процент исполнения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(к плану 2025)</a:t>
                      </a: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Отклонения от плана</a:t>
                      </a:r>
                      <a:endParaRPr kumimoji="0" lang="ru-RU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</a:tr>
              <a:tr h="6313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I.</a:t>
                      </a:r>
                      <a:r>
                        <a:rPr kumimoji="0" lang="ru-RU" sz="2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ДОХОДЫ, ВСЕГО</a:t>
                      </a:r>
                      <a:r>
                        <a:rPr kumimoji="0" lang="ru-RU" sz="18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                из них:</a:t>
                      </a:r>
                      <a:endParaRPr kumimoji="0" lang="ru-RU" sz="18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18 211,2</a:t>
                      </a: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18 005,0</a:t>
                      </a: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18 819,9</a:t>
                      </a: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104,5</a:t>
                      </a: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+814,9</a:t>
                      </a:r>
                    </a:p>
                  </a:txBody>
                  <a:tcPr marL="121920" marR="121920" horzOverflow="overflow"/>
                </a:tc>
              </a:tr>
              <a:tr h="61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Налоговые и неналоговые доходы</a:t>
                      </a:r>
                      <a:endParaRPr kumimoji="0" lang="ru-RU" sz="2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7 076,5</a:t>
                      </a: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7 911,1</a:t>
                      </a: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8 095,9</a:t>
                      </a: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102,3</a:t>
                      </a: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+184,8</a:t>
                      </a:r>
                    </a:p>
                  </a:txBody>
                  <a:tcPr marL="121920" marR="121920" horzOverflow="overflow"/>
                </a:tc>
              </a:tr>
              <a:tr h="61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Безвозмездные поступления</a:t>
                      </a:r>
                      <a:endParaRPr kumimoji="0" lang="ru-RU" sz="2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11 134,7</a:t>
                      </a: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10 093,9</a:t>
                      </a: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10 724,0</a:t>
                      </a: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106,2</a:t>
                      </a: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+630,1</a:t>
                      </a:r>
                    </a:p>
                  </a:txBody>
                  <a:tcPr marL="121920" marR="121920" horzOverflow="overflow"/>
                </a:tc>
              </a:tr>
              <a:tr h="61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II. </a:t>
                      </a:r>
                      <a:r>
                        <a:rPr kumimoji="0" lang="ru-RU" sz="2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РАСХОДЫ, ВСЕГО</a:t>
                      </a:r>
                      <a:endParaRPr kumimoji="0" lang="ru-RU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19 176,2</a:t>
                      </a: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19 390,3</a:t>
                      </a: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18 730,2</a:t>
                      </a: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96,6</a:t>
                      </a: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-660,1</a:t>
                      </a:r>
                    </a:p>
                  </a:txBody>
                  <a:tcPr marL="121920" marR="121920" horzOverflow="overflow"/>
                </a:tc>
              </a:tr>
              <a:tr h="61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III.</a:t>
                      </a:r>
                      <a:r>
                        <a:rPr kumimoji="0" lang="ru-RU" sz="2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ДЕФИЦИТ (-), ПРОФИЦИТ (+)</a:t>
                      </a:r>
                      <a:endParaRPr kumimoji="0" lang="ru-RU" sz="2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-965,0</a:t>
                      </a: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-1 385,3</a:t>
                      </a: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89,7</a:t>
                      </a: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121920" marR="121920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6684337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400" dirty="0" smtClean="0"/>
              <a:t>СТРУКТУРА НАЛОГОВЫХ И НЕНАЛОГОВЫХ ДОХОДОВ БЮДЖЕТА ГОРОДА КУРСКА ЗА 2025 ГОД</a:t>
            </a:r>
            <a:endParaRPr lang="ru-RU" sz="2400" dirty="0"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203200" y="1744133"/>
          <a:ext cx="10803467" cy="4665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СТРУКТУРА НАЛОГОВЫХ ДОХОДОВ БЮДЖЕТА ГОРОДА КУРСКА ЗА 2024-2025 гг. 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(В %)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42240" y="1371600"/>
          <a:ext cx="8026400" cy="4644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4455160" y="97112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679180" y="5715000"/>
            <a:ext cx="2004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+mj-lt"/>
              </a:rPr>
              <a:t>2025 год</a:t>
            </a:r>
            <a:endParaRPr lang="ru-RU" sz="24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85900" y="5699760"/>
            <a:ext cx="2004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+mj-lt"/>
              </a:rPr>
              <a:t>2024 год</a:t>
            </a:r>
            <a:endParaRPr lang="ru-RU" sz="24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СТРУКТУРА НЕНАЛОГОВЫХ ДОХОДОВ БЮДЖЕТА ГОРОДА КУРСКА ЗА 2024-2025 гг. </a:t>
            </a:r>
            <a:r>
              <a:rPr kumimoji="0" lang="ru-RU" sz="1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(В %)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47980" y="1851660"/>
            <a:ext cx="12034520" cy="4282440"/>
            <a:chOff x="347980" y="1524000"/>
            <a:chExt cx="12034520" cy="4282440"/>
          </a:xfrm>
        </p:grpSpPr>
        <p:graphicFrame>
          <p:nvGraphicFramePr>
            <p:cNvPr id="4" name="Диаграмма 3"/>
            <p:cNvGraphicFramePr/>
            <p:nvPr/>
          </p:nvGraphicFramePr>
          <p:xfrm>
            <a:off x="347980" y="1524000"/>
            <a:ext cx="7089140" cy="42824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5" name="Диаграмма 4"/>
            <p:cNvGraphicFramePr/>
            <p:nvPr/>
          </p:nvGraphicFramePr>
          <p:xfrm>
            <a:off x="6794500" y="1546860"/>
            <a:ext cx="5588000" cy="371517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7" name="TextBox 6"/>
          <p:cNvSpPr txBox="1"/>
          <p:nvPr/>
        </p:nvSpPr>
        <p:spPr>
          <a:xfrm>
            <a:off x="1501140" y="5699760"/>
            <a:ext cx="2004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+mj-lt"/>
              </a:rPr>
              <a:t>2024 год</a:t>
            </a:r>
            <a:endParaRPr lang="ru-RU" sz="24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71560" y="5692140"/>
            <a:ext cx="2004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+mj-lt"/>
              </a:rPr>
              <a:t>2025 год</a:t>
            </a:r>
            <a:endParaRPr lang="ru-RU" sz="24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400" dirty="0" smtClean="0"/>
              <a:t>СТРУКТУРА МЕЖБЮДЖЕТНЫХ ТРАНСФЕРТОВ ИЗ БЮДЖЕТОВ ДРУГИХ УРОВНЕЙ ЗА 2024-2025 ГГ. </a:t>
            </a:r>
            <a:r>
              <a:rPr lang="ru-RU" sz="1800" b="0" dirty="0" smtClean="0">
                <a:latin typeface="+mn-lt"/>
              </a:rPr>
              <a:t>(в млн.руб.)</a:t>
            </a:r>
            <a:endParaRPr lang="ru-RU" sz="2400" dirty="0">
              <a:latin typeface="+mn-lt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2108701582"/>
              </p:ext>
            </p:extLst>
          </p:nvPr>
        </p:nvGraphicFramePr>
        <p:xfrm>
          <a:off x="0" y="1411277"/>
          <a:ext cx="12192000" cy="5031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 rot="16200000">
            <a:off x="101601" y="3462866"/>
            <a:ext cx="1507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+mj-lt"/>
              </a:rPr>
              <a:t>11 147,4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5672667" y="3335866"/>
            <a:ext cx="150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+mj-lt"/>
              </a:rPr>
              <a:t>10 794,5</a:t>
            </a:r>
            <a:endParaRPr lang="ru-RU" sz="28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830" y="323431"/>
            <a:ext cx="10865180" cy="695924"/>
          </a:xfrm>
        </p:spPr>
        <p:txBody>
          <a:bodyPr/>
          <a:lstStyle/>
          <a:p>
            <a:pPr>
              <a:defRPr/>
            </a:pPr>
            <a:r>
              <a:rPr lang="ru-RU" sz="2400" dirty="0" smtClean="0"/>
              <a:t>РАСХОДЫ БЮДЖЕТА ГОРОДА КУРСКА </a:t>
            </a:r>
            <a:r>
              <a:rPr lang="ru-RU" sz="1800" b="0" dirty="0" smtClean="0">
                <a:latin typeface="+mn-lt"/>
              </a:rPr>
              <a:t>(в млн.руб.)</a:t>
            </a:r>
            <a:endParaRPr lang="ru-RU" sz="2400" b="0" dirty="0">
              <a:latin typeface="+mn-lt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0" y="1234225"/>
          <a:ext cx="12192000" cy="5327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400" dirty="0" smtClean="0"/>
              <a:t>СТРУКТУРА РАСХОДОВ БЮДЖЕТА ГОРОДА КУРСКА ЗА 2025 ГОД</a:t>
            </a:r>
            <a:endParaRPr lang="ru-RU" sz="2400" b="0" dirty="0">
              <a:latin typeface="+mn-lt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2905512802"/>
              </p:ext>
            </p:extLst>
          </p:nvPr>
        </p:nvGraphicFramePr>
        <p:xfrm>
          <a:off x="190459" y="1072054"/>
          <a:ext cx="12001541" cy="5481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8958" y="301924"/>
            <a:ext cx="1141634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400" b="1" dirty="0" smtClean="0">
                <a:latin typeface="+mj-lt"/>
                <a:ea typeface="+mj-ea"/>
                <a:cs typeface="+mj-cs"/>
              </a:rPr>
              <a:t>ПОКАЗАТЕЛИ РАСХОДОВ БЮДЖЕТА ГОРОДА КУРСКА ЗА 2025 ГОД ПО РАЗДЕЛАМ, ПОДРАЗДЕЛАМ КЛАССИФИКАЦИИ РАСХОДОВ БЮДЖЕТА </a:t>
            </a:r>
            <a:r>
              <a:rPr lang="ru-RU" sz="1600" dirty="0" smtClean="0"/>
              <a:t>(млн.руб.)</a:t>
            </a:r>
            <a:r>
              <a:rPr lang="ru-RU" sz="2400" b="1" dirty="0" smtClean="0">
                <a:latin typeface="+mj-lt"/>
                <a:ea typeface="+mj-ea"/>
                <a:cs typeface="+mj-cs"/>
              </a:rPr>
              <a:t>  </a:t>
            </a:r>
            <a:endParaRPr lang="ru-RU" sz="2400" dirty="0">
              <a:ea typeface="+mj-ea"/>
              <a:cs typeface="+mj-cs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15959308"/>
              </p:ext>
            </p:extLst>
          </p:nvPr>
        </p:nvGraphicFramePr>
        <p:xfrm>
          <a:off x="439948" y="1183834"/>
          <a:ext cx="11323835" cy="49803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785"/>
                <a:gridCol w="4656667"/>
                <a:gridCol w="1447800"/>
                <a:gridCol w="1456267"/>
                <a:gridCol w="1464733"/>
                <a:gridCol w="1146583"/>
              </a:tblGrid>
              <a:tr h="357191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Раздел, подраздел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                              Наименование 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3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Исполнение 2024</a:t>
                      </a:r>
                      <a:endParaRPr lang="ru-RU" sz="13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Уточненный</a:t>
                      </a:r>
                      <a:r>
                        <a:rPr lang="ru-RU" sz="1300" baseline="0" dirty="0" smtClean="0"/>
                        <a:t> план 2025 года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Исполнено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% </a:t>
                      </a:r>
                    </a:p>
                    <a:p>
                      <a:r>
                        <a:rPr lang="ru-RU" sz="1300" dirty="0" smtClean="0"/>
                        <a:t>исполнения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</a:tr>
              <a:tr h="28384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0100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+mj-lt"/>
                        </a:rPr>
                        <a:t>Общегосударственные вопросы </a:t>
                      </a:r>
                      <a:endParaRPr lang="ru-RU" sz="1600" b="1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1 183,2</a:t>
                      </a: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1 285,7</a:t>
                      </a: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1 074,9</a:t>
                      </a: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+mj-lt"/>
                        </a:rPr>
                        <a:t>83,6</a:t>
                      </a:r>
                      <a:endParaRPr lang="ru-RU" sz="2000" dirty="0">
                        <a:latin typeface="+mj-lt"/>
                      </a:endParaRPr>
                    </a:p>
                  </a:txBody>
                  <a:tcPr marL="12700" marR="12700" marT="9525" marB="0"/>
                </a:tc>
              </a:tr>
              <a:tr h="28384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0300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60"/>
                        </a:lnSpc>
                      </a:pPr>
                      <a:r>
                        <a:rPr lang="ru-RU" sz="1600" b="1" u="none" strike="noStrike" dirty="0">
                          <a:latin typeface="+mj-lt"/>
                        </a:rPr>
                        <a:t>Национальная безопасность и правоохранительная </a:t>
                      </a:r>
                      <a:r>
                        <a:rPr lang="ru-RU" sz="1600" b="1" u="none" strike="noStrike" dirty="0" smtClean="0">
                          <a:latin typeface="+mj-lt"/>
                        </a:rPr>
                        <a:t>деятельность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223,7</a:t>
                      </a: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137,6</a:t>
                      </a: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136,8</a:t>
                      </a: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99,4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2700" marR="12700" marT="9525" marB="0"/>
                </a:tc>
              </a:tr>
              <a:tr h="28384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0400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latin typeface="+mj-lt"/>
                        </a:rPr>
                        <a:t>Национальная </a:t>
                      </a:r>
                      <a:r>
                        <a:rPr lang="ru-RU" sz="1600" u="none" strike="noStrike" dirty="0" smtClean="0">
                          <a:latin typeface="+mj-lt"/>
                        </a:rPr>
                        <a:t>экономика</a:t>
                      </a:r>
                      <a:endParaRPr lang="ru-RU" sz="1600" b="1" i="0" u="none" strike="noStrike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2 285,6</a:t>
                      </a: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1 966,9</a:t>
                      </a: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1 905,3</a:t>
                      </a: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96,9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2700" marR="12700" marT="9525" marB="0"/>
                </a:tc>
              </a:tr>
              <a:tr h="28384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0500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latin typeface="+mj-lt"/>
                        </a:rPr>
                        <a:t>Жилищно-коммунальное хозяйство </a:t>
                      </a:r>
                      <a:endParaRPr lang="ru-RU" sz="1600" b="1" i="0" u="none" strike="noStrike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1 471,2</a:t>
                      </a: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1 654,7</a:t>
                      </a: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1 343,5</a:t>
                      </a: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81,2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2700" marR="12700" marT="9525" marB="0"/>
                </a:tc>
              </a:tr>
              <a:tr h="28384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0600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latin typeface="+mj-lt"/>
                        </a:rPr>
                        <a:t>Охрана окружающей </a:t>
                      </a:r>
                      <a:r>
                        <a:rPr lang="ru-RU" sz="1600" u="none" strike="noStrike" dirty="0" smtClean="0">
                          <a:latin typeface="+mj-lt"/>
                        </a:rPr>
                        <a:t>среды </a:t>
                      </a:r>
                      <a:endParaRPr lang="ru-RU" sz="1600" b="1" i="0" u="none" strike="noStrike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1,1</a:t>
                      </a: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0,5</a:t>
                      </a: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0,5</a:t>
                      </a: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12700" marR="12700" marT="9525" marB="0"/>
                </a:tc>
              </a:tr>
              <a:tr h="28384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0700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smtClean="0">
                          <a:latin typeface="+mj-lt"/>
                        </a:rPr>
                        <a:t>Образование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11 075,5</a:t>
                      </a: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11 263,5</a:t>
                      </a: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11 224,7</a:t>
                      </a: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99,7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2700" marR="12700" marT="9525" marB="0"/>
                </a:tc>
              </a:tr>
              <a:tr h="28384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0800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latin typeface="+mj-lt"/>
                        </a:rPr>
                        <a:t>Культура,  кинематография  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531,9</a:t>
                      </a: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550,5</a:t>
                      </a: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550,5</a:t>
                      </a: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100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2700" marR="12700" marT="9525" marB="0"/>
                </a:tc>
              </a:tr>
              <a:tr h="28384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0900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smtClean="0">
                          <a:latin typeface="+mj-lt"/>
                        </a:rPr>
                        <a:t>Здравоохранение 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18,8</a:t>
                      </a: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17,5</a:t>
                      </a: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17,5</a:t>
                      </a: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100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2700" marR="12700" marT="9525" marB="0"/>
                </a:tc>
              </a:tr>
              <a:tr h="28384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1000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latin typeface="+mj-lt"/>
                        </a:rPr>
                        <a:t>Социальная </a:t>
                      </a:r>
                      <a:r>
                        <a:rPr lang="ru-RU" sz="1600" u="none" strike="noStrike" dirty="0" smtClean="0">
                          <a:latin typeface="+mj-lt"/>
                        </a:rPr>
                        <a:t>политика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1 867,3</a:t>
                      </a: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1 918,6</a:t>
                      </a: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1 881,7</a:t>
                      </a: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98,1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2700" marR="12700" marT="9525" marB="0"/>
                </a:tc>
              </a:tr>
              <a:tr h="28384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1100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latin typeface="+mj-lt"/>
                        </a:rPr>
                        <a:t>Физическая культура и спорт 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422,8</a:t>
                      </a: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370,8</a:t>
                      </a: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370,8</a:t>
                      </a: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100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2700" marR="12700" marT="9525" marB="0"/>
                </a:tc>
              </a:tr>
              <a:tr h="28384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1200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latin typeface="+mj-lt"/>
                        </a:rPr>
                        <a:t>Средства массовой </a:t>
                      </a:r>
                      <a:r>
                        <a:rPr lang="ru-RU" sz="1600" u="none" strike="noStrike" dirty="0" smtClean="0">
                          <a:latin typeface="+mj-lt"/>
                        </a:rPr>
                        <a:t>информации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18,3</a:t>
                      </a: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20,5</a:t>
                      </a: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20,5</a:t>
                      </a: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100</a:t>
                      </a:r>
                      <a:endParaRPr lang="ru-RU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2700" marR="12700" marT="9525" marB="0"/>
                </a:tc>
              </a:tr>
              <a:tr h="28384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1300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latin typeface="+mj-lt"/>
                        </a:rPr>
                        <a:t>Обслуживание  государственного и муниципального </a:t>
                      </a:r>
                      <a:r>
                        <a:rPr lang="ru-RU" sz="1600" u="none" strike="noStrike" dirty="0" smtClean="0">
                          <a:latin typeface="+mj-lt"/>
                        </a:rPr>
                        <a:t>долга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76,8</a:t>
                      </a: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203,5</a:t>
                      </a: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203,5</a:t>
                      </a: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100</a:t>
                      </a:r>
                      <a:endParaRPr lang="ru-RU" sz="20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2700" marR="12700" marT="9525" marB="0"/>
                </a:tc>
              </a:tr>
              <a:tr h="41663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ВСЕГО РАСХОДОВ</a:t>
                      </a:r>
                      <a:endParaRPr lang="ru-RU" sz="2400" b="1" i="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19 176,2</a:t>
                      </a: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19 390,3</a:t>
                      </a: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18 730,2</a:t>
                      </a: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96,6</a:t>
                      </a:r>
                      <a:endParaRPr lang="ru-RU" sz="28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2700" marR="12700" marT="9525" marB="0"/>
                </a:tc>
              </a:tr>
            </a:tbl>
          </a:graphicData>
        </a:graphic>
      </p:graphicFrame>
      <p:sp>
        <p:nvSpPr>
          <p:cNvPr id="55300" name="AutoShape 4" descr="https://openrussia.s3.amazonaws.com/media/legacy/posts/u-img/ecf18e7119/o/35/b0/35b0b1216399.jpg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5302" name="AutoShape 6" descr="https://openrussia.s3.amazonaws.com/media/legacy/posts/u-img/ecf18e7119/o/35/b0/35b0b1216399.jpg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5304" name="AutoShape 8" descr="https://openrussia.s3.amazonaws.com/media/legacy/posts/u-img/ecf18e7119/o/35/b0/35b0b1216399.jpg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8958" y="301924"/>
            <a:ext cx="11538262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400" b="1" dirty="0" smtClean="0">
                <a:latin typeface="+mj-lt"/>
                <a:ea typeface="+mj-ea"/>
                <a:cs typeface="+mj-cs"/>
              </a:rPr>
              <a:t>ПОКАЗАТЕЛИ РАСХОДОВ БЮДЖЕТА ГОРОДА КУРСКА ЗА 2025 ГОД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400" dirty="0" smtClean="0">
                <a:ea typeface="+mj-ea"/>
                <a:cs typeface="+mj-cs"/>
              </a:rPr>
              <a:t>по разделам, подразделам классификации расходов бюджета</a:t>
            </a:r>
          </a:p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ru-RU" dirty="0" smtClean="0">
                <a:ea typeface="+mj-ea"/>
                <a:cs typeface="+mj-cs"/>
              </a:rPr>
              <a:t>(без учета финансовой помощи из областного бюджета)</a:t>
            </a:r>
            <a:endParaRPr lang="ru-RU" dirty="0">
              <a:ea typeface="+mj-ea"/>
              <a:cs typeface="+mj-cs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15959308"/>
              </p:ext>
            </p:extLst>
          </p:nvPr>
        </p:nvGraphicFramePr>
        <p:xfrm>
          <a:off x="516148" y="1519114"/>
          <a:ext cx="11323835" cy="4372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785"/>
                <a:gridCol w="4656667"/>
                <a:gridCol w="1447800"/>
                <a:gridCol w="1456267"/>
                <a:gridCol w="1464733"/>
                <a:gridCol w="1146583"/>
              </a:tblGrid>
              <a:tr h="357191"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Раздел, подраздел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                              Наименование 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3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Исполнение 2024</a:t>
                      </a:r>
                      <a:endParaRPr lang="ru-RU" sz="13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Уточненный</a:t>
                      </a:r>
                      <a:r>
                        <a:rPr lang="ru-RU" sz="1300" baseline="0" dirty="0" smtClean="0"/>
                        <a:t> план 2025 года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Исполнено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ru-RU" sz="1300" dirty="0" smtClean="0"/>
                        <a:t>% </a:t>
                      </a:r>
                    </a:p>
                    <a:p>
                      <a:r>
                        <a:rPr lang="ru-RU" sz="1300" dirty="0" smtClean="0"/>
                        <a:t>исполнения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121920" marR="121920"/>
                </a:tc>
              </a:tr>
              <a:tr h="28384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0100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ts val="15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+mj-lt"/>
                        </a:rPr>
                        <a:t>Общегосударственные вопросы </a:t>
                      </a:r>
                      <a:endParaRPr lang="ru-RU" sz="1600" b="1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</a:rPr>
                        <a:t>1 084,8</a:t>
                      </a:r>
                      <a:endParaRPr lang="ru-RU" dirty="0">
                        <a:latin typeface="+mj-lt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</a:rPr>
                        <a:t>1175,2</a:t>
                      </a:r>
                      <a:endParaRPr lang="ru-RU" dirty="0">
                        <a:latin typeface="+mj-lt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</a:rPr>
                        <a:t>964,5</a:t>
                      </a:r>
                      <a:endParaRPr lang="ru-RU" dirty="0">
                        <a:latin typeface="+mj-lt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 smtClean="0">
                          <a:solidFill>
                            <a:srgbClr val="262626"/>
                          </a:solidFill>
                          <a:latin typeface="+mj-lt"/>
                        </a:rPr>
                        <a:t>82,1</a:t>
                      </a:r>
                      <a:endParaRPr lang="ru-RU" sz="1800" b="0" i="0" u="none" strike="noStrike" dirty="0">
                        <a:solidFill>
                          <a:srgbClr val="262626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  <a:tr h="28384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0300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1560"/>
                        </a:lnSpc>
                      </a:pPr>
                      <a:r>
                        <a:rPr lang="ru-RU" sz="1600" b="1" u="none" strike="noStrike" dirty="0">
                          <a:latin typeface="+mj-lt"/>
                        </a:rPr>
                        <a:t>Национальная безопасность и правоохранительная </a:t>
                      </a:r>
                      <a:r>
                        <a:rPr lang="ru-RU" sz="1600" b="1" u="none" strike="noStrike" dirty="0" smtClean="0">
                          <a:latin typeface="+mj-lt"/>
                        </a:rPr>
                        <a:t>деятельность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</a:rPr>
                        <a:t>115,8</a:t>
                      </a:r>
                      <a:endParaRPr lang="ru-RU" dirty="0">
                        <a:latin typeface="+mj-lt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</a:rPr>
                        <a:t>137,6</a:t>
                      </a:r>
                      <a:endParaRPr lang="ru-RU" dirty="0">
                        <a:latin typeface="+mj-lt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</a:rPr>
                        <a:t>136,8</a:t>
                      </a:r>
                      <a:endParaRPr lang="ru-RU" dirty="0">
                        <a:latin typeface="+mj-lt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 smtClean="0">
                          <a:solidFill>
                            <a:srgbClr val="262626"/>
                          </a:solidFill>
                          <a:latin typeface="+mj-lt"/>
                        </a:rPr>
                        <a:t>99,4</a:t>
                      </a:r>
                      <a:endParaRPr lang="ru-RU" sz="1800" b="0" i="0" u="none" strike="noStrike" dirty="0">
                        <a:solidFill>
                          <a:srgbClr val="262626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  <a:tr h="28384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0400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latin typeface="+mj-lt"/>
                        </a:rPr>
                        <a:t>Национальная </a:t>
                      </a:r>
                      <a:r>
                        <a:rPr lang="ru-RU" sz="1600" u="none" strike="noStrike" dirty="0" smtClean="0">
                          <a:latin typeface="+mj-lt"/>
                        </a:rPr>
                        <a:t>экономика</a:t>
                      </a:r>
                      <a:endParaRPr lang="ru-RU" sz="1600" b="1" i="0" u="none" strike="noStrike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</a:rPr>
                        <a:t>1 204,9</a:t>
                      </a:r>
                      <a:endParaRPr lang="ru-RU" dirty="0">
                        <a:latin typeface="+mj-lt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</a:rPr>
                        <a:t>1 027,5</a:t>
                      </a:r>
                      <a:endParaRPr lang="ru-RU" dirty="0">
                        <a:latin typeface="+mj-lt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</a:rPr>
                        <a:t>1 012,2</a:t>
                      </a:r>
                      <a:endParaRPr lang="ru-RU" dirty="0">
                        <a:latin typeface="+mj-lt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 smtClean="0">
                          <a:solidFill>
                            <a:srgbClr val="262626"/>
                          </a:solidFill>
                          <a:latin typeface="+mj-lt"/>
                        </a:rPr>
                        <a:t>98,5</a:t>
                      </a:r>
                      <a:endParaRPr lang="ru-RU" sz="1800" b="0" i="0" u="none" strike="noStrike" dirty="0">
                        <a:solidFill>
                          <a:srgbClr val="262626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  <a:tr h="28384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0500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latin typeface="+mj-lt"/>
                        </a:rPr>
                        <a:t>Жилищно-коммунальное хозяйство </a:t>
                      </a:r>
                      <a:endParaRPr lang="ru-RU" sz="1600" b="1" i="0" u="none" strike="noStrike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</a:rPr>
                        <a:t>1 168,1</a:t>
                      </a:r>
                      <a:endParaRPr lang="ru-RU" dirty="0">
                        <a:latin typeface="+mj-lt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</a:rPr>
                        <a:t>1 032,2</a:t>
                      </a:r>
                      <a:endParaRPr lang="ru-RU" dirty="0">
                        <a:latin typeface="+mj-lt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</a:rPr>
                        <a:t>885,4</a:t>
                      </a:r>
                      <a:endParaRPr lang="ru-RU" dirty="0">
                        <a:latin typeface="+mj-lt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 smtClean="0">
                          <a:solidFill>
                            <a:srgbClr val="262626"/>
                          </a:solidFill>
                          <a:latin typeface="+mj-lt"/>
                        </a:rPr>
                        <a:t>85,8</a:t>
                      </a:r>
                      <a:endParaRPr lang="ru-RU" sz="1800" b="0" i="0" u="none" strike="noStrike" dirty="0">
                        <a:solidFill>
                          <a:srgbClr val="262626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  <a:tr h="28384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0600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latin typeface="+mj-lt"/>
                        </a:rPr>
                        <a:t>Охрана окружающей </a:t>
                      </a:r>
                      <a:r>
                        <a:rPr lang="ru-RU" sz="1600" u="none" strike="noStrike" dirty="0" smtClean="0">
                          <a:latin typeface="+mj-lt"/>
                        </a:rPr>
                        <a:t>среды </a:t>
                      </a:r>
                      <a:endParaRPr lang="ru-RU" sz="1600" b="1" i="0" u="none" strike="noStrike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</a:rPr>
                        <a:t>1,1</a:t>
                      </a:r>
                      <a:endParaRPr lang="ru-RU" dirty="0">
                        <a:latin typeface="+mj-lt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</a:rPr>
                        <a:t>0,5</a:t>
                      </a:r>
                      <a:endParaRPr lang="ru-RU" dirty="0">
                        <a:latin typeface="+mj-lt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</a:rPr>
                        <a:t>0,5</a:t>
                      </a:r>
                      <a:endParaRPr lang="ru-RU" dirty="0">
                        <a:latin typeface="+mj-lt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 smtClean="0">
                          <a:solidFill>
                            <a:srgbClr val="262626"/>
                          </a:solidFill>
                          <a:latin typeface="+mj-lt"/>
                        </a:rPr>
                        <a:t>100</a:t>
                      </a:r>
                      <a:endParaRPr lang="ru-RU" sz="1800" b="0" i="0" u="none" strike="noStrike" dirty="0">
                        <a:solidFill>
                          <a:srgbClr val="262626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  <a:tr h="28384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0700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 smtClean="0">
                          <a:latin typeface="+mj-lt"/>
                        </a:rPr>
                        <a:t>Образование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</a:rPr>
                        <a:t>3</a:t>
                      </a:r>
                      <a:r>
                        <a:rPr lang="ru-RU" baseline="0" dirty="0" smtClean="0">
                          <a:latin typeface="+mj-lt"/>
                        </a:rPr>
                        <a:t> 392,4</a:t>
                      </a:r>
                      <a:endParaRPr lang="ru-RU" dirty="0">
                        <a:latin typeface="+mj-lt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</a:rPr>
                        <a:t>3 912,1</a:t>
                      </a:r>
                      <a:endParaRPr lang="ru-RU" dirty="0">
                        <a:latin typeface="+mj-lt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</a:rPr>
                        <a:t>3</a:t>
                      </a:r>
                      <a:r>
                        <a:rPr lang="ru-RU" baseline="0" dirty="0" smtClean="0">
                          <a:latin typeface="+mj-lt"/>
                        </a:rPr>
                        <a:t> 888,4</a:t>
                      </a:r>
                      <a:endParaRPr lang="ru-RU" dirty="0">
                        <a:latin typeface="+mj-lt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 smtClean="0">
                          <a:solidFill>
                            <a:srgbClr val="262626"/>
                          </a:solidFill>
                          <a:latin typeface="+mj-lt"/>
                        </a:rPr>
                        <a:t>99,4</a:t>
                      </a:r>
                      <a:endParaRPr lang="ru-RU" sz="1800" b="0" i="0" u="none" strike="noStrike" dirty="0">
                        <a:solidFill>
                          <a:srgbClr val="262626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  <a:tr h="28384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0800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latin typeface="+mj-lt"/>
                        </a:rPr>
                        <a:t>Культура,  кинематография  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</a:rPr>
                        <a:t>513,2</a:t>
                      </a:r>
                      <a:endParaRPr lang="ru-RU" dirty="0">
                        <a:latin typeface="+mj-lt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</a:rPr>
                        <a:t>550,5</a:t>
                      </a:r>
                      <a:endParaRPr lang="ru-RU" dirty="0">
                        <a:latin typeface="+mj-lt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</a:rPr>
                        <a:t>550,5</a:t>
                      </a:r>
                      <a:endParaRPr lang="ru-RU" dirty="0">
                        <a:latin typeface="+mj-lt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 smtClean="0">
                          <a:solidFill>
                            <a:srgbClr val="262626"/>
                          </a:solidFill>
                          <a:latin typeface="+mj-lt"/>
                        </a:rPr>
                        <a:t>100</a:t>
                      </a:r>
                      <a:endParaRPr lang="ru-RU" sz="1800" b="0" i="0" u="none" strike="noStrike" dirty="0">
                        <a:solidFill>
                          <a:srgbClr val="262626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  <a:tr h="28384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1000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latin typeface="+mj-lt"/>
                        </a:rPr>
                        <a:t>Социальная </a:t>
                      </a:r>
                      <a:r>
                        <a:rPr lang="ru-RU" sz="1600" u="none" strike="noStrike" dirty="0" smtClean="0">
                          <a:latin typeface="+mj-lt"/>
                        </a:rPr>
                        <a:t>политика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</a:rPr>
                        <a:t>117,8</a:t>
                      </a:r>
                      <a:endParaRPr lang="ru-RU" dirty="0">
                        <a:latin typeface="+mj-lt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</a:rPr>
                        <a:t>149,1</a:t>
                      </a:r>
                      <a:endParaRPr lang="ru-RU" dirty="0">
                        <a:latin typeface="+mj-lt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</a:rPr>
                        <a:t>147,9</a:t>
                      </a:r>
                      <a:endParaRPr lang="ru-RU" dirty="0">
                        <a:latin typeface="+mj-lt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 smtClean="0">
                          <a:solidFill>
                            <a:srgbClr val="262626"/>
                          </a:solidFill>
                          <a:latin typeface="+mj-lt"/>
                        </a:rPr>
                        <a:t>99,2</a:t>
                      </a:r>
                      <a:endParaRPr lang="ru-RU" sz="1800" b="0" i="0" u="none" strike="noStrike" dirty="0">
                        <a:solidFill>
                          <a:srgbClr val="262626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  <a:tr h="28384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1100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latin typeface="+mj-lt"/>
                        </a:rPr>
                        <a:t>Физическая культура и спорт 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</a:rPr>
                        <a:t>328,5</a:t>
                      </a:r>
                      <a:endParaRPr lang="ru-RU" dirty="0">
                        <a:latin typeface="+mj-lt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</a:rPr>
                        <a:t>353,7</a:t>
                      </a:r>
                      <a:endParaRPr lang="ru-RU" dirty="0">
                        <a:latin typeface="+mj-lt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</a:rPr>
                        <a:t>353,7</a:t>
                      </a:r>
                      <a:endParaRPr lang="ru-RU" dirty="0">
                        <a:latin typeface="+mj-lt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 smtClean="0">
                          <a:solidFill>
                            <a:srgbClr val="262626"/>
                          </a:solidFill>
                          <a:latin typeface="+mj-lt"/>
                        </a:rPr>
                        <a:t>100</a:t>
                      </a:r>
                      <a:endParaRPr lang="ru-RU" sz="1800" b="0" i="0" u="none" strike="noStrike" dirty="0">
                        <a:solidFill>
                          <a:srgbClr val="262626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  <a:tr h="28384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1200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latin typeface="+mj-lt"/>
                        </a:rPr>
                        <a:t>Средства массовой </a:t>
                      </a:r>
                      <a:r>
                        <a:rPr lang="ru-RU" sz="1600" u="none" strike="noStrike" dirty="0" smtClean="0">
                          <a:latin typeface="+mj-lt"/>
                        </a:rPr>
                        <a:t>информации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</a:rPr>
                        <a:t>18,3</a:t>
                      </a:r>
                      <a:endParaRPr lang="ru-RU" dirty="0">
                        <a:latin typeface="+mj-lt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</a:rPr>
                        <a:t>20,5</a:t>
                      </a:r>
                      <a:endParaRPr lang="ru-RU" dirty="0">
                        <a:latin typeface="+mj-lt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</a:rPr>
                        <a:t>20,5</a:t>
                      </a:r>
                      <a:endParaRPr lang="ru-RU" dirty="0">
                        <a:latin typeface="+mj-lt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 smtClean="0">
                          <a:solidFill>
                            <a:srgbClr val="262626"/>
                          </a:solidFill>
                          <a:latin typeface="+mj-lt"/>
                        </a:rPr>
                        <a:t>100</a:t>
                      </a:r>
                      <a:endParaRPr lang="ru-RU" sz="1800" b="0" i="0" u="none" strike="noStrike" dirty="0">
                        <a:solidFill>
                          <a:srgbClr val="262626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  <a:tr h="28384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1300</a:t>
                      </a: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latin typeface="+mj-lt"/>
                        </a:rPr>
                        <a:t>Обслуживание  государственного и муниципального </a:t>
                      </a:r>
                      <a:r>
                        <a:rPr lang="ru-RU" sz="1600" u="none" strike="noStrike" dirty="0" smtClean="0">
                          <a:latin typeface="+mj-lt"/>
                        </a:rPr>
                        <a:t>долга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12700" marR="12700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</a:rPr>
                        <a:t>76,8</a:t>
                      </a:r>
                      <a:endParaRPr lang="ru-RU" dirty="0">
                        <a:latin typeface="+mj-lt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</a:rPr>
                        <a:t>203,5</a:t>
                      </a:r>
                      <a:endParaRPr lang="ru-RU" dirty="0">
                        <a:latin typeface="+mj-lt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</a:rPr>
                        <a:t>203,5</a:t>
                      </a:r>
                      <a:endParaRPr lang="ru-RU" dirty="0">
                        <a:latin typeface="+mj-lt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 smtClean="0">
                          <a:solidFill>
                            <a:srgbClr val="262626"/>
                          </a:solidFill>
                          <a:latin typeface="+mj-lt"/>
                        </a:rPr>
                        <a:t>100</a:t>
                      </a:r>
                      <a:endParaRPr lang="ru-RU" sz="1800" b="0" i="0" u="none" strike="noStrike" dirty="0">
                        <a:solidFill>
                          <a:srgbClr val="262626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  <a:tr h="41663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ВСЕГО РАСХОДОВ</a:t>
                      </a:r>
                      <a:endParaRPr lang="ru-RU" sz="2400" b="1" i="0" u="none" strike="noStrike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+mj-lt"/>
                        </a:rPr>
                        <a:t>8 021,7</a:t>
                      </a:r>
                      <a:endParaRPr lang="ru-RU" sz="2400" dirty="0">
                        <a:latin typeface="+mj-lt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+mj-lt"/>
                        </a:rPr>
                        <a:t>8</a:t>
                      </a:r>
                      <a:r>
                        <a:rPr lang="ru-RU" sz="2400" baseline="0" dirty="0" smtClean="0">
                          <a:latin typeface="+mj-lt"/>
                        </a:rPr>
                        <a:t> 562,4</a:t>
                      </a:r>
                      <a:endParaRPr lang="ru-RU" sz="2400" dirty="0">
                        <a:latin typeface="+mj-lt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+mj-lt"/>
                        </a:rPr>
                        <a:t>8 163,9</a:t>
                      </a:r>
                      <a:endParaRPr lang="ru-RU" sz="2400" dirty="0">
                        <a:latin typeface="+mj-lt"/>
                      </a:endParaRPr>
                    </a:p>
                  </a:txBody>
                  <a:tcPr marL="12700" marR="12700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0" i="0" u="none" strike="noStrike" dirty="0" smtClean="0">
                          <a:solidFill>
                            <a:srgbClr val="262626"/>
                          </a:solidFill>
                          <a:latin typeface="+mj-lt"/>
                        </a:rPr>
                        <a:t>95,3</a:t>
                      </a:r>
                      <a:endParaRPr lang="ru-RU" sz="2400" b="0" i="0" u="none" strike="noStrike" dirty="0">
                        <a:solidFill>
                          <a:srgbClr val="262626"/>
                        </a:solidFill>
                        <a:latin typeface="+mj-lt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55300" name="AutoShape 4" descr="https://openrussia.s3.amazonaws.com/media/legacy/posts/u-img/ecf18e7119/o/35/b0/35b0b1216399.jpg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5302" name="AutoShape 6" descr="https://openrussia.s3.amazonaws.com/media/legacy/posts/u-img/ecf18e7119/o/35/b0/35b0b1216399.jpg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55304" name="AutoShape 8" descr="https://openrussia.s3.amazonaws.com/media/legacy/posts/u-img/ecf18e7119/o/35/b0/35b0b1216399.jpg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0782300" y="1234440"/>
            <a:ext cx="1104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/>
              <a:t>в млн.руб.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РАСХОДЫ БЮДЖЕТА НА СОЦИАЛЬНО - КУЛЬТУРНУЮ</a:t>
            </a:r>
            <a:r>
              <a:rPr lang="ru-RU" sz="2400" dirty="0" smtClean="0">
                <a:latin typeface="+mj-lt"/>
                <a:ea typeface="+mj-ea"/>
                <a:cs typeface="+mj-cs"/>
              </a:rPr>
              <a:t> 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СФЕРУ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ГОРОДА КУРСКА ЗА 2025 ГОД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2" name="object 4"/>
          <p:cNvSpPr txBox="1"/>
          <p:nvPr/>
        </p:nvSpPr>
        <p:spPr>
          <a:xfrm rot="20296279">
            <a:off x="4191001" y="3876675"/>
            <a:ext cx="488949" cy="2921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/>
          <a:lstStyle/>
          <a:p>
            <a:pPr marL="12700" algn="ctr">
              <a:defRPr/>
            </a:pPr>
            <a:endParaRPr lang="ru-RU" sz="1200" dirty="0">
              <a:latin typeface="Calibri" pitchFamily="34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5948046" y="1394144"/>
            <a:ext cx="5647267" cy="4305616"/>
            <a:chOff x="6239511" y="268289"/>
            <a:chExt cx="5647267" cy="4305616"/>
          </a:xfrm>
        </p:grpSpPr>
        <p:sp>
          <p:nvSpPr>
            <p:cNvPr id="8196" name="object 42"/>
            <p:cNvSpPr>
              <a:spLocks noChangeArrowheads="1"/>
            </p:cNvSpPr>
            <p:nvPr/>
          </p:nvSpPr>
          <p:spPr bwMode="auto">
            <a:xfrm>
              <a:off x="11231033" y="268289"/>
              <a:ext cx="262467" cy="198437"/>
            </a:xfrm>
            <a:prstGeom prst="rect">
              <a:avLst/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ru-RU" sz="2000" dirty="0">
                <a:latin typeface="Calibri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239511" y="1103293"/>
              <a:ext cx="564726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457200" algn="just"/>
              <a:r>
                <a:rPr lang="ru-RU" dirty="0" smtClean="0">
                  <a:cs typeface="Times New Roman" pitchFamily="18" charset="0"/>
                </a:rPr>
                <a:t>Всего в 2025 году  на социально-культурную сферу направлено бюджетных средств – </a:t>
              </a:r>
              <a:r>
                <a:rPr lang="ru-RU" dirty="0" smtClean="0">
                  <a:latin typeface="+mj-lt"/>
                  <a:cs typeface="Times New Roman" pitchFamily="18" charset="0"/>
                </a:rPr>
                <a:t>75</a:t>
              </a:r>
              <a:r>
                <a:rPr lang="ru-RU" dirty="0" smtClean="0">
                  <a:cs typeface="Times New Roman" pitchFamily="18" charset="0"/>
                </a:rPr>
                <a:t> %  от общего объема расходов или </a:t>
              </a:r>
              <a:r>
                <a:rPr lang="ru-RU" b="1" dirty="0" smtClean="0">
                  <a:latin typeface="+mj-lt"/>
                  <a:cs typeface="Times New Roman" pitchFamily="18" charset="0"/>
                </a:rPr>
                <a:t>14 045,2 млн.руб.</a:t>
              </a:r>
              <a:r>
                <a:rPr lang="ru-RU" dirty="0" smtClean="0">
                  <a:cs typeface="Times New Roman" pitchFamily="18" charset="0"/>
                </a:rPr>
                <a:t>, что выше уровня 2024 года </a:t>
              </a:r>
              <a:r>
                <a:rPr lang="ru-RU" dirty="0" smtClean="0">
                  <a:latin typeface="+mj-lt"/>
                  <a:cs typeface="Times New Roman" pitchFamily="18" charset="0"/>
                </a:rPr>
                <a:t>1%</a:t>
              </a:r>
              <a:r>
                <a:rPr lang="ru-RU" dirty="0" smtClean="0">
                  <a:cs typeface="Times New Roman" pitchFamily="18" charset="0"/>
                </a:rPr>
                <a:t> или на </a:t>
              </a:r>
              <a:r>
                <a:rPr lang="ru-RU" b="1" dirty="0" smtClean="0">
                  <a:latin typeface="+mj-lt"/>
                  <a:cs typeface="Times New Roman" pitchFamily="18" charset="0"/>
                </a:rPr>
                <a:t>0,</a:t>
              </a:r>
              <a:r>
                <a:rPr lang="ru-RU" dirty="0" smtClean="0">
                  <a:latin typeface="+mj-lt"/>
                  <a:cs typeface="Times New Roman" pitchFamily="18" charset="0"/>
                </a:rPr>
                <a:t>1 млн.руб.</a:t>
              </a:r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6314017" y="2817793"/>
              <a:ext cx="5545667" cy="1756112"/>
              <a:chOff x="6324600" y="2325668"/>
              <a:chExt cx="5494868" cy="1756112"/>
            </a:xfrm>
          </p:grpSpPr>
          <p:sp>
            <p:nvSpPr>
              <p:cNvPr id="14" name="Прямоугольник 13"/>
              <p:cNvSpPr/>
              <p:nvPr/>
            </p:nvSpPr>
            <p:spPr>
              <a:xfrm>
                <a:off x="6324600" y="2328864"/>
                <a:ext cx="459581" cy="175291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2000"/>
              </a:p>
            </p:txBody>
          </p:sp>
          <p:grpSp>
            <p:nvGrpSpPr>
              <p:cNvPr id="13" name="Группа 12"/>
              <p:cNvGrpSpPr/>
              <p:nvPr/>
            </p:nvGrpSpPr>
            <p:grpSpPr>
              <a:xfrm>
                <a:off x="6357794" y="2325668"/>
                <a:ext cx="5461674" cy="1754326"/>
                <a:chOff x="6357922" y="2325668"/>
                <a:chExt cx="5554679" cy="1754326"/>
              </a:xfrm>
            </p:grpSpPr>
            <p:sp>
              <p:nvSpPr>
                <p:cNvPr id="25" name="TextBox 24"/>
                <p:cNvSpPr txBox="1"/>
                <p:nvPr/>
              </p:nvSpPr>
              <p:spPr>
                <a:xfrm>
                  <a:off x="6781800" y="2325668"/>
                  <a:ext cx="5130801" cy="1754326"/>
                </a:xfrm>
                <a:prstGeom prst="rect">
                  <a:avLst/>
                </a:prstGeom>
                <a:solidFill>
                  <a:schemeClr val="bg2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dirty="0" smtClean="0">
                      <a:ea typeface="Tahoma" pitchFamily="34" charset="0"/>
                      <a:cs typeface="Times New Roman" pitchFamily="18" charset="0"/>
                    </a:rPr>
                    <a:t>бюджет города Курска                               социально-ориентированный;</a:t>
                  </a:r>
                </a:p>
                <a:p>
                  <a:endParaRPr lang="ru-RU" dirty="0" smtClean="0">
                    <a:ea typeface="Tahoma" pitchFamily="34" charset="0"/>
                    <a:cs typeface="Times New Roman" pitchFamily="18" charset="0"/>
                  </a:endParaRPr>
                </a:p>
                <a:p>
                  <a:r>
                    <a:rPr lang="ru-RU" dirty="0" smtClean="0">
                      <a:ea typeface="Tahoma" pitchFamily="34" charset="0"/>
                      <a:cs typeface="Times New Roman" pitchFamily="18" charset="0"/>
                    </a:rPr>
                    <a:t>в рамках проекта «Народный бюджет» отремонтировано и благоустроено </a:t>
                  </a:r>
                  <a:r>
                    <a:rPr lang="ru-RU" b="1" dirty="0" smtClean="0">
                      <a:latin typeface="+mj-lt"/>
                      <a:ea typeface="Tahoma" pitchFamily="34" charset="0"/>
                      <a:cs typeface="Times New Roman" pitchFamily="18" charset="0"/>
                    </a:rPr>
                    <a:t>25</a:t>
                  </a:r>
                  <a:r>
                    <a:rPr lang="ru-RU" dirty="0" smtClean="0">
                      <a:ea typeface="Tahoma" pitchFamily="34" charset="0"/>
                      <a:cs typeface="Times New Roman" pitchFamily="18" charset="0"/>
                    </a:rPr>
                    <a:t> объекта социально-культурной сферы.</a:t>
                  </a:r>
                  <a:endParaRPr lang="ru-RU" dirty="0">
                    <a:ea typeface="Tahoma" pitchFamily="34" charset="0"/>
                    <a:cs typeface="Times New Roman" pitchFamily="18" charset="0"/>
                  </a:endParaRPr>
                </a:p>
              </p:txBody>
            </p:sp>
            <p:sp>
              <p:nvSpPr>
                <p:cNvPr id="8199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6610351" y="3213101"/>
                  <a:ext cx="349249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ru-RU" sz="2000" dirty="0"/>
                </a:p>
              </p:txBody>
            </p:sp>
            <p:sp>
              <p:nvSpPr>
                <p:cNvPr id="9" name="Freeform 1218"/>
                <p:cNvSpPr>
                  <a:spLocks/>
                </p:cNvSpPr>
                <p:nvPr/>
              </p:nvSpPr>
              <p:spPr bwMode="auto">
                <a:xfrm>
                  <a:off x="6357922" y="2515946"/>
                  <a:ext cx="348638" cy="266656"/>
                </a:xfrm>
                <a:custGeom>
                  <a:avLst/>
                  <a:gdLst>
                    <a:gd name="T0" fmla="*/ 3437 w 4043"/>
                    <a:gd name="T1" fmla="*/ 0 h 3090"/>
                    <a:gd name="T2" fmla="*/ 3477 w 4043"/>
                    <a:gd name="T3" fmla="*/ 4 h 3090"/>
                    <a:gd name="T4" fmla="*/ 3516 w 4043"/>
                    <a:gd name="T5" fmla="*/ 12 h 3090"/>
                    <a:gd name="T6" fmla="*/ 3550 w 4043"/>
                    <a:gd name="T7" fmla="*/ 27 h 3090"/>
                    <a:gd name="T8" fmla="*/ 3584 w 4043"/>
                    <a:gd name="T9" fmla="*/ 47 h 3090"/>
                    <a:gd name="T10" fmla="*/ 3615 w 4043"/>
                    <a:gd name="T11" fmla="*/ 73 h 3090"/>
                    <a:gd name="T12" fmla="*/ 3970 w 4043"/>
                    <a:gd name="T13" fmla="*/ 427 h 3090"/>
                    <a:gd name="T14" fmla="*/ 3996 w 4043"/>
                    <a:gd name="T15" fmla="*/ 457 h 3090"/>
                    <a:gd name="T16" fmla="*/ 4015 w 4043"/>
                    <a:gd name="T17" fmla="*/ 491 h 3090"/>
                    <a:gd name="T18" fmla="*/ 4030 w 4043"/>
                    <a:gd name="T19" fmla="*/ 525 h 3090"/>
                    <a:gd name="T20" fmla="*/ 4039 w 4043"/>
                    <a:gd name="T21" fmla="*/ 563 h 3090"/>
                    <a:gd name="T22" fmla="*/ 4043 w 4043"/>
                    <a:gd name="T23" fmla="*/ 604 h 3090"/>
                    <a:gd name="T24" fmla="*/ 4039 w 4043"/>
                    <a:gd name="T25" fmla="*/ 644 h 3090"/>
                    <a:gd name="T26" fmla="*/ 4030 w 4043"/>
                    <a:gd name="T27" fmla="*/ 682 h 3090"/>
                    <a:gd name="T28" fmla="*/ 4015 w 4043"/>
                    <a:gd name="T29" fmla="*/ 717 h 3090"/>
                    <a:gd name="T30" fmla="*/ 3996 w 4043"/>
                    <a:gd name="T31" fmla="*/ 750 h 3090"/>
                    <a:gd name="T32" fmla="*/ 3970 w 4043"/>
                    <a:gd name="T33" fmla="*/ 780 h 3090"/>
                    <a:gd name="T34" fmla="*/ 2081 w 4043"/>
                    <a:gd name="T35" fmla="*/ 2663 h 3090"/>
                    <a:gd name="T36" fmla="*/ 1726 w 4043"/>
                    <a:gd name="T37" fmla="*/ 3017 h 3090"/>
                    <a:gd name="T38" fmla="*/ 1695 w 4043"/>
                    <a:gd name="T39" fmla="*/ 3043 h 3090"/>
                    <a:gd name="T40" fmla="*/ 1663 w 4043"/>
                    <a:gd name="T41" fmla="*/ 3062 h 3090"/>
                    <a:gd name="T42" fmla="*/ 1627 w 4043"/>
                    <a:gd name="T43" fmla="*/ 3077 h 3090"/>
                    <a:gd name="T44" fmla="*/ 1589 w 4043"/>
                    <a:gd name="T45" fmla="*/ 3086 h 3090"/>
                    <a:gd name="T46" fmla="*/ 1549 w 4043"/>
                    <a:gd name="T47" fmla="*/ 3090 h 3090"/>
                    <a:gd name="T48" fmla="*/ 1509 w 4043"/>
                    <a:gd name="T49" fmla="*/ 3086 h 3090"/>
                    <a:gd name="T50" fmla="*/ 1470 w 4043"/>
                    <a:gd name="T51" fmla="*/ 3077 h 3090"/>
                    <a:gd name="T52" fmla="*/ 1434 w 4043"/>
                    <a:gd name="T53" fmla="*/ 3062 h 3090"/>
                    <a:gd name="T54" fmla="*/ 1402 w 4043"/>
                    <a:gd name="T55" fmla="*/ 3043 h 3090"/>
                    <a:gd name="T56" fmla="*/ 1371 w 4043"/>
                    <a:gd name="T57" fmla="*/ 3017 h 3090"/>
                    <a:gd name="T58" fmla="*/ 1016 w 4043"/>
                    <a:gd name="T59" fmla="*/ 2663 h 3090"/>
                    <a:gd name="T60" fmla="*/ 73 w 4043"/>
                    <a:gd name="T61" fmla="*/ 1721 h 3090"/>
                    <a:gd name="T62" fmla="*/ 47 w 4043"/>
                    <a:gd name="T63" fmla="*/ 1691 h 3090"/>
                    <a:gd name="T64" fmla="*/ 26 w 4043"/>
                    <a:gd name="T65" fmla="*/ 1658 h 3090"/>
                    <a:gd name="T66" fmla="*/ 11 w 4043"/>
                    <a:gd name="T67" fmla="*/ 1622 h 3090"/>
                    <a:gd name="T68" fmla="*/ 2 w 4043"/>
                    <a:gd name="T69" fmla="*/ 1585 h 3090"/>
                    <a:gd name="T70" fmla="*/ 0 w 4043"/>
                    <a:gd name="T71" fmla="*/ 1545 h 3090"/>
                    <a:gd name="T72" fmla="*/ 2 w 4043"/>
                    <a:gd name="T73" fmla="*/ 1504 h 3090"/>
                    <a:gd name="T74" fmla="*/ 11 w 4043"/>
                    <a:gd name="T75" fmla="*/ 1467 h 3090"/>
                    <a:gd name="T76" fmla="*/ 26 w 4043"/>
                    <a:gd name="T77" fmla="*/ 1431 h 3090"/>
                    <a:gd name="T78" fmla="*/ 47 w 4043"/>
                    <a:gd name="T79" fmla="*/ 1398 h 3090"/>
                    <a:gd name="T80" fmla="*/ 73 w 4043"/>
                    <a:gd name="T81" fmla="*/ 1368 h 3090"/>
                    <a:gd name="T82" fmla="*/ 428 w 4043"/>
                    <a:gd name="T83" fmla="*/ 1015 h 3090"/>
                    <a:gd name="T84" fmla="*/ 457 w 4043"/>
                    <a:gd name="T85" fmla="*/ 989 h 3090"/>
                    <a:gd name="T86" fmla="*/ 491 w 4043"/>
                    <a:gd name="T87" fmla="*/ 968 h 3090"/>
                    <a:gd name="T88" fmla="*/ 527 w 4043"/>
                    <a:gd name="T89" fmla="*/ 953 h 3090"/>
                    <a:gd name="T90" fmla="*/ 564 w 4043"/>
                    <a:gd name="T91" fmla="*/ 944 h 3090"/>
                    <a:gd name="T92" fmla="*/ 605 w 4043"/>
                    <a:gd name="T93" fmla="*/ 942 h 3090"/>
                    <a:gd name="T94" fmla="*/ 645 w 4043"/>
                    <a:gd name="T95" fmla="*/ 944 h 3090"/>
                    <a:gd name="T96" fmla="*/ 684 w 4043"/>
                    <a:gd name="T97" fmla="*/ 953 h 3090"/>
                    <a:gd name="T98" fmla="*/ 718 w 4043"/>
                    <a:gd name="T99" fmla="*/ 968 h 3090"/>
                    <a:gd name="T100" fmla="*/ 752 w 4043"/>
                    <a:gd name="T101" fmla="*/ 989 h 3090"/>
                    <a:gd name="T102" fmla="*/ 783 w 4043"/>
                    <a:gd name="T103" fmla="*/ 1015 h 3090"/>
                    <a:gd name="T104" fmla="*/ 1549 w 4043"/>
                    <a:gd name="T105" fmla="*/ 1781 h 3090"/>
                    <a:gd name="T106" fmla="*/ 3260 w 4043"/>
                    <a:gd name="T107" fmla="*/ 73 h 3090"/>
                    <a:gd name="T108" fmla="*/ 3291 w 4043"/>
                    <a:gd name="T109" fmla="*/ 47 h 3090"/>
                    <a:gd name="T110" fmla="*/ 3323 w 4043"/>
                    <a:gd name="T111" fmla="*/ 27 h 3090"/>
                    <a:gd name="T112" fmla="*/ 3359 w 4043"/>
                    <a:gd name="T113" fmla="*/ 12 h 3090"/>
                    <a:gd name="T114" fmla="*/ 3397 w 4043"/>
                    <a:gd name="T115" fmla="*/ 4 h 3090"/>
                    <a:gd name="T116" fmla="*/ 3437 w 4043"/>
                    <a:gd name="T117" fmla="*/ 0 h 30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4043" h="3090">
                      <a:moveTo>
                        <a:pt x="3437" y="0"/>
                      </a:moveTo>
                      <a:lnTo>
                        <a:pt x="3477" y="4"/>
                      </a:lnTo>
                      <a:lnTo>
                        <a:pt x="3516" y="12"/>
                      </a:lnTo>
                      <a:lnTo>
                        <a:pt x="3550" y="27"/>
                      </a:lnTo>
                      <a:lnTo>
                        <a:pt x="3584" y="47"/>
                      </a:lnTo>
                      <a:lnTo>
                        <a:pt x="3615" y="73"/>
                      </a:lnTo>
                      <a:lnTo>
                        <a:pt x="3970" y="427"/>
                      </a:lnTo>
                      <a:lnTo>
                        <a:pt x="3996" y="457"/>
                      </a:lnTo>
                      <a:lnTo>
                        <a:pt x="4015" y="491"/>
                      </a:lnTo>
                      <a:lnTo>
                        <a:pt x="4030" y="525"/>
                      </a:lnTo>
                      <a:lnTo>
                        <a:pt x="4039" y="563"/>
                      </a:lnTo>
                      <a:lnTo>
                        <a:pt x="4043" y="604"/>
                      </a:lnTo>
                      <a:lnTo>
                        <a:pt x="4039" y="644"/>
                      </a:lnTo>
                      <a:lnTo>
                        <a:pt x="4030" y="682"/>
                      </a:lnTo>
                      <a:lnTo>
                        <a:pt x="4015" y="717"/>
                      </a:lnTo>
                      <a:lnTo>
                        <a:pt x="3996" y="750"/>
                      </a:lnTo>
                      <a:lnTo>
                        <a:pt x="3970" y="780"/>
                      </a:lnTo>
                      <a:lnTo>
                        <a:pt x="2081" y="2663"/>
                      </a:lnTo>
                      <a:lnTo>
                        <a:pt x="1726" y="3017"/>
                      </a:lnTo>
                      <a:lnTo>
                        <a:pt x="1695" y="3043"/>
                      </a:lnTo>
                      <a:lnTo>
                        <a:pt x="1663" y="3062"/>
                      </a:lnTo>
                      <a:lnTo>
                        <a:pt x="1627" y="3077"/>
                      </a:lnTo>
                      <a:lnTo>
                        <a:pt x="1589" y="3086"/>
                      </a:lnTo>
                      <a:lnTo>
                        <a:pt x="1549" y="3090"/>
                      </a:lnTo>
                      <a:lnTo>
                        <a:pt x="1509" y="3086"/>
                      </a:lnTo>
                      <a:lnTo>
                        <a:pt x="1470" y="3077"/>
                      </a:lnTo>
                      <a:lnTo>
                        <a:pt x="1434" y="3062"/>
                      </a:lnTo>
                      <a:lnTo>
                        <a:pt x="1402" y="3043"/>
                      </a:lnTo>
                      <a:lnTo>
                        <a:pt x="1371" y="3017"/>
                      </a:lnTo>
                      <a:lnTo>
                        <a:pt x="1016" y="2663"/>
                      </a:lnTo>
                      <a:lnTo>
                        <a:pt x="73" y="1721"/>
                      </a:lnTo>
                      <a:lnTo>
                        <a:pt x="47" y="1691"/>
                      </a:lnTo>
                      <a:lnTo>
                        <a:pt x="26" y="1658"/>
                      </a:lnTo>
                      <a:lnTo>
                        <a:pt x="11" y="1622"/>
                      </a:lnTo>
                      <a:lnTo>
                        <a:pt x="2" y="1585"/>
                      </a:lnTo>
                      <a:lnTo>
                        <a:pt x="0" y="1545"/>
                      </a:lnTo>
                      <a:lnTo>
                        <a:pt x="2" y="1504"/>
                      </a:lnTo>
                      <a:lnTo>
                        <a:pt x="11" y="1467"/>
                      </a:lnTo>
                      <a:lnTo>
                        <a:pt x="26" y="1431"/>
                      </a:lnTo>
                      <a:lnTo>
                        <a:pt x="47" y="1398"/>
                      </a:lnTo>
                      <a:lnTo>
                        <a:pt x="73" y="1368"/>
                      </a:lnTo>
                      <a:lnTo>
                        <a:pt x="428" y="1015"/>
                      </a:lnTo>
                      <a:lnTo>
                        <a:pt x="457" y="989"/>
                      </a:lnTo>
                      <a:lnTo>
                        <a:pt x="491" y="968"/>
                      </a:lnTo>
                      <a:lnTo>
                        <a:pt x="527" y="953"/>
                      </a:lnTo>
                      <a:lnTo>
                        <a:pt x="564" y="944"/>
                      </a:lnTo>
                      <a:lnTo>
                        <a:pt x="605" y="942"/>
                      </a:lnTo>
                      <a:lnTo>
                        <a:pt x="645" y="944"/>
                      </a:lnTo>
                      <a:lnTo>
                        <a:pt x="684" y="953"/>
                      </a:lnTo>
                      <a:lnTo>
                        <a:pt x="718" y="968"/>
                      </a:lnTo>
                      <a:lnTo>
                        <a:pt x="752" y="989"/>
                      </a:lnTo>
                      <a:lnTo>
                        <a:pt x="783" y="1015"/>
                      </a:lnTo>
                      <a:lnTo>
                        <a:pt x="1549" y="1781"/>
                      </a:lnTo>
                      <a:lnTo>
                        <a:pt x="3260" y="73"/>
                      </a:lnTo>
                      <a:lnTo>
                        <a:pt x="3291" y="47"/>
                      </a:lnTo>
                      <a:lnTo>
                        <a:pt x="3323" y="27"/>
                      </a:lnTo>
                      <a:lnTo>
                        <a:pt x="3359" y="12"/>
                      </a:lnTo>
                      <a:lnTo>
                        <a:pt x="3397" y="4"/>
                      </a:lnTo>
                      <a:lnTo>
                        <a:pt x="3437" y="0"/>
                      </a:ln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 dirty="0"/>
                </a:p>
                <a:p>
                  <a:endParaRPr lang="en-US" sz="2000" dirty="0"/>
                </a:p>
                <a:p>
                  <a:endParaRPr lang="en-US" sz="2000" dirty="0"/>
                </a:p>
                <a:p>
                  <a:endParaRPr lang="en-US" sz="2000" dirty="0"/>
                </a:p>
              </p:txBody>
            </p:sp>
            <p:sp>
              <p:nvSpPr>
                <p:cNvPr id="10" name="Freeform 1218"/>
                <p:cNvSpPr>
                  <a:spLocks/>
                </p:cNvSpPr>
                <p:nvPr/>
              </p:nvSpPr>
              <p:spPr bwMode="auto">
                <a:xfrm>
                  <a:off x="6374855" y="3498080"/>
                  <a:ext cx="348638" cy="266656"/>
                </a:xfrm>
                <a:custGeom>
                  <a:avLst/>
                  <a:gdLst>
                    <a:gd name="T0" fmla="*/ 3437 w 4043"/>
                    <a:gd name="T1" fmla="*/ 0 h 3090"/>
                    <a:gd name="T2" fmla="*/ 3477 w 4043"/>
                    <a:gd name="T3" fmla="*/ 4 h 3090"/>
                    <a:gd name="T4" fmla="*/ 3516 w 4043"/>
                    <a:gd name="T5" fmla="*/ 12 h 3090"/>
                    <a:gd name="T6" fmla="*/ 3550 w 4043"/>
                    <a:gd name="T7" fmla="*/ 27 h 3090"/>
                    <a:gd name="T8" fmla="*/ 3584 w 4043"/>
                    <a:gd name="T9" fmla="*/ 47 h 3090"/>
                    <a:gd name="T10" fmla="*/ 3615 w 4043"/>
                    <a:gd name="T11" fmla="*/ 73 h 3090"/>
                    <a:gd name="T12" fmla="*/ 3970 w 4043"/>
                    <a:gd name="T13" fmla="*/ 427 h 3090"/>
                    <a:gd name="T14" fmla="*/ 3996 w 4043"/>
                    <a:gd name="T15" fmla="*/ 457 h 3090"/>
                    <a:gd name="T16" fmla="*/ 4015 w 4043"/>
                    <a:gd name="T17" fmla="*/ 491 h 3090"/>
                    <a:gd name="T18" fmla="*/ 4030 w 4043"/>
                    <a:gd name="T19" fmla="*/ 525 h 3090"/>
                    <a:gd name="T20" fmla="*/ 4039 w 4043"/>
                    <a:gd name="T21" fmla="*/ 563 h 3090"/>
                    <a:gd name="T22" fmla="*/ 4043 w 4043"/>
                    <a:gd name="T23" fmla="*/ 604 h 3090"/>
                    <a:gd name="T24" fmla="*/ 4039 w 4043"/>
                    <a:gd name="T25" fmla="*/ 644 h 3090"/>
                    <a:gd name="T26" fmla="*/ 4030 w 4043"/>
                    <a:gd name="T27" fmla="*/ 682 h 3090"/>
                    <a:gd name="T28" fmla="*/ 4015 w 4043"/>
                    <a:gd name="T29" fmla="*/ 717 h 3090"/>
                    <a:gd name="T30" fmla="*/ 3996 w 4043"/>
                    <a:gd name="T31" fmla="*/ 750 h 3090"/>
                    <a:gd name="T32" fmla="*/ 3970 w 4043"/>
                    <a:gd name="T33" fmla="*/ 780 h 3090"/>
                    <a:gd name="T34" fmla="*/ 2081 w 4043"/>
                    <a:gd name="T35" fmla="*/ 2663 h 3090"/>
                    <a:gd name="T36" fmla="*/ 1726 w 4043"/>
                    <a:gd name="T37" fmla="*/ 3017 h 3090"/>
                    <a:gd name="T38" fmla="*/ 1695 w 4043"/>
                    <a:gd name="T39" fmla="*/ 3043 h 3090"/>
                    <a:gd name="T40" fmla="*/ 1663 w 4043"/>
                    <a:gd name="T41" fmla="*/ 3062 h 3090"/>
                    <a:gd name="T42" fmla="*/ 1627 w 4043"/>
                    <a:gd name="T43" fmla="*/ 3077 h 3090"/>
                    <a:gd name="T44" fmla="*/ 1589 w 4043"/>
                    <a:gd name="T45" fmla="*/ 3086 h 3090"/>
                    <a:gd name="T46" fmla="*/ 1549 w 4043"/>
                    <a:gd name="T47" fmla="*/ 3090 h 3090"/>
                    <a:gd name="T48" fmla="*/ 1509 w 4043"/>
                    <a:gd name="T49" fmla="*/ 3086 h 3090"/>
                    <a:gd name="T50" fmla="*/ 1470 w 4043"/>
                    <a:gd name="T51" fmla="*/ 3077 h 3090"/>
                    <a:gd name="T52" fmla="*/ 1434 w 4043"/>
                    <a:gd name="T53" fmla="*/ 3062 h 3090"/>
                    <a:gd name="T54" fmla="*/ 1402 w 4043"/>
                    <a:gd name="T55" fmla="*/ 3043 h 3090"/>
                    <a:gd name="T56" fmla="*/ 1371 w 4043"/>
                    <a:gd name="T57" fmla="*/ 3017 h 3090"/>
                    <a:gd name="T58" fmla="*/ 1016 w 4043"/>
                    <a:gd name="T59" fmla="*/ 2663 h 3090"/>
                    <a:gd name="T60" fmla="*/ 73 w 4043"/>
                    <a:gd name="T61" fmla="*/ 1721 h 3090"/>
                    <a:gd name="T62" fmla="*/ 47 w 4043"/>
                    <a:gd name="T63" fmla="*/ 1691 h 3090"/>
                    <a:gd name="T64" fmla="*/ 26 w 4043"/>
                    <a:gd name="T65" fmla="*/ 1658 h 3090"/>
                    <a:gd name="T66" fmla="*/ 11 w 4043"/>
                    <a:gd name="T67" fmla="*/ 1622 h 3090"/>
                    <a:gd name="T68" fmla="*/ 2 w 4043"/>
                    <a:gd name="T69" fmla="*/ 1585 h 3090"/>
                    <a:gd name="T70" fmla="*/ 0 w 4043"/>
                    <a:gd name="T71" fmla="*/ 1545 h 3090"/>
                    <a:gd name="T72" fmla="*/ 2 w 4043"/>
                    <a:gd name="T73" fmla="*/ 1504 h 3090"/>
                    <a:gd name="T74" fmla="*/ 11 w 4043"/>
                    <a:gd name="T75" fmla="*/ 1467 h 3090"/>
                    <a:gd name="T76" fmla="*/ 26 w 4043"/>
                    <a:gd name="T77" fmla="*/ 1431 h 3090"/>
                    <a:gd name="T78" fmla="*/ 47 w 4043"/>
                    <a:gd name="T79" fmla="*/ 1398 h 3090"/>
                    <a:gd name="T80" fmla="*/ 73 w 4043"/>
                    <a:gd name="T81" fmla="*/ 1368 h 3090"/>
                    <a:gd name="T82" fmla="*/ 428 w 4043"/>
                    <a:gd name="T83" fmla="*/ 1015 h 3090"/>
                    <a:gd name="T84" fmla="*/ 457 w 4043"/>
                    <a:gd name="T85" fmla="*/ 989 h 3090"/>
                    <a:gd name="T86" fmla="*/ 491 w 4043"/>
                    <a:gd name="T87" fmla="*/ 968 h 3090"/>
                    <a:gd name="T88" fmla="*/ 527 w 4043"/>
                    <a:gd name="T89" fmla="*/ 953 h 3090"/>
                    <a:gd name="T90" fmla="*/ 564 w 4043"/>
                    <a:gd name="T91" fmla="*/ 944 h 3090"/>
                    <a:gd name="T92" fmla="*/ 605 w 4043"/>
                    <a:gd name="T93" fmla="*/ 942 h 3090"/>
                    <a:gd name="T94" fmla="*/ 645 w 4043"/>
                    <a:gd name="T95" fmla="*/ 944 h 3090"/>
                    <a:gd name="T96" fmla="*/ 684 w 4043"/>
                    <a:gd name="T97" fmla="*/ 953 h 3090"/>
                    <a:gd name="T98" fmla="*/ 718 w 4043"/>
                    <a:gd name="T99" fmla="*/ 968 h 3090"/>
                    <a:gd name="T100" fmla="*/ 752 w 4043"/>
                    <a:gd name="T101" fmla="*/ 989 h 3090"/>
                    <a:gd name="T102" fmla="*/ 783 w 4043"/>
                    <a:gd name="T103" fmla="*/ 1015 h 3090"/>
                    <a:gd name="T104" fmla="*/ 1549 w 4043"/>
                    <a:gd name="T105" fmla="*/ 1781 h 3090"/>
                    <a:gd name="T106" fmla="*/ 3260 w 4043"/>
                    <a:gd name="T107" fmla="*/ 73 h 3090"/>
                    <a:gd name="T108" fmla="*/ 3291 w 4043"/>
                    <a:gd name="T109" fmla="*/ 47 h 3090"/>
                    <a:gd name="T110" fmla="*/ 3323 w 4043"/>
                    <a:gd name="T111" fmla="*/ 27 h 3090"/>
                    <a:gd name="T112" fmla="*/ 3359 w 4043"/>
                    <a:gd name="T113" fmla="*/ 12 h 3090"/>
                    <a:gd name="T114" fmla="*/ 3397 w 4043"/>
                    <a:gd name="T115" fmla="*/ 4 h 3090"/>
                    <a:gd name="T116" fmla="*/ 3437 w 4043"/>
                    <a:gd name="T117" fmla="*/ 0 h 30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4043" h="3090">
                      <a:moveTo>
                        <a:pt x="3437" y="0"/>
                      </a:moveTo>
                      <a:lnTo>
                        <a:pt x="3477" y="4"/>
                      </a:lnTo>
                      <a:lnTo>
                        <a:pt x="3516" y="12"/>
                      </a:lnTo>
                      <a:lnTo>
                        <a:pt x="3550" y="27"/>
                      </a:lnTo>
                      <a:lnTo>
                        <a:pt x="3584" y="47"/>
                      </a:lnTo>
                      <a:lnTo>
                        <a:pt x="3615" y="73"/>
                      </a:lnTo>
                      <a:lnTo>
                        <a:pt x="3970" y="427"/>
                      </a:lnTo>
                      <a:lnTo>
                        <a:pt x="3996" y="457"/>
                      </a:lnTo>
                      <a:lnTo>
                        <a:pt x="4015" y="491"/>
                      </a:lnTo>
                      <a:lnTo>
                        <a:pt x="4030" y="525"/>
                      </a:lnTo>
                      <a:lnTo>
                        <a:pt x="4039" y="563"/>
                      </a:lnTo>
                      <a:lnTo>
                        <a:pt x="4043" y="604"/>
                      </a:lnTo>
                      <a:lnTo>
                        <a:pt x="4039" y="644"/>
                      </a:lnTo>
                      <a:lnTo>
                        <a:pt x="4030" y="682"/>
                      </a:lnTo>
                      <a:lnTo>
                        <a:pt x="4015" y="717"/>
                      </a:lnTo>
                      <a:lnTo>
                        <a:pt x="3996" y="750"/>
                      </a:lnTo>
                      <a:lnTo>
                        <a:pt x="3970" y="780"/>
                      </a:lnTo>
                      <a:lnTo>
                        <a:pt x="2081" y="2663"/>
                      </a:lnTo>
                      <a:lnTo>
                        <a:pt x="1726" y="3017"/>
                      </a:lnTo>
                      <a:lnTo>
                        <a:pt x="1695" y="3043"/>
                      </a:lnTo>
                      <a:lnTo>
                        <a:pt x="1663" y="3062"/>
                      </a:lnTo>
                      <a:lnTo>
                        <a:pt x="1627" y="3077"/>
                      </a:lnTo>
                      <a:lnTo>
                        <a:pt x="1589" y="3086"/>
                      </a:lnTo>
                      <a:lnTo>
                        <a:pt x="1549" y="3090"/>
                      </a:lnTo>
                      <a:lnTo>
                        <a:pt x="1509" y="3086"/>
                      </a:lnTo>
                      <a:lnTo>
                        <a:pt x="1470" y="3077"/>
                      </a:lnTo>
                      <a:lnTo>
                        <a:pt x="1434" y="3062"/>
                      </a:lnTo>
                      <a:lnTo>
                        <a:pt x="1402" y="3043"/>
                      </a:lnTo>
                      <a:lnTo>
                        <a:pt x="1371" y="3017"/>
                      </a:lnTo>
                      <a:lnTo>
                        <a:pt x="1016" y="2663"/>
                      </a:lnTo>
                      <a:lnTo>
                        <a:pt x="73" y="1721"/>
                      </a:lnTo>
                      <a:lnTo>
                        <a:pt x="47" y="1691"/>
                      </a:lnTo>
                      <a:lnTo>
                        <a:pt x="26" y="1658"/>
                      </a:lnTo>
                      <a:lnTo>
                        <a:pt x="11" y="1622"/>
                      </a:lnTo>
                      <a:lnTo>
                        <a:pt x="2" y="1585"/>
                      </a:lnTo>
                      <a:lnTo>
                        <a:pt x="0" y="1545"/>
                      </a:lnTo>
                      <a:lnTo>
                        <a:pt x="2" y="1504"/>
                      </a:lnTo>
                      <a:lnTo>
                        <a:pt x="11" y="1467"/>
                      </a:lnTo>
                      <a:lnTo>
                        <a:pt x="26" y="1431"/>
                      </a:lnTo>
                      <a:lnTo>
                        <a:pt x="47" y="1398"/>
                      </a:lnTo>
                      <a:lnTo>
                        <a:pt x="73" y="1368"/>
                      </a:lnTo>
                      <a:lnTo>
                        <a:pt x="428" y="1015"/>
                      </a:lnTo>
                      <a:lnTo>
                        <a:pt x="457" y="989"/>
                      </a:lnTo>
                      <a:lnTo>
                        <a:pt x="491" y="968"/>
                      </a:lnTo>
                      <a:lnTo>
                        <a:pt x="527" y="953"/>
                      </a:lnTo>
                      <a:lnTo>
                        <a:pt x="564" y="944"/>
                      </a:lnTo>
                      <a:lnTo>
                        <a:pt x="605" y="942"/>
                      </a:lnTo>
                      <a:lnTo>
                        <a:pt x="645" y="944"/>
                      </a:lnTo>
                      <a:lnTo>
                        <a:pt x="684" y="953"/>
                      </a:lnTo>
                      <a:lnTo>
                        <a:pt x="718" y="968"/>
                      </a:lnTo>
                      <a:lnTo>
                        <a:pt x="752" y="989"/>
                      </a:lnTo>
                      <a:lnTo>
                        <a:pt x="783" y="1015"/>
                      </a:lnTo>
                      <a:lnTo>
                        <a:pt x="1549" y="1781"/>
                      </a:lnTo>
                      <a:lnTo>
                        <a:pt x="3260" y="73"/>
                      </a:lnTo>
                      <a:lnTo>
                        <a:pt x="3291" y="47"/>
                      </a:lnTo>
                      <a:lnTo>
                        <a:pt x="3323" y="27"/>
                      </a:lnTo>
                      <a:lnTo>
                        <a:pt x="3359" y="12"/>
                      </a:lnTo>
                      <a:lnTo>
                        <a:pt x="3397" y="4"/>
                      </a:lnTo>
                      <a:lnTo>
                        <a:pt x="3437" y="0"/>
                      </a:lnTo>
                      <a:close/>
                    </a:path>
                  </a:pathLst>
                </a:custGeom>
                <a:solidFill>
                  <a:schemeClr val="accent4">
                    <a:lumMod val="40000"/>
                    <a:lumOff val="6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2000" dirty="0"/>
                </a:p>
                <a:p>
                  <a:endParaRPr lang="en-US" sz="2000" dirty="0"/>
                </a:p>
                <a:p>
                  <a:endParaRPr lang="en-US" sz="2000" dirty="0"/>
                </a:p>
                <a:p>
                  <a:endParaRPr lang="en-US" sz="2000" dirty="0"/>
                </a:p>
              </p:txBody>
            </p:sp>
          </p:grpSp>
        </p:grpSp>
      </p:grpSp>
      <p:graphicFrame>
        <p:nvGraphicFramePr>
          <p:cNvPr id="17" name="Диаграмма 16"/>
          <p:cNvGraphicFramePr/>
          <p:nvPr/>
        </p:nvGraphicFramePr>
        <p:xfrm>
          <a:off x="218439" y="1630680"/>
          <a:ext cx="7254875" cy="5014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>
          <a:xfrm>
            <a:off x="549793" y="1509309"/>
            <a:ext cx="5334840" cy="2258853"/>
          </a:xfrm>
        </p:spPr>
        <p:txBody>
          <a:bodyPr/>
          <a:lstStyle/>
          <a:p>
            <a:pPr algn="just"/>
            <a:r>
              <a:rPr lang="ru-RU" sz="2000" dirty="0" smtClean="0">
                <a:cs typeface="Times New Roman" pitchFamily="18" charset="0"/>
              </a:rPr>
              <a:t>	«Бюджет для граждан» существует уже не первый год и доказал свою значимость и </a:t>
            </a:r>
            <a:r>
              <a:rPr lang="ru-RU" sz="2000" dirty="0" err="1" smtClean="0">
                <a:cs typeface="Times New Roman" pitchFamily="18" charset="0"/>
              </a:rPr>
              <a:t>востребованность</a:t>
            </a:r>
            <a:r>
              <a:rPr lang="ru-RU" sz="2000" dirty="0" smtClean="0">
                <a:cs typeface="Times New Roman" pitchFamily="18" charset="0"/>
              </a:rPr>
              <a:t>, как эффективный механизм «виртуального» диалога между муниципальной властью и населением города, занял важное место в общественной жизни. В целях обеспечения открытости работы Администрации города Курска представляем вашему вниманию отчет об исполнении бюджета города Курска за 2025 год в формате – «Бюджет для граждан». </a:t>
            </a:r>
          </a:p>
          <a:p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5"/>
          </p:nvPr>
        </p:nvSpPr>
        <p:spPr>
          <a:xfrm>
            <a:off x="6326936" y="1481877"/>
            <a:ext cx="5334658" cy="2258853"/>
          </a:xfrm>
        </p:spPr>
        <p:txBody>
          <a:bodyPr/>
          <a:lstStyle/>
          <a:p>
            <a:pPr algn="just"/>
            <a:r>
              <a:rPr lang="ru-RU" sz="2000" dirty="0" smtClean="0">
                <a:cs typeface="Times New Roman" pitchFamily="18" charset="0"/>
              </a:rPr>
              <a:t>	 Данная форма отчета об исполнении бюджета предназначена для различных категорий населения города и представителей разных профессий: студентов, молодых семей и пенсионеров, педагогов и врачей, а также других категорий населения, не обладающих специальными знаниями в сфере бюджетного законодательства, и поможет разобраться им в годовом отчете об исполнении бюджета города Курска. </a:t>
            </a:r>
          </a:p>
          <a:p>
            <a:pPr algn="just"/>
            <a:endParaRPr lang="ru-RU" sz="2000" dirty="0"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46499" y="379819"/>
            <a:ext cx="10865180" cy="695924"/>
          </a:xfrm>
        </p:spPr>
        <p:txBody>
          <a:bodyPr/>
          <a:lstStyle/>
          <a:p>
            <a:r>
              <a:rPr lang="ru-RU" dirty="0" smtClean="0">
                <a:cs typeface="Times New Roman" pitchFamily="18" charset="0"/>
              </a:rPr>
              <a:t>Дорогие друзья! Сердечно приветствуем  вас на нашем сайте.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9"/>
          <p:cNvGrpSpPr/>
          <p:nvPr/>
        </p:nvGrpSpPr>
        <p:grpSpPr>
          <a:xfrm>
            <a:off x="152400" y="4305598"/>
            <a:ext cx="11544299" cy="1210241"/>
            <a:chOff x="142875" y="4257973"/>
            <a:chExt cx="11544299" cy="121024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4033837" y="4257973"/>
              <a:ext cx="434340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 smtClean="0"/>
                <a:t>Награждение стипендией Главы города Курска юных талантов — обладателей Гран-при городских конкурсов</a:t>
              </a:r>
              <a:endParaRPr lang="ru-RU" dirty="0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42875" y="4262735"/>
              <a:ext cx="40386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 smtClean="0"/>
                <a:t>Встреча с Почетным гражданином города Курска, участником ВОВ, подполковником</a:t>
              </a:r>
            </a:p>
            <a:p>
              <a:pPr algn="ctr"/>
              <a:r>
                <a:rPr lang="ru-RU" dirty="0" smtClean="0"/>
                <a:t> Михаил Петрович Жаков!</a:t>
              </a:r>
              <a:endParaRPr lang="ru-RU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8381999" y="4267885"/>
              <a:ext cx="3305175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 smtClean="0"/>
                <a:t>Открытие обновленного городского молодежного центра социальных программ «Спектр»</a:t>
              </a:r>
              <a:endParaRPr lang="ru-RU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85850" y="447675"/>
            <a:ext cx="1082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 smtClean="0"/>
              <a:t>«Наша приоритетная задача- поддержка жителей города Курска различных социальных категорий!»</a:t>
            </a:r>
            <a:endParaRPr lang="ru-RU" b="1" i="1" dirty="0"/>
          </a:p>
        </p:txBody>
      </p:sp>
      <p:pic>
        <p:nvPicPr>
          <p:cNvPr id="1026" name="Picture 2" descr="https://sun9-41.userapi.com/s/v1/ig2/kbWKgkeg6Ny02iJSoSXjwNnlBotciKY9mKYfkqXS-aBOlxzHGIHtRVrOu5bCmF-HTyoAnzdr2ojXohw3yDiuVHtZ.jpg?quality=95&amp;as=32x21,48x32,72x48,108x72,160x107,240x160,360x240,480x320,540x360,640x427,720x480,1080x720,1280x853,1440x960,2560x1707&amp;from=bu&amp;cs=2560x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8476" y="1585277"/>
            <a:ext cx="3779262" cy="2520000"/>
          </a:xfrm>
          <a:prstGeom prst="rect">
            <a:avLst/>
          </a:prstGeom>
          <a:noFill/>
        </p:spPr>
      </p:pic>
      <p:pic>
        <p:nvPicPr>
          <p:cNvPr id="14" name="Рисунок 13" descr="KTFYambbjUbD1KX3stCW6JsXvZnpDMla3RGyCFWsgp9dpAzFhisG-BU4Ddhss4OwliL5R2X1E4Te2Gp0X4qdCGLV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9471" y="1592580"/>
            <a:ext cx="3781477" cy="2520000"/>
          </a:xfrm>
          <a:prstGeom prst="rect">
            <a:avLst/>
          </a:prstGeom>
        </p:spPr>
      </p:pic>
      <p:pic>
        <p:nvPicPr>
          <p:cNvPr id="1028" name="Picture 4" descr="https://sun9-40.userapi.com/s/v1/ig2/xTynDjp-pYxoVfFmVdk8FGBJDPtuGDBD9BxnB1GtDOQ5DQbNDQVIajNFRpw5wg2cCcloYXtbWdJM1ZmPHV5xs8zP.jpg?quality=95&amp;as=32x21,48x32,72x48,108x72,160x107,240x160,360x240,480x320,540x360,640x426,720x480,1080x720,1280x853,1440x960,2560x1706&amp;from=bu&amp;cs=2560x0"/>
          <p:cNvPicPr>
            <a:picLocks noChangeAspect="1" noChangeArrowheads="1"/>
          </p:cNvPicPr>
          <p:nvPr/>
        </p:nvPicPr>
        <p:blipFill>
          <a:blip r:embed="rId4" cstate="print"/>
          <a:srcRect l="5357"/>
          <a:stretch>
            <a:fillRect/>
          </a:stretch>
        </p:blipFill>
        <p:spPr bwMode="auto">
          <a:xfrm>
            <a:off x="8199120" y="1577975"/>
            <a:ext cx="3578913" cy="2520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664233" y="344502"/>
            <a:ext cx="110705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ru-RU" altLang="ko-KR" sz="2400" dirty="0" smtClean="0">
                <a:latin typeface="+mj-lt"/>
                <a:ea typeface="+mj-ea"/>
                <a:cs typeface="+mj-cs"/>
              </a:rPr>
              <a:t>ОБЩЕЕ КОЛИЧЕСТВО УЧРЕЖДЕНИЙ,ОКАЗЫВАВШИХ УСЛУГИ В 2025 году </a:t>
            </a:r>
          </a:p>
          <a:p>
            <a:pPr eaLnBrk="0" hangingPunct="0">
              <a:defRPr/>
            </a:pPr>
            <a:r>
              <a:rPr lang="ru-RU" altLang="ko-KR" sz="2400" dirty="0" smtClean="0">
                <a:ea typeface="+mj-ea"/>
                <a:cs typeface="+mj-cs"/>
              </a:rPr>
              <a:t>за счет бюджета города Курска </a:t>
            </a:r>
            <a:r>
              <a:rPr lang="ru-RU" altLang="ko-KR" sz="1400" dirty="0" smtClean="0">
                <a:ea typeface="+mj-ea"/>
                <a:cs typeface="+mj-cs"/>
              </a:rPr>
              <a:t>(казенных, </a:t>
            </a:r>
            <a:r>
              <a:rPr lang="ru-RU" altLang="ko-KR" sz="1400" dirty="0" smtClean="0"/>
              <a:t>бюджетных и частных)-</a:t>
            </a:r>
            <a:r>
              <a:rPr lang="ru-RU" altLang="ko-KR" dirty="0" smtClean="0">
                <a:latin typeface="+mj-lt"/>
              </a:rPr>
              <a:t>228: </a:t>
            </a:r>
            <a:endParaRPr lang="ru-RU" altLang="ko-KR" dirty="0">
              <a:latin typeface="+mj-lt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1095556" y="1832293"/>
            <a:ext cx="10180617" cy="4316254"/>
            <a:chOff x="1035170" y="1461358"/>
            <a:chExt cx="10180617" cy="4316254"/>
          </a:xfrm>
        </p:grpSpPr>
        <p:grpSp>
          <p:nvGrpSpPr>
            <p:cNvPr id="23" name="Группа 27"/>
            <p:cNvGrpSpPr/>
            <p:nvPr/>
          </p:nvGrpSpPr>
          <p:grpSpPr>
            <a:xfrm>
              <a:off x="1035170" y="1461358"/>
              <a:ext cx="10180617" cy="4316254"/>
              <a:chOff x="1045590" y="2192124"/>
              <a:chExt cx="7466831" cy="3494560"/>
            </a:xfrm>
          </p:grpSpPr>
          <p:sp>
            <p:nvSpPr>
              <p:cNvPr id="24" name="Snip Single Corner Rectangle 3">
                <a:extLst>
                  <a:ext uri="{FF2B5EF4-FFF2-40B4-BE49-F238E27FC236}">
                    <a16:creationId xmlns:a16="http://schemas.microsoft.com/office/drawing/2014/main" xmlns="" id="{62FFA9DA-F5BA-4E1E-9D84-0977BF971FC3}"/>
                  </a:ext>
                </a:extLst>
              </p:cNvPr>
              <p:cNvSpPr/>
              <p:nvPr/>
            </p:nvSpPr>
            <p:spPr>
              <a:xfrm>
                <a:off x="1049754" y="2192124"/>
                <a:ext cx="2269165" cy="3494560"/>
              </a:xfrm>
              <a:prstGeom prst="snip1Rect">
                <a:avLst/>
              </a:prstGeom>
              <a:solidFill>
                <a:schemeClr val="bg1"/>
              </a:solidFill>
              <a:ln w="38100">
                <a:solidFill>
                  <a:schemeClr val="accent2">
                    <a:alpha val="3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Rectangle 4">
                <a:extLst>
                  <a:ext uri="{FF2B5EF4-FFF2-40B4-BE49-F238E27FC236}">
                    <a16:creationId xmlns:a16="http://schemas.microsoft.com/office/drawing/2014/main" xmlns="" id="{53FB9C39-9EBB-4689-B464-2BFD7D4E9DBD}"/>
                  </a:ext>
                </a:extLst>
              </p:cNvPr>
              <p:cNvSpPr/>
              <p:nvPr/>
            </p:nvSpPr>
            <p:spPr>
              <a:xfrm>
                <a:off x="1049754" y="2590643"/>
                <a:ext cx="2269165" cy="48774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0C745936-946A-4B68-A3C9-3D0723F83FD0}"/>
                  </a:ext>
                </a:extLst>
              </p:cNvPr>
              <p:cNvSpPr txBox="1"/>
              <p:nvPr/>
            </p:nvSpPr>
            <p:spPr>
              <a:xfrm>
                <a:off x="4015060" y="2671048"/>
                <a:ext cx="155760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ea typeface="Roboto" panose="02000000000000000000" pitchFamily="2" charset="0"/>
                  </a:rPr>
                  <a:t>Perfect Concept</a:t>
                </a:r>
              </a:p>
            </p:txBody>
          </p:sp>
          <p:sp>
            <p:nvSpPr>
              <p:cNvPr id="30" name="Snip Single Corner Rectangle 11">
                <a:extLst>
                  <a:ext uri="{FF2B5EF4-FFF2-40B4-BE49-F238E27FC236}">
                    <a16:creationId xmlns:a16="http://schemas.microsoft.com/office/drawing/2014/main" xmlns="" id="{543495E1-B7DB-425E-BFF5-886F9F092BFE}"/>
                  </a:ext>
                </a:extLst>
              </p:cNvPr>
              <p:cNvSpPr/>
              <p:nvPr/>
            </p:nvSpPr>
            <p:spPr>
              <a:xfrm>
                <a:off x="3646505" y="2192124"/>
                <a:ext cx="2269165" cy="3494560"/>
              </a:xfrm>
              <a:prstGeom prst="snip1Rect">
                <a:avLst/>
              </a:prstGeom>
              <a:solidFill>
                <a:schemeClr val="bg1"/>
              </a:solidFill>
              <a:ln w="38100">
                <a:solidFill>
                  <a:schemeClr val="accent2">
                    <a:alpha val="3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1400" dirty="0" smtClean="0">
                    <a:solidFill>
                      <a:schemeClr val="tx1"/>
                    </a:solidFill>
                    <a:cs typeface="Times New Roman" pitchFamily="18" charset="0"/>
                  </a:rPr>
                  <a:t>Частное общеобразовательное учреждение «Курская православная гимназия во имя преподобного Феодосия Печерского».</a:t>
                </a:r>
              </a:p>
              <a:p>
                <a:pPr algn="ctr"/>
                <a:endParaRPr lang="en-US" dirty="0"/>
              </a:p>
            </p:txBody>
          </p:sp>
          <p:sp>
            <p:nvSpPr>
              <p:cNvPr id="31" name="Rectangle 12">
                <a:extLst>
                  <a:ext uri="{FF2B5EF4-FFF2-40B4-BE49-F238E27FC236}">
                    <a16:creationId xmlns:a16="http://schemas.microsoft.com/office/drawing/2014/main" xmlns="" id="{473F1A32-16EE-4B5E-9ABD-FF49B6678BCD}"/>
                  </a:ext>
                </a:extLst>
              </p:cNvPr>
              <p:cNvSpPr/>
              <p:nvPr/>
            </p:nvSpPr>
            <p:spPr>
              <a:xfrm>
                <a:off x="3646505" y="2590643"/>
                <a:ext cx="2269165" cy="48774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Snip Single Corner Rectangle 27">
                <a:extLst>
                  <a:ext uri="{FF2B5EF4-FFF2-40B4-BE49-F238E27FC236}">
                    <a16:creationId xmlns:a16="http://schemas.microsoft.com/office/drawing/2014/main" xmlns="" id="{062BAB97-95A6-4E27-9A57-4767002B9B4B}"/>
                  </a:ext>
                </a:extLst>
              </p:cNvPr>
              <p:cNvSpPr/>
              <p:nvPr/>
            </p:nvSpPr>
            <p:spPr>
              <a:xfrm>
                <a:off x="6243256" y="2192124"/>
                <a:ext cx="2269165" cy="3494560"/>
              </a:xfrm>
              <a:prstGeom prst="snip1Rect">
                <a:avLst/>
              </a:prstGeom>
              <a:solidFill>
                <a:schemeClr val="bg1"/>
              </a:solidFill>
              <a:ln w="38100">
                <a:solidFill>
                  <a:schemeClr val="accent5">
                    <a:alpha val="35000"/>
                  </a:schemeClr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Rectangle 28">
                <a:extLst>
                  <a:ext uri="{FF2B5EF4-FFF2-40B4-BE49-F238E27FC236}">
                    <a16:creationId xmlns:a16="http://schemas.microsoft.com/office/drawing/2014/main" xmlns="" id="{53B38A2A-91E0-4B59-AF95-33E34F13B448}"/>
                  </a:ext>
                </a:extLst>
              </p:cNvPr>
              <p:cNvSpPr/>
              <p:nvPr/>
            </p:nvSpPr>
            <p:spPr>
              <a:xfrm>
                <a:off x="6243256" y="2590643"/>
                <a:ext cx="2269165" cy="48774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Rectangle 55">
                <a:extLst>
                  <a:ext uri="{FF2B5EF4-FFF2-40B4-BE49-F238E27FC236}">
                    <a16:creationId xmlns:a16="http://schemas.microsoft.com/office/drawing/2014/main" xmlns="" id="{051A5C2E-9C71-4ACC-B3F2-F3D43C9F6454}"/>
                  </a:ext>
                </a:extLst>
              </p:cNvPr>
              <p:cNvSpPr/>
              <p:nvPr/>
            </p:nvSpPr>
            <p:spPr>
              <a:xfrm>
                <a:off x="1045590" y="3029210"/>
                <a:ext cx="2271365" cy="25167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eaLnBrk="0" hangingPunct="0"/>
                <a:r>
                  <a:rPr lang="ru-RU" sz="1400" b="1" dirty="0" smtClean="0">
                    <a:cs typeface="Times New Roman" pitchFamily="18" charset="0"/>
                  </a:rPr>
                  <a:t>62</a:t>
                </a:r>
                <a:r>
                  <a:rPr lang="ru-RU" sz="1400" dirty="0" smtClean="0">
                    <a:cs typeface="Times New Roman" pitchFamily="18" charset="0"/>
                  </a:rPr>
                  <a:t> школы;</a:t>
                </a:r>
              </a:p>
              <a:p>
                <a:pPr marL="342900" indent="-342900" eaLnBrk="0" hangingPunct="0"/>
                <a:r>
                  <a:rPr lang="ru-RU" sz="1400" b="1" dirty="0" smtClean="0">
                    <a:cs typeface="Times New Roman" pitchFamily="18" charset="0"/>
                  </a:rPr>
                  <a:t>82</a:t>
                </a:r>
                <a:r>
                  <a:rPr lang="ru-RU" sz="1400" dirty="0" smtClean="0">
                    <a:cs typeface="Times New Roman" pitchFamily="18" charset="0"/>
                  </a:rPr>
                  <a:t> детских сада;</a:t>
                </a:r>
              </a:p>
              <a:p>
                <a:pPr marL="342900" indent="-342900" eaLnBrk="0" hangingPunct="0"/>
                <a:r>
                  <a:rPr lang="ru-RU" sz="1400" b="1" dirty="0" smtClean="0">
                    <a:cs typeface="Times New Roman" pitchFamily="18" charset="0"/>
                  </a:rPr>
                  <a:t>18</a:t>
                </a:r>
                <a:r>
                  <a:rPr lang="ru-RU" sz="1400" dirty="0" smtClean="0">
                    <a:cs typeface="Times New Roman" pitchFamily="18" charset="0"/>
                  </a:rPr>
                  <a:t> учреждений дополнительного образования; </a:t>
                </a:r>
              </a:p>
              <a:p>
                <a:pPr marL="342900" indent="-342900" eaLnBrk="0" hangingPunct="0"/>
                <a:r>
                  <a:rPr lang="ru-RU" sz="1400" b="1" dirty="0" smtClean="0">
                    <a:cs typeface="Times New Roman" pitchFamily="18" charset="0"/>
                  </a:rPr>
                  <a:t>10</a:t>
                </a:r>
                <a:r>
                  <a:rPr lang="ru-RU" sz="1400" dirty="0" smtClean="0">
                    <a:cs typeface="Times New Roman" pitchFamily="18" charset="0"/>
                  </a:rPr>
                  <a:t> центров досуга;</a:t>
                </a:r>
              </a:p>
              <a:p>
                <a:pPr marL="342900" indent="-342900" eaLnBrk="0" hangingPunct="0"/>
                <a:r>
                  <a:rPr lang="ru-RU" sz="1400" b="1" dirty="0" smtClean="0">
                    <a:cs typeface="Times New Roman" pitchFamily="18" charset="0"/>
                  </a:rPr>
                  <a:t>1</a:t>
                </a:r>
                <a:r>
                  <a:rPr lang="ru-RU" sz="1400" dirty="0" smtClean="0">
                    <a:cs typeface="Times New Roman" pitchFamily="18" charset="0"/>
                  </a:rPr>
                  <a:t> централизованная библиотечная система;</a:t>
                </a:r>
              </a:p>
              <a:p>
                <a:pPr marL="342900" indent="-342900" eaLnBrk="0" hangingPunct="0"/>
                <a:r>
                  <a:rPr lang="ru-RU" sz="1400" b="1" dirty="0" smtClean="0">
                    <a:cs typeface="Times New Roman" pitchFamily="18" charset="0"/>
                  </a:rPr>
                  <a:t>1</a:t>
                </a:r>
                <a:r>
                  <a:rPr lang="ru-RU" sz="1400" dirty="0" smtClean="0">
                    <a:cs typeface="Times New Roman" pitchFamily="18" charset="0"/>
                  </a:rPr>
                  <a:t> спортивный центр;</a:t>
                </a:r>
              </a:p>
              <a:p>
                <a:pPr marL="342900" indent="-342900" eaLnBrk="0" hangingPunct="0"/>
                <a:r>
                  <a:rPr lang="ru-RU" sz="1400" b="1" dirty="0" smtClean="0">
                    <a:cs typeface="Times New Roman" pitchFamily="18" charset="0"/>
                  </a:rPr>
                  <a:t>10</a:t>
                </a:r>
                <a:r>
                  <a:rPr lang="ru-RU" sz="1400" dirty="0" smtClean="0">
                    <a:cs typeface="Times New Roman" pitchFamily="18" charset="0"/>
                  </a:rPr>
                  <a:t> спортивных школ;</a:t>
                </a:r>
              </a:p>
              <a:p>
                <a:pPr marL="342900" indent="-342900" eaLnBrk="0" hangingPunct="0"/>
                <a:r>
                  <a:rPr lang="ru-RU" sz="1400" b="1" dirty="0" smtClean="0">
                    <a:cs typeface="Times New Roman" pitchFamily="18" charset="0"/>
                  </a:rPr>
                  <a:t>1 </a:t>
                </a:r>
                <a:r>
                  <a:rPr lang="ru-RU" sz="1400" dirty="0" smtClean="0">
                    <a:cs typeface="Times New Roman" pitchFamily="18" charset="0"/>
                  </a:rPr>
                  <a:t>учреждение дорожного хозяйства;</a:t>
                </a:r>
              </a:p>
              <a:p>
                <a:pPr marL="342900" indent="-342900" eaLnBrk="0" hangingPunct="0"/>
                <a:r>
                  <a:rPr lang="ru-RU" sz="1400" b="1" dirty="0" smtClean="0">
                    <a:cs typeface="Times New Roman" pitchFamily="18" charset="0"/>
                  </a:rPr>
                  <a:t>1 </a:t>
                </a:r>
                <a:r>
                  <a:rPr lang="ru-RU" sz="1400" dirty="0" smtClean="0">
                    <a:cs typeface="Times New Roman" pitchFamily="18" charset="0"/>
                  </a:rPr>
                  <a:t>учреждение здравоохранения;</a:t>
                </a:r>
              </a:p>
              <a:p>
                <a:pPr marL="342900" indent="-342900" eaLnBrk="0" hangingPunct="0"/>
                <a:r>
                  <a:rPr lang="ru-RU" sz="1400" b="1" dirty="0" smtClean="0">
                    <a:cs typeface="Times New Roman" pitchFamily="18" charset="0"/>
                  </a:rPr>
                  <a:t>3</a:t>
                </a:r>
                <a:r>
                  <a:rPr lang="ru-RU" sz="1400" dirty="0" smtClean="0">
                    <a:cs typeface="Times New Roman" pitchFamily="18" charset="0"/>
                  </a:rPr>
                  <a:t> учреждения молодежи и </a:t>
                </a:r>
                <a:r>
                  <a:rPr lang="ru-RU" sz="1400" dirty="0" err="1" smtClean="0">
                    <a:cs typeface="Times New Roman" pitchFamily="18" charset="0"/>
                  </a:rPr>
                  <a:t>реализа-ции</a:t>
                </a:r>
                <a:r>
                  <a:rPr lang="ru-RU" sz="1400" dirty="0" smtClean="0">
                    <a:cs typeface="Times New Roman" pitchFamily="18" charset="0"/>
                  </a:rPr>
                  <a:t> молодежных программ;</a:t>
                </a:r>
              </a:p>
              <a:p>
                <a:pPr marL="342900" indent="-342900" eaLnBrk="0" hangingPunct="0"/>
                <a:r>
                  <a:rPr lang="ru-RU" sz="1400" b="1" dirty="0" smtClean="0">
                    <a:cs typeface="Times New Roman" pitchFamily="18" charset="0"/>
                  </a:rPr>
                  <a:t>1</a:t>
                </a:r>
                <a:r>
                  <a:rPr lang="ru-RU" sz="1400" dirty="0" smtClean="0">
                    <a:cs typeface="Times New Roman" pitchFamily="18" charset="0"/>
                  </a:rPr>
                  <a:t> учреждение СМИ.</a:t>
                </a:r>
                <a:endParaRPr lang="ru-RU" sz="1400" dirty="0"/>
              </a:p>
            </p:txBody>
          </p:sp>
          <p:sp>
            <p:nvSpPr>
              <p:cNvPr id="36" name="Rectangle 57">
                <a:extLst>
                  <a:ext uri="{FF2B5EF4-FFF2-40B4-BE49-F238E27FC236}">
                    <a16:creationId xmlns:a16="http://schemas.microsoft.com/office/drawing/2014/main" xmlns="" id="{BF051932-71AF-4368-81FB-0BE9A78A3A73}"/>
                  </a:ext>
                </a:extLst>
              </p:cNvPr>
              <p:cNvSpPr/>
              <p:nvPr/>
            </p:nvSpPr>
            <p:spPr>
              <a:xfrm>
                <a:off x="6279783" y="3115896"/>
                <a:ext cx="2118995" cy="25167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/>
                <a:r>
                  <a:rPr lang="ru-RU" sz="1400" b="1" dirty="0" smtClean="0">
                    <a:cs typeface="Times New Roman" pitchFamily="18" charset="0"/>
                  </a:rPr>
                  <a:t>1</a:t>
                </a:r>
                <a:r>
                  <a:rPr lang="ru-RU" sz="1400" dirty="0" smtClean="0">
                    <a:cs typeface="Times New Roman" pitchFamily="18" charset="0"/>
                  </a:rPr>
                  <a:t> школа;</a:t>
                </a:r>
              </a:p>
              <a:p>
                <a:pPr marL="342900" indent="-342900"/>
                <a:r>
                  <a:rPr lang="ru-RU" sz="1400" b="1" dirty="0" smtClean="0">
                    <a:cs typeface="Times New Roman" pitchFamily="18" charset="0"/>
                  </a:rPr>
                  <a:t>3</a:t>
                </a:r>
                <a:r>
                  <a:rPr lang="ru-RU" sz="1400" dirty="0" smtClean="0">
                    <a:cs typeface="Times New Roman" pitchFamily="18" charset="0"/>
                  </a:rPr>
                  <a:t> детских сада; </a:t>
                </a:r>
              </a:p>
              <a:p>
                <a:pPr marL="342900" indent="-342900"/>
                <a:r>
                  <a:rPr lang="ru-RU" sz="1400" b="1" dirty="0" smtClean="0">
                    <a:cs typeface="Times New Roman" pitchFamily="18" charset="0"/>
                  </a:rPr>
                  <a:t>17</a:t>
                </a:r>
                <a:r>
                  <a:rPr lang="ru-RU" sz="1400" dirty="0" smtClean="0">
                    <a:cs typeface="Times New Roman" pitchFamily="18" charset="0"/>
                  </a:rPr>
                  <a:t> органов местного самоуправления;</a:t>
                </a:r>
              </a:p>
              <a:p>
                <a:pPr marL="342900" indent="-342900">
                  <a:buFont typeface="Wingdings" pitchFamily="2" charset="2"/>
                  <a:buNone/>
                </a:pPr>
                <a:r>
                  <a:rPr lang="ru-RU" sz="1400" b="1" dirty="0" smtClean="0">
                    <a:cs typeface="Times New Roman" pitchFamily="18" charset="0"/>
                  </a:rPr>
                  <a:t>1</a:t>
                </a:r>
                <a:r>
                  <a:rPr lang="ru-RU" sz="1400" dirty="0" smtClean="0">
                    <a:cs typeface="Times New Roman" pitchFamily="18" charset="0"/>
                  </a:rPr>
                  <a:t> учреждение городского хозяйства</a:t>
                </a:r>
              </a:p>
              <a:p>
                <a:pPr marL="342900" indent="-342900">
                  <a:buFont typeface="Wingdings" pitchFamily="2" charset="2"/>
                  <a:buNone/>
                </a:pPr>
                <a:r>
                  <a:rPr lang="ru-RU" sz="1400" dirty="0" smtClean="0">
                    <a:cs typeface="Times New Roman" pitchFamily="18" charset="0"/>
                  </a:rPr>
                  <a:t>1 учреждение ЖКХ</a:t>
                </a:r>
              </a:p>
              <a:p>
                <a:pPr marL="342900" indent="-342900">
                  <a:buFont typeface="Wingdings" pitchFamily="2" charset="2"/>
                  <a:buNone/>
                </a:pPr>
                <a:r>
                  <a:rPr lang="ru-RU" sz="1400" b="1" dirty="0" smtClean="0">
                    <a:cs typeface="Times New Roman" pitchFamily="18" charset="0"/>
                  </a:rPr>
                  <a:t>4</a:t>
                </a:r>
                <a:r>
                  <a:rPr lang="ru-RU" sz="1400" dirty="0" smtClean="0">
                    <a:cs typeface="Times New Roman" pitchFamily="18" charset="0"/>
                  </a:rPr>
                  <a:t> централизованные бухгалтерии (образования, культуры, молодежи)</a:t>
                </a:r>
              </a:p>
              <a:p>
                <a:pPr marL="342900" indent="-342900">
                  <a:buFont typeface="Wingdings" pitchFamily="2" charset="2"/>
                  <a:buNone/>
                </a:pPr>
                <a:r>
                  <a:rPr lang="ru-RU" sz="1400" b="1" dirty="0" smtClean="0">
                    <a:cs typeface="Times New Roman" pitchFamily="18" charset="0"/>
                  </a:rPr>
                  <a:t>3</a:t>
                </a:r>
                <a:r>
                  <a:rPr lang="ru-RU" sz="1400" dirty="0" smtClean="0">
                    <a:cs typeface="Times New Roman" pitchFamily="18" charset="0"/>
                  </a:rPr>
                  <a:t> прочих учреждения  образования;</a:t>
                </a:r>
              </a:p>
              <a:p>
                <a:pPr marL="342900" indent="-342900">
                  <a:buFont typeface="Wingdings" pitchFamily="2" charset="2"/>
                  <a:buNone/>
                </a:pPr>
                <a:r>
                  <a:rPr lang="ru-RU" sz="1400" b="1" dirty="0" smtClean="0">
                    <a:cs typeface="Times New Roman" pitchFamily="18" charset="0"/>
                  </a:rPr>
                  <a:t>1</a:t>
                </a:r>
                <a:r>
                  <a:rPr lang="ru-RU" sz="1400" dirty="0" smtClean="0">
                    <a:cs typeface="Times New Roman" pitchFamily="18" charset="0"/>
                  </a:rPr>
                  <a:t> учреждение архитектуры;</a:t>
                </a:r>
              </a:p>
              <a:p>
                <a:pPr marL="342900" indent="-342900">
                  <a:buFont typeface="Wingdings" pitchFamily="2" charset="2"/>
                  <a:buNone/>
                </a:pPr>
                <a:r>
                  <a:rPr lang="ru-RU" sz="1400" b="1" dirty="0" smtClean="0">
                    <a:cs typeface="Times New Roman" pitchFamily="18" charset="0"/>
                  </a:rPr>
                  <a:t>6</a:t>
                </a:r>
                <a:r>
                  <a:rPr lang="ru-RU" sz="1400" dirty="0" smtClean="0">
                    <a:cs typeface="Times New Roman" pitchFamily="18" charset="0"/>
                  </a:rPr>
                  <a:t> обслуживающих учреждений.</a:t>
                </a:r>
                <a:endParaRPr lang="ru-RU" sz="1400" dirty="0">
                  <a:cs typeface="Times New Roman" pitchFamily="18" charset="0"/>
                </a:endParaRPr>
              </a:p>
            </p:txBody>
          </p:sp>
        </p:grpSp>
        <p:sp>
          <p:nvSpPr>
            <p:cNvPr id="25611" name="Text Box 12"/>
            <p:cNvSpPr txBox="1">
              <a:spLocks noChangeArrowheads="1"/>
            </p:cNvSpPr>
            <p:nvPr/>
          </p:nvSpPr>
          <p:spPr bwMode="auto">
            <a:xfrm>
              <a:off x="1124271" y="1881896"/>
              <a:ext cx="2880783" cy="70788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ru-RU" sz="2000" b="1" dirty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Бюджетные учреждения - </a:t>
              </a:r>
              <a:r>
                <a:rPr lang="ru-RU" sz="2000" b="1" dirty="0" smtClean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1</a:t>
              </a:r>
              <a:r>
                <a:rPr lang="en-US" sz="2000" b="1" dirty="0" smtClean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9</a:t>
              </a:r>
              <a:r>
                <a:rPr lang="ru-RU" sz="2000" b="1" dirty="0" smtClean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0</a:t>
              </a:r>
              <a:endParaRPr lang="en-US" sz="2000" b="1" dirty="0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25615" name="Text Box 12"/>
            <p:cNvSpPr txBox="1">
              <a:spLocks noChangeArrowheads="1"/>
            </p:cNvSpPr>
            <p:nvPr/>
          </p:nvSpPr>
          <p:spPr bwMode="auto">
            <a:xfrm>
              <a:off x="4727626" y="2122090"/>
              <a:ext cx="2783417" cy="31200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70000"/>
                </a:lnSpc>
                <a:spcBef>
                  <a:spcPct val="50000"/>
                </a:spcBef>
              </a:pPr>
              <a:r>
                <a:rPr lang="ru-RU" sz="2000" b="1" dirty="0" smtClean="0">
                  <a:solidFill>
                    <a:schemeClr val="bg1"/>
                  </a:solidFill>
                  <a:latin typeface="+mj-lt"/>
                  <a:cs typeface="Times New Roman" pitchFamily="18" charset="0"/>
                </a:rPr>
                <a:t>Частное учреждение</a:t>
              </a:r>
              <a:endParaRPr lang="en-US" sz="2000" b="1" dirty="0">
                <a:solidFill>
                  <a:schemeClr val="bg1"/>
                </a:solidFill>
                <a:latin typeface="+mj-lt"/>
                <a:cs typeface="Times New Roman" pitchFamily="18" charset="0"/>
              </a:endParaRPr>
            </a:p>
          </p:txBody>
        </p:sp>
        <p:sp>
          <p:nvSpPr>
            <p:cNvPr id="25616" name="Text Box 12"/>
            <p:cNvSpPr txBox="1">
              <a:spLocks noChangeArrowheads="1"/>
            </p:cNvSpPr>
            <p:nvPr/>
          </p:nvSpPr>
          <p:spPr bwMode="auto">
            <a:xfrm>
              <a:off x="8106330" y="1881895"/>
              <a:ext cx="3073400" cy="70788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ru-RU" sz="2000" b="1" dirty="0">
                  <a:latin typeface="+mj-lt"/>
                  <a:cs typeface="Times New Roman" pitchFamily="18" charset="0"/>
                </a:rPr>
                <a:t>Казенные учреждения - </a:t>
              </a:r>
              <a:r>
                <a:rPr lang="ru-RU" sz="2000" b="1" dirty="0" smtClean="0">
                  <a:latin typeface="+mj-lt"/>
                  <a:cs typeface="Times New Roman" pitchFamily="18" charset="0"/>
                </a:rPr>
                <a:t>37</a:t>
              </a:r>
              <a:endParaRPr lang="en-US" sz="2000" b="1" dirty="0">
                <a:latin typeface="+mj-lt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Рисунок 60" descr="д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l="12124" r="12124"/>
          <a:stretch>
            <a:fillRect/>
          </a:stretch>
        </p:blipFill>
        <p:spPr/>
      </p:pic>
      <p:pic>
        <p:nvPicPr>
          <p:cNvPr id="62" name="Рисунок 61" descr="о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lum bright="10000" contrast="10000"/>
          </a:blip>
          <a:srcRect l="12029" r="12029"/>
          <a:stretch>
            <a:fillRect/>
          </a:stretch>
        </p:blipFill>
        <p:spPr/>
      </p:pic>
      <p:pic>
        <p:nvPicPr>
          <p:cNvPr id="74" name="Рисунок 73" descr="др.jpg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lum bright="10000" contrast="10000"/>
          </a:blip>
          <a:srcRect l="11953" r="11953"/>
          <a:stretch>
            <a:fillRect/>
          </a:stretch>
        </p:blipFill>
        <p:spPr/>
      </p:pic>
      <p:sp>
        <p:nvSpPr>
          <p:cNvPr id="20" name="Текст 19">
            <a:extLst>
              <a:ext uri="{FF2B5EF4-FFF2-40B4-BE49-F238E27FC236}">
                <a16:creationId xmlns:a16="http://schemas.microsoft.com/office/drawing/2014/main" xmlns="" id="{14554A01-0E32-4BBF-88A7-1640EB018B4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b="1" dirty="0" smtClean="0"/>
              <a:t>Бюджетные средства в 2025 году по данной сфере освоены в рамках таких ключевых направлений, как:</a:t>
            </a:r>
          </a:p>
          <a:p>
            <a:pPr>
              <a:buFont typeface="Arial" pitchFamily="34" charset="0"/>
              <a:buChar char="•"/>
            </a:pPr>
            <a:r>
              <a:rPr lang="ru-RU" sz="1800" b="1" dirty="0" smtClean="0"/>
              <a:t> </a:t>
            </a:r>
            <a:r>
              <a:rPr lang="ru-RU" sz="1400" dirty="0" smtClean="0"/>
              <a:t>предоставление общедоступного бесплатного дошкольного образования 85 детскими дошкольными учреждениями, с общей численностью детей- </a:t>
            </a:r>
            <a:r>
              <a:rPr lang="ru-RU" sz="1400" b="1" dirty="0" smtClean="0"/>
              <a:t>18 879 человек</a:t>
            </a:r>
            <a:r>
              <a:rPr lang="ru-RU" sz="1400" dirty="0" smtClean="0"/>
              <a:t>;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•"/>
            </a:pPr>
            <a:r>
              <a:rPr lang="ru-RU" sz="1400" dirty="0" smtClean="0"/>
              <a:t> предоставление общедоступного и бесплатного начального общего, основного общего, среднего(полного) общего образования по основным образовательным программам 63 </a:t>
            </a:r>
            <a:r>
              <a:rPr lang="ru-RU" sz="1400" dirty="0" err="1" smtClean="0"/>
              <a:t>общеобразова-тельными</a:t>
            </a:r>
            <a:r>
              <a:rPr lang="ru-RU" sz="1400" dirty="0" smtClean="0"/>
              <a:t> учреждениями с численностью  обучающихся-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b="1" dirty="0" smtClean="0"/>
              <a:t>53 850 учащихся</a:t>
            </a:r>
            <a:r>
              <a:rPr lang="ru-RU" sz="1400" dirty="0" smtClean="0"/>
              <a:t>;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•"/>
            </a:pPr>
            <a:r>
              <a:rPr lang="ru-RU" sz="1400" dirty="0" smtClean="0"/>
              <a:t> предоставление дополнительного образования муниципальными образовательными учреждениями (дворец пионеров и школьников, дом искусств,  детский (подростковый) центр, дом  и дворец детского творчества)-8 учреждений с  общей численностью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400" b="1" dirty="0" smtClean="0"/>
              <a:t>27 297 человек</a:t>
            </a:r>
            <a:r>
              <a:rPr lang="ru-RU" sz="1400" dirty="0" smtClean="0"/>
              <a:t>;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•"/>
            </a:pPr>
            <a:r>
              <a:rPr lang="ru-RU" sz="1400" dirty="0" smtClean="0"/>
              <a:t> предоставление дополнительного образования художественной и музыкальной направленности (школы искусств)-10 учреждений, число обучающихся  </a:t>
            </a:r>
            <a:r>
              <a:rPr lang="ru-RU" sz="1400" b="1" dirty="0" smtClean="0"/>
              <a:t>6 052 человек</a:t>
            </a:r>
            <a:r>
              <a:rPr lang="ru-RU" sz="1400" dirty="0" smtClean="0"/>
              <a:t>;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•"/>
            </a:pPr>
            <a:r>
              <a:rPr lang="ru-RU" sz="1400" dirty="0" smtClean="0"/>
              <a:t> оказание прочих услуг в области образования (научно-методический центр, центр диагностики и консультирования «Гармония», центр сопровождения закупок и ремонтов).</a:t>
            </a:r>
            <a:endParaRPr lang="ru-RU" sz="14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030EFB-9ADB-4553-8E19-6D35DD7E6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/>
              <a:t>РАСХОДЫ НА ОБРАЗОВАНИЕ</a:t>
            </a:r>
            <a:endParaRPr lang="ru-RU" dirty="0"/>
          </a:p>
        </p:txBody>
      </p:sp>
      <p:grpSp>
        <p:nvGrpSpPr>
          <p:cNvPr id="3" name="Группа 20">
            <a:extLst>
              <a:ext uri="{FF2B5EF4-FFF2-40B4-BE49-F238E27FC236}">
                <a16:creationId xmlns:a16="http://schemas.microsoft.com/office/drawing/2014/main" xmlns="" id="{1B6EAF3E-5820-48C1-8BB9-7D01F9391C5D}"/>
              </a:ext>
            </a:extLst>
          </p:cNvPr>
          <p:cNvGrpSpPr/>
          <p:nvPr/>
        </p:nvGrpSpPr>
        <p:grpSpPr>
          <a:xfrm>
            <a:off x="6943112" y="2865458"/>
            <a:ext cx="2136194" cy="708668"/>
            <a:chOff x="5397280" y="2200241"/>
            <a:chExt cx="2136194" cy="708668"/>
          </a:xfrm>
        </p:grpSpPr>
        <p:sp>
          <p:nvSpPr>
            <p:cNvPr id="29" name="Rectangle 28"/>
            <p:cNvSpPr/>
            <p:nvPr/>
          </p:nvSpPr>
          <p:spPr>
            <a:xfrm>
              <a:off x="5767754" y="2317284"/>
              <a:ext cx="1765720" cy="48453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ight Triangle 29"/>
            <p:cNvSpPr/>
            <p:nvPr/>
          </p:nvSpPr>
          <p:spPr>
            <a:xfrm>
              <a:off x="7290789" y="2200241"/>
              <a:ext cx="242685" cy="119561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24"/>
            <p:cNvGrpSpPr/>
            <p:nvPr/>
          </p:nvGrpSpPr>
          <p:grpSpPr>
            <a:xfrm>
              <a:off x="5397280" y="2210189"/>
              <a:ext cx="698720" cy="698720"/>
              <a:chOff x="1220118" y="2343274"/>
              <a:chExt cx="2450851" cy="2450851"/>
            </a:xfrm>
            <a:effectLst/>
          </p:grpSpPr>
          <p:sp>
            <p:nvSpPr>
              <p:cNvPr id="26" name="Oval 25"/>
              <p:cNvSpPr/>
              <p:nvPr/>
            </p:nvSpPr>
            <p:spPr>
              <a:xfrm>
                <a:off x="1220118" y="2343274"/>
                <a:ext cx="2450851" cy="2450851"/>
              </a:xfrm>
              <a:prstGeom prst="ellipse">
                <a:avLst/>
              </a:prstGeom>
              <a:solidFill>
                <a:schemeClr val="bg1">
                  <a:alpha val="13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1395764" y="2518920"/>
                <a:ext cx="2099561" cy="2099561"/>
              </a:xfrm>
              <a:prstGeom prst="ellipse">
                <a:avLst/>
              </a:prstGeom>
              <a:solidFill>
                <a:schemeClr val="bg1">
                  <a:alpha val="2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580469" y="2703625"/>
                <a:ext cx="1730150" cy="173015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latin typeface="Montserrat" panose="00000500000000000000" pitchFamily="50" charset="0"/>
                </a:endParaRPr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6072257" y="2284002"/>
              <a:ext cx="1458231" cy="53553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ru-RU" sz="1200" dirty="0" smtClean="0">
                  <a:solidFill>
                    <a:schemeClr val="bg1"/>
                  </a:solidFill>
                  <a:cs typeface="Segoe UI" panose="020B0502040204020203" pitchFamily="34" charset="0"/>
                </a:rPr>
                <a:t>План/факт</a:t>
              </a:r>
            </a:p>
            <a:p>
              <a:pPr>
                <a:lnSpc>
                  <a:spcPct val="120000"/>
                </a:lnSpc>
              </a:pPr>
              <a:r>
                <a:rPr lang="ru-RU" sz="1200" dirty="0" smtClean="0">
                  <a:solidFill>
                    <a:schemeClr val="bg1"/>
                  </a:solidFill>
                  <a:cs typeface="Segoe UI" panose="020B0502040204020203" pitchFamily="34" charset="0"/>
                </a:rPr>
                <a:t>3 635,9/ 3 628,0</a:t>
              </a:r>
              <a:endParaRPr lang="en-US" sz="1200" dirty="0">
                <a:solidFill>
                  <a:schemeClr val="bg1"/>
                </a:solidFill>
                <a:cs typeface="Segoe UI" panose="020B0502040204020203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430701" y="2404915"/>
              <a:ext cx="702734" cy="3508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ru-RU" sz="1400" b="1" dirty="0" smtClean="0">
                  <a:solidFill>
                    <a:schemeClr val="bg1"/>
                  </a:solidFill>
                  <a:cs typeface="Segoe UI" panose="020B0502040204020203" pitchFamily="34" charset="0"/>
                </a:rPr>
                <a:t>99,8 %</a:t>
              </a:r>
              <a:endParaRPr lang="en-US" sz="1400" b="1" dirty="0">
                <a:solidFill>
                  <a:schemeClr val="bg1"/>
                </a:solidFill>
                <a:cs typeface="Segoe UI" panose="020B0502040204020203" pitchFamily="34" charset="0"/>
              </a:endParaRPr>
            </a:p>
          </p:txBody>
        </p:sp>
      </p:grpSp>
      <p:grpSp>
        <p:nvGrpSpPr>
          <p:cNvPr id="7" name="Группа 21">
            <a:extLst>
              <a:ext uri="{FF2B5EF4-FFF2-40B4-BE49-F238E27FC236}">
                <a16:creationId xmlns:a16="http://schemas.microsoft.com/office/drawing/2014/main" xmlns="" id="{031FAC8F-F17D-41FA-958D-03C5CB049B7A}"/>
              </a:ext>
            </a:extLst>
          </p:cNvPr>
          <p:cNvGrpSpPr/>
          <p:nvPr/>
        </p:nvGrpSpPr>
        <p:grpSpPr>
          <a:xfrm>
            <a:off x="9783574" y="2865458"/>
            <a:ext cx="2190971" cy="708668"/>
            <a:chOff x="8512822" y="2195879"/>
            <a:chExt cx="2190971" cy="708668"/>
          </a:xfrm>
        </p:grpSpPr>
        <p:sp>
          <p:nvSpPr>
            <p:cNvPr id="34" name="Rectangle 33"/>
            <p:cNvSpPr/>
            <p:nvPr/>
          </p:nvSpPr>
          <p:spPr>
            <a:xfrm>
              <a:off x="8883296" y="2312922"/>
              <a:ext cx="1765720" cy="4845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ight Triangle 34"/>
            <p:cNvSpPr/>
            <p:nvPr/>
          </p:nvSpPr>
          <p:spPr>
            <a:xfrm>
              <a:off x="10406331" y="2195879"/>
              <a:ext cx="242685" cy="119561"/>
            </a:xfrm>
            <a:prstGeom prst="rtTriangl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35"/>
            <p:cNvGrpSpPr/>
            <p:nvPr/>
          </p:nvGrpSpPr>
          <p:grpSpPr>
            <a:xfrm>
              <a:off x="8512822" y="2205827"/>
              <a:ext cx="698720" cy="698720"/>
              <a:chOff x="1220118" y="2343274"/>
              <a:chExt cx="2450851" cy="2450851"/>
            </a:xfrm>
            <a:effectLst/>
          </p:grpSpPr>
          <p:sp>
            <p:nvSpPr>
              <p:cNvPr id="37" name="Oval 36"/>
              <p:cNvSpPr/>
              <p:nvPr/>
            </p:nvSpPr>
            <p:spPr>
              <a:xfrm>
                <a:off x="1220118" y="2343274"/>
                <a:ext cx="2450851" cy="2450851"/>
              </a:xfrm>
              <a:prstGeom prst="ellipse">
                <a:avLst/>
              </a:prstGeom>
              <a:solidFill>
                <a:schemeClr val="bg1">
                  <a:alpha val="13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1395764" y="2518920"/>
                <a:ext cx="2099561" cy="2099561"/>
              </a:xfrm>
              <a:prstGeom prst="ellipse">
                <a:avLst/>
              </a:prstGeom>
              <a:solidFill>
                <a:schemeClr val="bg1">
                  <a:alpha val="2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1580469" y="2703625"/>
                <a:ext cx="1730150" cy="173015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latin typeface="Montserrat" panose="00000500000000000000" pitchFamily="50" charset="0"/>
                </a:endParaRPr>
              </a:p>
            </p:txBody>
          </p:sp>
        </p:grpSp>
        <p:sp>
          <p:nvSpPr>
            <p:cNvPr id="40" name="Rectangle 39"/>
            <p:cNvSpPr/>
            <p:nvPr/>
          </p:nvSpPr>
          <p:spPr>
            <a:xfrm>
              <a:off x="9187799" y="2297226"/>
              <a:ext cx="1515994" cy="535531"/>
            </a:xfrm>
            <a:prstGeom prst="rect">
              <a:avLst/>
            </a:prstGeom>
            <a:effectLst/>
          </p:spPr>
          <p:txBody>
            <a:bodyPr wrap="square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ru-RU" sz="1200" dirty="0" smtClean="0">
                  <a:solidFill>
                    <a:schemeClr val="bg1"/>
                  </a:solidFill>
                  <a:cs typeface="Segoe UI" panose="020B0502040204020203" pitchFamily="34" charset="0"/>
                </a:rPr>
                <a:t>План/факт</a:t>
              </a:r>
            </a:p>
            <a:p>
              <a:pPr>
                <a:lnSpc>
                  <a:spcPct val="120000"/>
                </a:lnSpc>
              </a:pPr>
              <a:r>
                <a:rPr lang="ru-RU" sz="1200" dirty="0" smtClean="0">
                  <a:solidFill>
                    <a:schemeClr val="bg1"/>
                  </a:solidFill>
                  <a:cs typeface="Segoe UI" panose="020B0502040204020203" pitchFamily="34" charset="0"/>
                </a:rPr>
                <a:t>5 693,4/ 5 663,0</a:t>
              </a:r>
              <a:endParaRPr lang="en-US" sz="1200" dirty="0">
                <a:solidFill>
                  <a:schemeClr val="bg1"/>
                </a:solidFill>
                <a:cs typeface="Segoe UI" panose="020B0502040204020203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8559047" y="2400553"/>
              <a:ext cx="711200" cy="350865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ru-RU" sz="1400" b="1" dirty="0" smtClean="0">
                  <a:solidFill>
                    <a:schemeClr val="bg1"/>
                  </a:solidFill>
                  <a:cs typeface="Segoe UI" panose="020B0502040204020203" pitchFamily="34" charset="0"/>
                </a:rPr>
                <a:t>99,5 %</a:t>
              </a:r>
              <a:endParaRPr lang="en-US" sz="1400" b="1" dirty="0">
                <a:solidFill>
                  <a:schemeClr val="bg1"/>
                </a:solidFill>
                <a:cs typeface="Segoe UI" panose="020B0502040204020203" pitchFamily="34" charset="0"/>
              </a:endParaRPr>
            </a:p>
          </p:txBody>
        </p:sp>
      </p:grpSp>
      <p:grpSp>
        <p:nvGrpSpPr>
          <p:cNvPr id="13" name="Группа 23">
            <a:extLst>
              <a:ext uri="{FF2B5EF4-FFF2-40B4-BE49-F238E27FC236}">
                <a16:creationId xmlns:a16="http://schemas.microsoft.com/office/drawing/2014/main" xmlns="" id="{CE0B9484-0386-4083-B5E8-667A0F857CAD}"/>
              </a:ext>
            </a:extLst>
          </p:cNvPr>
          <p:cNvGrpSpPr/>
          <p:nvPr/>
        </p:nvGrpSpPr>
        <p:grpSpPr>
          <a:xfrm>
            <a:off x="9783574" y="5361253"/>
            <a:ext cx="2136194" cy="708668"/>
            <a:chOff x="8512822" y="5227615"/>
            <a:chExt cx="2136194" cy="708668"/>
          </a:xfrm>
        </p:grpSpPr>
        <p:sp>
          <p:nvSpPr>
            <p:cNvPr id="52" name="Rectangle 51"/>
            <p:cNvSpPr/>
            <p:nvPr/>
          </p:nvSpPr>
          <p:spPr>
            <a:xfrm>
              <a:off x="8883296" y="5344658"/>
              <a:ext cx="1765720" cy="48453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" name="Right Triangle 52"/>
            <p:cNvSpPr/>
            <p:nvPr/>
          </p:nvSpPr>
          <p:spPr>
            <a:xfrm>
              <a:off x="10406331" y="5227615"/>
              <a:ext cx="242685" cy="119561"/>
            </a:xfrm>
            <a:prstGeom prst="rtTriangl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4" name="Group 53"/>
            <p:cNvGrpSpPr/>
            <p:nvPr/>
          </p:nvGrpSpPr>
          <p:grpSpPr>
            <a:xfrm>
              <a:off x="8512822" y="5237563"/>
              <a:ext cx="698720" cy="698720"/>
              <a:chOff x="1220118" y="2343274"/>
              <a:chExt cx="2450851" cy="2450851"/>
            </a:xfrm>
            <a:effectLst/>
          </p:grpSpPr>
          <p:sp>
            <p:nvSpPr>
              <p:cNvPr id="55" name="Oval 54"/>
              <p:cNvSpPr/>
              <p:nvPr/>
            </p:nvSpPr>
            <p:spPr>
              <a:xfrm>
                <a:off x="1220118" y="2343274"/>
                <a:ext cx="2450851" cy="2450851"/>
              </a:xfrm>
              <a:prstGeom prst="ellipse">
                <a:avLst/>
              </a:prstGeom>
              <a:solidFill>
                <a:schemeClr val="bg1">
                  <a:alpha val="13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1395764" y="2518920"/>
                <a:ext cx="2099561" cy="2099561"/>
              </a:xfrm>
              <a:prstGeom prst="ellipse">
                <a:avLst/>
              </a:prstGeom>
              <a:solidFill>
                <a:schemeClr val="bg1">
                  <a:alpha val="2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1580469" y="2703625"/>
                <a:ext cx="1730150" cy="173015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solidFill>
                    <a:schemeClr val="tx1"/>
                  </a:solidFill>
                  <a:latin typeface="Montserrat" panose="00000500000000000000" pitchFamily="50" charset="0"/>
                </a:endParaRPr>
              </a:p>
            </p:txBody>
          </p:sp>
        </p:grpSp>
        <p:sp>
          <p:nvSpPr>
            <p:cNvPr id="58" name="Rectangle 57"/>
            <p:cNvSpPr/>
            <p:nvPr/>
          </p:nvSpPr>
          <p:spPr>
            <a:xfrm>
              <a:off x="9171191" y="5318899"/>
              <a:ext cx="1477825" cy="53553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ru-RU" sz="1200" dirty="0" smtClean="0">
                  <a:cs typeface="Segoe UI" panose="020B0502040204020203" pitchFamily="34" charset="0"/>
                </a:rPr>
                <a:t>План/факт</a:t>
              </a:r>
            </a:p>
            <a:p>
              <a:pPr>
                <a:lnSpc>
                  <a:spcPct val="120000"/>
                </a:lnSpc>
              </a:pPr>
              <a:r>
                <a:rPr lang="ru-RU" sz="1200" dirty="0" smtClean="0">
                  <a:cs typeface="Segoe UI" panose="020B0502040204020203" pitchFamily="34" charset="0"/>
                </a:rPr>
                <a:t>504,7/ 504,2</a:t>
              </a:r>
              <a:endParaRPr lang="en-US" sz="1200" dirty="0">
                <a:cs typeface="Segoe UI" panose="020B0502040204020203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8584447" y="5440755"/>
              <a:ext cx="690881" cy="350865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ru-RU" sz="1400" b="1" dirty="0" smtClean="0">
                  <a:cs typeface="Segoe UI" panose="020B0502040204020203" pitchFamily="34" charset="0"/>
                </a:rPr>
                <a:t>99,9%</a:t>
              </a:r>
              <a:endParaRPr lang="en-US" sz="1400" b="1" dirty="0">
                <a:cs typeface="Segoe UI" panose="020B0502040204020203" pitchFamily="34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6206067" y="1092200"/>
            <a:ext cx="5444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Дошкольное образование                                Общее образование</a:t>
            </a:r>
            <a:endParaRPr lang="ru-RU" sz="1200" dirty="0"/>
          </a:p>
        </p:txBody>
      </p:sp>
      <p:sp>
        <p:nvSpPr>
          <p:cNvPr id="51" name="TextBox 50"/>
          <p:cNvSpPr txBox="1"/>
          <p:nvPr/>
        </p:nvSpPr>
        <p:spPr>
          <a:xfrm>
            <a:off x="6400800" y="6146800"/>
            <a:ext cx="24553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Дополнительное образование</a:t>
            </a:r>
            <a:endParaRPr lang="ru-RU" sz="1200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9481961" y="6139933"/>
            <a:ext cx="20185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 smtClean="0"/>
              <a:t>Другие вопросы в области </a:t>
            </a:r>
          </a:p>
          <a:p>
            <a:pPr algn="ctr"/>
            <a:r>
              <a:rPr lang="ru-RU" sz="1200" dirty="0" smtClean="0"/>
              <a:t>образования</a:t>
            </a:r>
            <a:endParaRPr lang="ru-RU" sz="1200" dirty="0"/>
          </a:p>
        </p:txBody>
      </p:sp>
      <p:pic>
        <p:nvPicPr>
          <p:cNvPr id="73" name="Рисунок 72" descr="доп 5.jpeg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print"/>
          <a:srcRect l="7251" r="7251"/>
          <a:stretch>
            <a:fillRect/>
          </a:stretch>
        </p:blipFill>
        <p:spPr/>
      </p:pic>
      <p:grpSp>
        <p:nvGrpSpPr>
          <p:cNvPr id="11" name="Группа 22">
            <a:extLst>
              <a:ext uri="{FF2B5EF4-FFF2-40B4-BE49-F238E27FC236}">
                <a16:creationId xmlns:a16="http://schemas.microsoft.com/office/drawing/2014/main" xmlns="" id="{D9FB674F-32B9-4A72-9E8A-E6954E8E4CCE}"/>
              </a:ext>
            </a:extLst>
          </p:cNvPr>
          <p:cNvGrpSpPr/>
          <p:nvPr/>
        </p:nvGrpSpPr>
        <p:grpSpPr>
          <a:xfrm>
            <a:off x="6949039" y="5361253"/>
            <a:ext cx="2136194" cy="708668"/>
            <a:chOff x="5397280" y="5231977"/>
            <a:chExt cx="2136194" cy="708668"/>
          </a:xfrm>
        </p:grpSpPr>
        <p:sp>
          <p:nvSpPr>
            <p:cNvPr id="43" name="Rectangle 42"/>
            <p:cNvSpPr/>
            <p:nvPr/>
          </p:nvSpPr>
          <p:spPr>
            <a:xfrm>
              <a:off x="5767754" y="5349020"/>
              <a:ext cx="1765720" cy="4845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ight Triangle 43"/>
            <p:cNvSpPr/>
            <p:nvPr/>
          </p:nvSpPr>
          <p:spPr>
            <a:xfrm>
              <a:off x="7290789" y="5231977"/>
              <a:ext cx="242685" cy="119561"/>
            </a:xfrm>
            <a:prstGeom prst="rtTriangl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44"/>
            <p:cNvGrpSpPr/>
            <p:nvPr/>
          </p:nvGrpSpPr>
          <p:grpSpPr>
            <a:xfrm>
              <a:off x="5397280" y="5241925"/>
              <a:ext cx="698720" cy="698720"/>
              <a:chOff x="1220118" y="2343274"/>
              <a:chExt cx="2450851" cy="2450851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1220118" y="2343274"/>
                <a:ext cx="2450851" cy="2450851"/>
              </a:xfrm>
              <a:prstGeom prst="ellipse">
                <a:avLst/>
              </a:prstGeom>
              <a:solidFill>
                <a:schemeClr val="bg1">
                  <a:alpha val="13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1395764" y="2518920"/>
                <a:ext cx="2099561" cy="2099561"/>
              </a:xfrm>
              <a:prstGeom prst="ellipse">
                <a:avLst/>
              </a:prstGeom>
              <a:solidFill>
                <a:schemeClr val="accent2">
                  <a:alpha val="2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1580469" y="2703625"/>
                <a:ext cx="1730150" cy="173015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>
                  <a:latin typeface="Montserrat" panose="00000500000000000000" pitchFamily="50" charset="0"/>
                </a:endParaRPr>
              </a:p>
            </p:txBody>
          </p:sp>
        </p:grpSp>
        <p:sp>
          <p:nvSpPr>
            <p:cNvPr id="49" name="Rectangle 48"/>
            <p:cNvSpPr/>
            <p:nvPr/>
          </p:nvSpPr>
          <p:spPr>
            <a:xfrm>
              <a:off x="6072256" y="5319415"/>
              <a:ext cx="1458835" cy="535531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ru-RU" sz="1200" dirty="0" smtClean="0">
                  <a:solidFill>
                    <a:schemeClr val="bg1"/>
                  </a:solidFill>
                  <a:cs typeface="Segoe UI" panose="020B0502040204020203" pitchFamily="34" charset="0"/>
                </a:rPr>
                <a:t>План/факт</a:t>
              </a:r>
            </a:p>
            <a:p>
              <a:pPr>
                <a:lnSpc>
                  <a:spcPct val="120000"/>
                </a:lnSpc>
              </a:pPr>
              <a:r>
                <a:rPr lang="ru-RU" sz="1200" dirty="0" smtClean="0">
                  <a:solidFill>
                    <a:schemeClr val="bg1"/>
                  </a:solidFill>
                  <a:cs typeface="Segoe UI" panose="020B0502040204020203" pitchFamily="34" charset="0"/>
                </a:rPr>
                <a:t>1 321,5/ 1 321,5</a:t>
              </a:r>
              <a:endParaRPr lang="en-US" sz="1200" dirty="0">
                <a:solidFill>
                  <a:schemeClr val="bg1"/>
                </a:solidFill>
                <a:cs typeface="Segoe UI" panose="020B0502040204020203" pitchFamily="34" charset="0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458642" y="5419718"/>
              <a:ext cx="702732" cy="326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ru-RU" sz="1400" b="1" dirty="0" smtClean="0">
                  <a:solidFill>
                    <a:schemeClr val="bg1"/>
                  </a:solidFill>
                  <a:cs typeface="Segoe UI" panose="020B0502040204020203" pitchFamily="34" charset="0"/>
                </a:rPr>
                <a:t>100 %</a:t>
              </a:r>
              <a:endParaRPr lang="en-US" sz="1400" b="1" dirty="0">
                <a:solidFill>
                  <a:schemeClr val="bg1"/>
                </a:solidFill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7959646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ru-RU" sz="2400" dirty="0" smtClean="0">
                <a:latin typeface="+mj-lt"/>
                <a:cs typeface="Times New Roman" pitchFamily="18" charset="0"/>
              </a:rPr>
              <a:t>Приобретено путевок в загородные лагеря для</a:t>
            </a:r>
          </a:p>
          <a:p>
            <a:pPr algn="ctr"/>
            <a:r>
              <a:rPr lang="ru-RU" sz="2400" dirty="0" smtClean="0">
                <a:latin typeface="+mj-lt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+mj-lt"/>
                <a:cs typeface="Times New Roman" pitchFamily="18" charset="0"/>
              </a:rPr>
              <a:t>1 153</a:t>
            </a:r>
            <a:r>
              <a:rPr lang="ru-RU" sz="2400" b="1" dirty="0" smtClean="0">
                <a:latin typeface="+mj-lt"/>
                <a:cs typeface="Times New Roman" pitchFamily="18" charset="0"/>
              </a:rPr>
              <a:t> детей</a:t>
            </a:r>
            <a:endParaRPr lang="ru-RU" sz="2400" dirty="0">
              <a:latin typeface="+mj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ru-RU" sz="2000" dirty="0" smtClean="0">
                <a:latin typeface="+mj-lt"/>
                <a:cs typeface="Times New Roman" pitchFamily="18" charset="0"/>
              </a:rPr>
              <a:t>Организована работа в школьных лагерях с дневным пребыванием по оздоровлению </a:t>
            </a:r>
          </a:p>
          <a:p>
            <a:pPr algn="ctr"/>
            <a:r>
              <a:rPr lang="ru-RU" sz="4000" b="1" dirty="0" smtClean="0">
                <a:latin typeface="+mj-lt"/>
                <a:cs typeface="Times New Roman" pitchFamily="18" charset="0"/>
              </a:rPr>
              <a:t>8 490 </a:t>
            </a:r>
            <a:r>
              <a:rPr lang="ru-RU" sz="2000" dirty="0" smtClean="0">
                <a:latin typeface="+mj-lt"/>
                <a:cs typeface="Times New Roman" pitchFamily="18" charset="0"/>
              </a:rPr>
              <a:t>детей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ctr"/>
            <a:r>
              <a:rPr lang="ru-RU" sz="2000" dirty="0" smtClean="0">
                <a:latin typeface="+mj-lt"/>
                <a:cs typeface="Times New Roman" pitchFamily="18" charset="0"/>
              </a:rPr>
              <a:t>Процент исполнения:</a:t>
            </a:r>
          </a:p>
          <a:p>
            <a:pPr algn="ctr"/>
            <a:r>
              <a:rPr lang="ru-RU" sz="4000" b="1" dirty="0" smtClean="0">
                <a:latin typeface="+mj-lt"/>
                <a:cs typeface="Times New Roman" pitchFamily="18" charset="0"/>
              </a:rPr>
              <a:t>100%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algn="ctr">
              <a:spcBef>
                <a:spcPts val="0"/>
              </a:spcBef>
            </a:pPr>
            <a:r>
              <a:rPr lang="ru-RU" dirty="0" smtClean="0">
                <a:latin typeface="+mj-lt"/>
                <a:cs typeface="Times New Roman" pitchFamily="18" charset="0"/>
              </a:rPr>
              <a:t>На проведение мероприятий </a:t>
            </a:r>
          </a:p>
          <a:p>
            <a:pPr algn="ctr">
              <a:spcBef>
                <a:spcPts val="0"/>
              </a:spcBef>
            </a:pPr>
            <a:r>
              <a:rPr lang="ru-RU" dirty="0" smtClean="0">
                <a:latin typeface="+mj-lt"/>
                <a:cs typeface="Times New Roman" pitchFamily="18" charset="0"/>
              </a:rPr>
              <a:t>в области молодежной политики, на </a:t>
            </a:r>
          </a:p>
          <a:p>
            <a:pPr algn="ctr">
              <a:spcBef>
                <a:spcPts val="0"/>
              </a:spcBef>
            </a:pPr>
            <a:r>
              <a:rPr lang="ru-RU" dirty="0" smtClean="0">
                <a:latin typeface="+mj-lt"/>
                <a:cs typeface="Times New Roman" pitchFamily="18" charset="0"/>
              </a:rPr>
              <a:t>организационно-воспитательную работу</a:t>
            </a:r>
          </a:p>
          <a:p>
            <a:pPr algn="ctr">
              <a:spcBef>
                <a:spcPts val="0"/>
              </a:spcBef>
            </a:pPr>
            <a:r>
              <a:rPr lang="ru-RU" dirty="0" smtClean="0">
                <a:latin typeface="+mj-lt"/>
                <a:cs typeface="Times New Roman" pitchFamily="18" charset="0"/>
              </a:rPr>
              <a:t>с молодежью и на другие расходы </a:t>
            </a:r>
          </a:p>
          <a:p>
            <a:pPr algn="ctr">
              <a:spcBef>
                <a:spcPts val="0"/>
              </a:spcBef>
            </a:pPr>
            <a:r>
              <a:rPr lang="ru-RU" dirty="0" smtClean="0">
                <a:latin typeface="+mj-lt"/>
                <a:cs typeface="Times New Roman" pitchFamily="18" charset="0"/>
              </a:rPr>
              <a:t>предусмотрены средства в объеме:</a:t>
            </a:r>
          </a:p>
          <a:p>
            <a:pPr algn="ctr"/>
            <a:r>
              <a:rPr lang="ru-RU" sz="4000" dirty="0" smtClean="0">
                <a:latin typeface="+mj-lt"/>
                <a:cs typeface="Times New Roman" pitchFamily="18" charset="0"/>
              </a:rPr>
              <a:t>105,9</a:t>
            </a:r>
            <a:r>
              <a:rPr lang="ru-RU" dirty="0" smtClean="0">
                <a:latin typeface="+mj-lt"/>
                <a:cs typeface="Times New Roman" pitchFamily="18" charset="0"/>
              </a:rPr>
              <a:t> млн.руб.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8"/>
          </p:nvPr>
        </p:nvSpPr>
        <p:spPr>
          <a:xfrm>
            <a:off x="5353050" y="3457575"/>
            <a:ext cx="1457325" cy="677400"/>
          </a:xfrm>
        </p:spPr>
        <p:txBody>
          <a:bodyPr/>
          <a:lstStyle/>
          <a:p>
            <a:r>
              <a:rPr lang="ru-RU" sz="4400" dirty="0" smtClean="0">
                <a:latin typeface="+mj-lt"/>
              </a:rPr>
              <a:t>2025</a:t>
            </a:r>
            <a:endParaRPr lang="ru-RU" sz="4400" dirty="0">
              <a:latin typeface="+mj-lt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РАСХОДЫ НА МОЛОДЕЖНУЮ ПОЛИТИКУ</a:t>
            </a: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r-umbnksj-k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10000" contrast="10000"/>
          </a:blip>
          <a:stretch>
            <a:fillRect/>
          </a:stretch>
        </p:blipFill>
        <p:spPr>
          <a:xfrm>
            <a:off x="0" y="-180975"/>
            <a:ext cx="12192000" cy="8277225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59E4FA9-F4F9-402B-A060-84A06F5A6373}"/>
              </a:ext>
            </a:extLst>
          </p:cNvPr>
          <p:cNvSpPr/>
          <p:nvPr/>
        </p:nvSpPr>
        <p:spPr>
          <a:xfrm>
            <a:off x="0" y="3025286"/>
            <a:ext cx="12192000" cy="10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Oval 7">
            <a:extLst>
              <a:ext uri="{FF2B5EF4-FFF2-40B4-BE49-F238E27FC236}">
                <a16:creationId xmlns:a16="http://schemas.microsoft.com/office/drawing/2014/main" xmlns="" id="{F5B796DF-5BB3-4015-9CF1-A8B882610369}"/>
              </a:ext>
            </a:extLst>
          </p:cNvPr>
          <p:cNvSpPr/>
          <p:nvPr/>
        </p:nvSpPr>
        <p:spPr>
          <a:xfrm>
            <a:off x="5308598" y="2506133"/>
            <a:ext cx="1548000" cy="1080000"/>
          </a:xfrm>
          <a:prstGeom prst="ellipse">
            <a:avLst/>
          </a:prstGeom>
          <a:solidFill>
            <a:schemeClr val="accent3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+mj-lt"/>
              </a:rPr>
              <a:t>550,5</a:t>
            </a:r>
            <a:endParaRPr lang="en-US" dirty="0"/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xmlns="" id="{44CB67F4-0506-459C-999B-98180B9CCD0B}"/>
              </a:ext>
            </a:extLst>
          </p:cNvPr>
          <p:cNvSpPr/>
          <p:nvPr/>
        </p:nvSpPr>
        <p:spPr>
          <a:xfrm>
            <a:off x="9279467" y="2523067"/>
            <a:ext cx="1126066" cy="1066800"/>
          </a:xfrm>
          <a:prstGeom prst="ellipse">
            <a:avLst/>
          </a:prstGeom>
          <a:solidFill>
            <a:schemeClr val="accent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+mj-lt"/>
              </a:rPr>
              <a:t>100</a:t>
            </a:r>
            <a:endParaRPr lang="en-US" sz="2800" dirty="0">
              <a:latin typeface="+mj-lt"/>
            </a:endParaRP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xmlns="" id="{34B3486D-044B-4ABC-AC17-AD2E7AAB0D6F}"/>
              </a:ext>
            </a:extLst>
          </p:cNvPr>
          <p:cNvSpPr/>
          <p:nvPr/>
        </p:nvSpPr>
        <p:spPr>
          <a:xfrm>
            <a:off x="821585" y="4912008"/>
            <a:ext cx="10430934" cy="924508"/>
          </a:xfrm>
          <a:prstGeom prst="round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1400" dirty="0" smtClean="0">
                <a:latin typeface="+mj-lt"/>
                <a:ea typeface="Calibri"/>
                <a:cs typeface="Times New Roman"/>
              </a:rPr>
              <a:t>	За счет средств бюджета города 12 учреждений культуры оказывают муниципальные услуги по  организации библиотечного обслуживания населения, комплектованию и обеспечению сохранности библиотечного  фонда, предоставлению </a:t>
            </a:r>
            <a:r>
              <a:rPr lang="ru-RU" sz="1400" dirty="0" err="1" smtClean="0">
                <a:latin typeface="+mj-lt"/>
                <a:ea typeface="Calibri"/>
                <a:cs typeface="Times New Roman"/>
              </a:rPr>
              <a:t>культурно-досуговой</a:t>
            </a:r>
            <a:r>
              <a:rPr lang="ru-RU" sz="1400" dirty="0" smtClean="0">
                <a:latin typeface="+mj-lt"/>
                <a:ea typeface="Calibri"/>
                <a:cs typeface="Times New Roman"/>
              </a:rPr>
              <a:t> деятельности, поддержке традиционного  художественного творчества. </a:t>
            </a:r>
            <a:endParaRPr lang="ru-RU" sz="1400" dirty="0" smtClean="0">
              <a:solidFill>
                <a:srgbClr val="FF0000"/>
              </a:solidFill>
              <a:latin typeface="+mj-lt"/>
              <a:ea typeface="Calibri"/>
              <a:cs typeface="Times New Roman"/>
            </a:endParaRPr>
          </a:p>
        </p:txBody>
      </p:sp>
      <p:sp>
        <p:nvSpPr>
          <p:cNvPr id="4" name="Oval 7">
            <a:extLst>
              <a:ext uri="{FF2B5EF4-FFF2-40B4-BE49-F238E27FC236}">
                <a16:creationId xmlns:a16="http://schemas.microsoft.com/office/drawing/2014/main" xmlns="" id="{F867D8BF-3A9E-4C03-BFE9-9F07056C235B}"/>
              </a:ext>
            </a:extLst>
          </p:cNvPr>
          <p:cNvSpPr/>
          <p:nvPr/>
        </p:nvSpPr>
        <p:spPr>
          <a:xfrm>
            <a:off x="1574800" y="2548467"/>
            <a:ext cx="1549400" cy="1080000"/>
          </a:xfrm>
          <a:prstGeom prst="ellipse">
            <a:avLst/>
          </a:prstGeom>
          <a:solidFill>
            <a:schemeClr val="accent2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+mj-lt"/>
              </a:rPr>
              <a:t>550,5</a:t>
            </a:r>
            <a:endParaRPr lang="en-US" sz="2800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63624" y="1536192"/>
            <a:ext cx="1316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1509776" y="3639989"/>
            <a:ext cx="155448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+mj-lt"/>
              </a:rPr>
              <a:t>ПЛАН </a:t>
            </a:r>
            <a:r>
              <a:rPr lang="ru-RU" sz="1600" dirty="0" smtClean="0"/>
              <a:t>(млн.руб.)</a:t>
            </a:r>
            <a:endParaRPr lang="ru-RU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5088467" y="3569207"/>
            <a:ext cx="204893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+mj-lt"/>
              </a:rPr>
              <a:t>ИСПОЛНЕНО </a:t>
            </a:r>
            <a:r>
              <a:rPr lang="ru-RU" sz="1600" dirty="0" smtClean="0"/>
              <a:t>(млн.руб.)</a:t>
            </a:r>
            <a:endParaRPr lang="ru-RU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8991599" y="3531954"/>
            <a:ext cx="1820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+mj-lt"/>
              </a:rPr>
              <a:t>% ИСПОЛНЕНИЯ</a:t>
            </a:r>
            <a:endParaRPr lang="ru-RU" dirty="0">
              <a:latin typeface="+mj-lt"/>
            </a:endParaRPr>
          </a:p>
        </p:txBody>
      </p:sp>
      <p:sp>
        <p:nvSpPr>
          <p:cNvPr id="34" name="Заголовок 4">
            <a:extLst>
              <a:ext uri="{FF2B5EF4-FFF2-40B4-BE49-F238E27FC236}">
                <a16:creationId xmlns:a16="http://schemas.microsoft.com/office/drawing/2014/main" xmlns="" id="{B52AD055-DC69-48DB-A6B9-DB795D851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830" y="399631"/>
            <a:ext cx="10865180" cy="695924"/>
          </a:xfrm>
        </p:spPr>
        <p:txBody>
          <a:bodyPr/>
          <a:lstStyle/>
          <a:p>
            <a:r>
              <a:rPr lang="ru-RU" sz="2400" dirty="0" smtClean="0"/>
              <a:t>РАСХОДЫ БЮДЖЕТА НА КУЛЬТУРУ В 2025 ГОДУ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2694296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20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36304983"/>
              </p:ext>
            </p:extLst>
          </p:nvPr>
        </p:nvGraphicFramePr>
        <p:xfrm>
          <a:off x="423332" y="226031"/>
          <a:ext cx="11430000" cy="630772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491135"/>
                <a:gridCol w="1049866"/>
                <a:gridCol w="888999"/>
              </a:tblGrid>
              <a:tr h="51903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3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ko-KR" sz="2400" kern="1200" dirty="0" smtClean="0">
                          <a:ln w="10541" cmpd="sng">
                            <a:noFill/>
                            <a:prstDash val="solid"/>
                          </a:ln>
                          <a:effectLst/>
                        </a:rPr>
                        <a:t>РАСХОДЫ НА СОЦИАЛЬНУЮ ПОЛИТИКУ  </a:t>
                      </a:r>
                      <a:endParaRPr lang="ru-RU" altLang="ko-KR" sz="2400" b="1" kern="1200" dirty="0" smtClean="0">
                        <a:ln w="10541" cmpd="sng">
                          <a:noFill/>
                          <a:prstDash val="solid"/>
                        </a:ln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Отчет </a:t>
                      </a: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за 2025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(млн.рублей)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Количество 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получателей (чел.)</a:t>
                      </a:r>
                      <a:endParaRPr kumimoji="0" 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</a:tr>
              <a:tr h="27011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ВСЕГО, в том числе</a:t>
                      </a:r>
                      <a:r>
                        <a:rPr kumimoji="0" lang="ru-RU" sz="105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:</a:t>
                      </a:r>
                      <a:endParaRPr kumimoji="0" lang="ru-RU" sz="105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1 881,7</a:t>
                      </a: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предоставление мер социальной поддержки работникам муниципальных образовательных организаций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4,6</a:t>
                      </a: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</a:t>
                      </a:r>
                    </a:p>
                  </a:txBody>
                  <a:tcPr marL="121920" marR="121920" horzOverflow="overflow"/>
                </a:tc>
              </a:tr>
              <a:tr h="25258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реализация мероприятий по обеспечение жильем молодых семей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14,9</a:t>
                      </a: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121920" marR="121920" horzOverflow="overflow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компенсационные выплаты по оплате ЖКУ ветеранам труда Курской области и многодетным семьям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242,9</a:t>
                      </a: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19 419</a:t>
                      </a:r>
                    </a:p>
                  </a:txBody>
                  <a:tcPr marL="121920" marR="121920" horzOverflow="overflow"/>
                </a:tc>
              </a:tr>
              <a:tr h="302289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обеспечение мер социальной поддержки реабилитированным лицам и лицам, пострадавшим от политических репрессий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5,8</a:t>
                      </a: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196</a:t>
                      </a:r>
                    </a:p>
                  </a:txBody>
                  <a:tcPr marL="121920" marR="121920" horzOverflow="overflow"/>
                </a:tc>
              </a:tr>
              <a:tr h="36484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компенсация части родительской платы на содержание ребенка в  муниципальных учреждениях, реализующих основную общеобразовательную программу дошкольного образования, а также компенсация родительской платы за присмотр и уход за детьми участников СВО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91,5</a:t>
                      </a: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976</a:t>
                      </a:r>
                    </a:p>
                  </a:txBody>
                  <a:tcPr marL="121920" marR="121920" horzOverflow="overflow"/>
                </a:tc>
              </a:tr>
              <a:tr h="219469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1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поддержка отдельных категорий граждан по обеспечению продовольственными товарами</a:t>
                      </a: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6,6</a:t>
                      </a: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164</a:t>
                      </a:r>
                    </a:p>
                  </a:txBody>
                  <a:tcPr marL="121920" marR="121920" horzOverflow="overflow"/>
                </a:tc>
              </a:tr>
              <a:tr h="25258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предоставление  гражданам субсидий на оплату жилищных помещений и коммунальных услуг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69,3</a:t>
                      </a: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3 248</a:t>
                      </a:r>
                    </a:p>
                  </a:txBody>
                  <a:tcPr marL="121920" marR="121920" horzOverflow="overflow"/>
                </a:tc>
              </a:tr>
              <a:tr h="25258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оказание мер соц. поддержки отдельным категориям граждан по выплате пенсии за выслугу лет и .доплат к пенсиям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41,4</a:t>
                      </a:r>
                      <a:endParaRPr kumimoji="0" lang="ru-RU" sz="12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271</a:t>
                      </a:r>
                    </a:p>
                  </a:txBody>
                  <a:tcPr marL="121920" marR="121920" horzOverflow="overflow"/>
                </a:tc>
              </a:tr>
              <a:tr h="25258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обеспечение мер социальной поддержки ветеранов труда и тружеников тыла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571,8</a:t>
                      </a: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52 199</a:t>
                      </a:r>
                    </a:p>
                  </a:txBody>
                  <a:tcPr marL="121920" marR="121920" horzOverflow="overflow"/>
                </a:tc>
              </a:tr>
              <a:tr h="25258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выплата лицам, награжденным почетным знаком города Курска «За особые заслуги перед городом Курском»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</a:t>
                      </a: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115</a:t>
                      </a:r>
                    </a:p>
                  </a:txBody>
                  <a:tcPr marL="121920" marR="121920" horzOverflow="overflow"/>
                </a:tc>
              </a:tr>
              <a:tr h="25258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выплата надбавки к пенсии за звание «Почетный гражданин города Курска»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6,7</a:t>
                      </a: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121920" marR="121920" horzOverflow="overflow"/>
                </a:tc>
              </a:tr>
              <a:tr h="25258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материальная помощь отдельной категории граждан и адресная поддержка алкоголе и наркозависимым лицам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13,1</a:t>
                      </a: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175</a:t>
                      </a:r>
                    </a:p>
                  </a:txBody>
                  <a:tcPr marL="121920" marR="121920" horzOverflow="overflow"/>
                </a:tc>
              </a:tr>
              <a:tr h="25258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содержание детей в приемных семьях и семьях опекунов (попечителей)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525</a:t>
                      </a:r>
                    </a:p>
                  </a:txBody>
                  <a:tcPr marL="121920" marR="121920" horzOverflow="overflow"/>
                </a:tc>
              </a:tr>
              <a:tr h="25258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оплата ЖКУ отдельным категориям граждан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305,5</a:t>
                      </a: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29 084</a:t>
                      </a:r>
                    </a:p>
                  </a:txBody>
                  <a:tcPr marL="121920" marR="121920" horzOverflow="overflow"/>
                </a:tc>
              </a:tr>
              <a:tr h="25258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компенсация отдельным категориям граждан по оплате взноса на капитальный ремонт общего имущества в многоквартирном доме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1,8</a:t>
                      </a: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671</a:t>
                      </a:r>
                    </a:p>
                  </a:txBody>
                  <a:tcPr marL="121920" marR="121920" horzOverflow="overflow"/>
                </a:tc>
              </a:tr>
              <a:tr h="28614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поддержка гражданам, пострадавшим в результате последствий взрывов взрывоопасных предметов, обстрелов со стороны вооруженных формирований Украины и террористических актов на территории г. Курска</a:t>
                      </a: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48,5</a:t>
                      </a: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301</a:t>
                      </a:r>
                    </a:p>
                  </a:txBody>
                  <a:tcPr marL="121920" marR="121920" horzOverflow="overflow"/>
                </a:tc>
              </a:tr>
              <a:tr h="25258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обеспечение детей-сирот и детей, оставшихся без попечения родителей, лиц из числа детей-сирот и детей, оставшихся без попечения родителей жилыми помещениями</a:t>
                      </a:r>
                      <a:endParaRPr kumimoji="0" lang="ru-RU" sz="12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254,5</a:t>
                      </a: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121920" marR="121920" horzOverflow="overflow"/>
                </a:tc>
              </a:tr>
              <a:tr h="252586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1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содержание работников в сфере социальной защиты населения и прочие расходы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101,3</a:t>
                      </a:r>
                    </a:p>
                  </a:txBody>
                  <a:tcPr marL="121920" marR="1219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ru-RU" sz="12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146</a:t>
                      </a:r>
                    </a:p>
                  </a:txBody>
                  <a:tcPr marL="121920" marR="121920" horzOverflow="overflow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675" y="399631"/>
            <a:ext cx="11744325" cy="695924"/>
          </a:xfrm>
        </p:spPr>
        <p:txBody>
          <a:bodyPr/>
          <a:lstStyle/>
          <a:p>
            <a:r>
              <a:rPr lang="ru-RU" sz="2400" dirty="0" smtClean="0"/>
              <a:t>РАСХОДЫ БЮДЖЕТА НА ФИЗКУЛЬТУРУ И СПОРТ В 2025 году</a:t>
            </a:r>
            <a:endParaRPr lang="ru-RU" sz="2400" dirty="0"/>
          </a:p>
        </p:txBody>
      </p:sp>
      <p:pic>
        <p:nvPicPr>
          <p:cNvPr id="12" name="Picture 2" descr="C:\Users\Elka\AppData\Local\Temp\7zE4F91B3CF\1 День физкультурника 22.jpg"/>
          <p:cNvPicPr>
            <a:picLocks noChangeAspect="1" noChangeArrowheads="1"/>
          </p:cNvPicPr>
          <p:nvPr/>
        </p:nvPicPr>
        <p:blipFill>
          <a:blip r:embed="rId2" cstate="print">
            <a:lum bright="10000" contrast="30000"/>
          </a:blip>
          <a:srcRect/>
          <a:stretch>
            <a:fillRect/>
          </a:stretch>
        </p:blipFill>
        <p:spPr bwMode="auto">
          <a:xfrm>
            <a:off x="697636" y="1400176"/>
            <a:ext cx="2706155" cy="1856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4" descr="C:\Users\Elka\AppData\Local\Temp\7zE4F9FE608\3 Олимп. День 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2411" y="4026559"/>
            <a:ext cx="2894724" cy="1993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6" descr="C:\Users\Elka\AppData\Local\Temp\7zE4F99E2F1\Олимп. День 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1461" y="3619785"/>
            <a:ext cx="2790337" cy="19713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 descr="1eF5F_YMbm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60942" y="1732686"/>
            <a:ext cx="2682708" cy="1956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6" name="Группа 45"/>
          <p:cNvGrpSpPr/>
          <p:nvPr/>
        </p:nvGrpSpPr>
        <p:grpSpPr>
          <a:xfrm>
            <a:off x="6772275" y="1739266"/>
            <a:ext cx="4876799" cy="4349114"/>
            <a:chOff x="6772275" y="1990726"/>
            <a:chExt cx="4876799" cy="4013834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6772275" y="1990726"/>
              <a:ext cx="4743450" cy="4013834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238999" y="2339519"/>
              <a:ext cx="4410075" cy="3437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/>
              <a:r>
                <a:rPr lang="ru-RU" sz="2400" b="1" dirty="0" smtClean="0">
                  <a:latin typeface="+mj-lt"/>
                  <a:cs typeface="Times New Roman" pitchFamily="18" charset="0"/>
                </a:rPr>
                <a:t>370,8 </a:t>
              </a:r>
              <a:r>
                <a:rPr lang="ru-RU" dirty="0" smtClean="0">
                  <a:latin typeface="+mj-lt"/>
                  <a:cs typeface="Times New Roman" pitchFamily="18" charset="0"/>
                </a:rPr>
                <a:t>млн.руб. </a:t>
              </a:r>
            </a:p>
            <a:p>
              <a:pPr marL="342900"/>
              <a:r>
                <a:rPr lang="ru-RU" sz="1400" dirty="0" smtClean="0">
                  <a:cs typeface="Times New Roman" pitchFamily="18" charset="0"/>
                </a:rPr>
                <a:t>запланировано и освоено в 100 %-</a:t>
              </a:r>
              <a:r>
                <a:rPr lang="ru-RU" sz="1400" dirty="0" err="1" smtClean="0">
                  <a:cs typeface="Times New Roman" pitchFamily="18" charset="0"/>
                </a:rPr>
                <a:t>ом</a:t>
              </a:r>
              <a:r>
                <a:rPr lang="ru-RU" sz="1400" dirty="0" smtClean="0">
                  <a:cs typeface="Times New Roman" pitchFamily="18" charset="0"/>
                </a:rPr>
                <a:t>  объеме</a:t>
              </a:r>
            </a:p>
            <a:p>
              <a:pPr marL="342900"/>
              <a:endParaRPr lang="ru-RU" dirty="0" smtClean="0">
                <a:cs typeface="Times New Roman" pitchFamily="18" charset="0"/>
              </a:endParaRPr>
            </a:p>
            <a:p>
              <a:pPr marL="342900"/>
              <a:endParaRPr lang="ru-RU" dirty="0" smtClean="0">
                <a:cs typeface="Times New Roman" pitchFamily="18" charset="0"/>
              </a:endParaRPr>
            </a:p>
            <a:p>
              <a:pPr marL="342900"/>
              <a:r>
                <a:rPr lang="ru-RU" sz="2400" b="1" dirty="0" smtClean="0">
                  <a:latin typeface="+mj-lt"/>
                  <a:cs typeface="Times New Roman" pitchFamily="18" charset="0"/>
                </a:rPr>
                <a:t>14</a:t>
              </a:r>
              <a:r>
                <a:rPr lang="ru-RU" dirty="0" smtClean="0">
                  <a:latin typeface="+mj-lt"/>
                  <a:cs typeface="Times New Roman" pitchFamily="18" charset="0"/>
                </a:rPr>
                <a:t> </a:t>
              </a:r>
              <a:r>
                <a:rPr lang="ru-RU" sz="1600" dirty="0" smtClean="0">
                  <a:cs typeface="Times New Roman" pitchFamily="18" charset="0"/>
                </a:rPr>
                <a:t>учреждений отрасли</a:t>
              </a:r>
              <a:endParaRPr lang="ru-RU" dirty="0" smtClean="0">
                <a:cs typeface="Times New Roman" pitchFamily="18" charset="0"/>
              </a:endParaRPr>
            </a:p>
            <a:p>
              <a:pPr marL="342900">
                <a:buFont typeface="Wingdings" pitchFamily="2" charset="2"/>
                <a:buChar char="ü"/>
              </a:pPr>
              <a:endParaRPr lang="ru-RU" dirty="0" smtClean="0">
                <a:cs typeface="Times New Roman" pitchFamily="18" charset="0"/>
              </a:endParaRPr>
            </a:p>
            <a:p>
              <a:pPr marL="342900"/>
              <a:endParaRPr lang="ru-RU" sz="1600" dirty="0" smtClean="0">
                <a:cs typeface="Times New Roman" pitchFamily="18" charset="0"/>
              </a:endParaRPr>
            </a:p>
            <a:p>
              <a:pPr marL="342900"/>
              <a:r>
                <a:rPr lang="ru-RU" sz="1600" dirty="0" smtClean="0">
                  <a:cs typeface="Times New Roman" pitchFamily="18" charset="0"/>
                </a:rPr>
                <a:t>В спортивных школах города занимаются  </a:t>
              </a:r>
              <a:r>
                <a:rPr lang="ru-RU" sz="2400" dirty="0" smtClean="0">
                  <a:latin typeface="+mj-lt"/>
                  <a:cs typeface="Times New Roman" pitchFamily="18" charset="0"/>
                </a:rPr>
                <a:t>5 045</a:t>
              </a:r>
              <a:r>
                <a:rPr lang="ru-RU" sz="2400" dirty="0" smtClean="0">
                  <a:cs typeface="Times New Roman" pitchFamily="18" charset="0"/>
                </a:rPr>
                <a:t> </a:t>
              </a:r>
              <a:r>
                <a:rPr lang="ru-RU" sz="1600" dirty="0" smtClean="0">
                  <a:cs typeface="Times New Roman" pitchFamily="18" charset="0"/>
                </a:rPr>
                <a:t>человек</a:t>
              </a:r>
            </a:p>
            <a:p>
              <a:pPr marL="342900"/>
              <a:endParaRPr lang="ru-RU" sz="1600" dirty="0" smtClean="0">
                <a:cs typeface="Times New Roman" pitchFamily="18" charset="0"/>
              </a:endParaRPr>
            </a:p>
            <a:p>
              <a:pPr marL="342900"/>
              <a:r>
                <a:rPr lang="ru-RU" sz="1600" dirty="0" smtClean="0">
                  <a:cs typeface="Times New Roman" pitchFamily="18" charset="0"/>
                </a:rPr>
                <a:t>Отремонтирована кровля здания</a:t>
              </a:r>
            </a:p>
            <a:p>
              <a:pPr marL="342900"/>
              <a:r>
                <a:rPr lang="ru-RU" sz="1600" dirty="0" smtClean="0">
                  <a:cs typeface="Times New Roman" pitchFamily="18" charset="0"/>
                </a:rPr>
                <a:t>МБУ ДО «СШ имени Н.И. Солодухина»в рамках проекта «Народный бюджет»</a:t>
              </a:r>
              <a:endParaRPr lang="ru-RU" sz="1600" dirty="0"/>
            </a:p>
          </p:txBody>
        </p:sp>
        <p:grpSp>
          <p:nvGrpSpPr>
            <p:cNvPr id="42" name="Группа 41"/>
            <p:cNvGrpSpPr/>
            <p:nvPr/>
          </p:nvGrpSpPr>
          <p:grpSpPr>
            <a:xfrm>
              <a:off x="6905625" y="2266949"/>
              <a:ext cx="647700" cy="771525"/>
              <a:chOff x="6194428" y="2002631"/>
              <a:chExt cx="406397" cy="550069"/>
            </a:xfrm>
          </p:grpSpPr>
          <p:sp>
            <p:nvSpPr>
              <p:cNvPr id="21" name="Freeform 1489"/>
              <p:cNvSpPr>
                <a:spLocks/>
              </p:cNvSpPr>
              <p:nvPr/>
            </p:nvSpPr>
            <p:spPr bwMode="auto">
              <a:xfrm>
                <a:off x="6288446" y="2002631"/>
                <a:ext cx="215331" cy="106559"/>
              </a:xfrm>
              <a:custGeom>
                <a:avLst/>
                <a:gdLst>
                  <a:gd name="T0" fmla="*/ 1056 w 1290"/>
                  <a:gd name="T1" fmla="*/ 0 h 667"/>
                  <a:gd name="T2" fmla="*/ 1091 w 1290"/>
                  <a:gd name="T3" fmla="*/ 1 h 667"/>
                  <a:gd name="T4" fmla="*/ 1126 w 1290"/>
                  <a:gd name="T5" fmla="*/ 8 h 667"/>
                  <a:gd name="T6" fmla="*/ 1159 w 1290"/>
                  <a:gd name="T7" fmla="*/ 20 h 667"/>
                  <a:gd name="T8" fmla="*/ 1189 w 1290"/>
                  <a:gd name="T9" fmla="*/ 37 h 667"/>
                  <a:gd name="T10" fmla="*/ 1217 w 1290"/>
                  <a:gd name="T11" fmla="*/ 57 h 667"/>
                  <a:gd name="T12" fmla="*/ 1240 w 1290"/>
                  <a:gd name="T13" fmla="*/ 81 h 667"/>
                  <a:gd name="T14" fmla="*/ 1259 w 1290"/>
                  <a:gd name="T15" fmla="*/ 109 h 667"/>
                  <a:gd name="T16" fmla="*/ 1275 w 1290"/>
                  <a:gd name="T17" fmla="*/ 140 h 667"/>
                  <a:gd name="T18" fmla="*/ 1285 w 1290"/>
                  <a:gd name="T19" fmla="*/ 173 h 667"/>
                  <a:gd name="T20" fmla="*/ 1290 w 1290"/>
                  <a:gd name="T21" fmla="*/ 208 h 667"/>
                  <a:gd name="T22" fmla="*/ 1288 w 1290"/>
                  <a:gd name="T23" fmla="*/ 246 h 667"/>
                  <a:gd name="T24" fmla="*/ 1287 w 1290"/>
                  <a:gd name="T25" fmla="*/ 251 h 667"/>
                  <a:gd name="T26" fmla="*/ 1286 w 1290"/>
                  <a:gd name="T27" fmla="*/ 263 h 667"/>
                  <a:gd name="T28" fmla="*/ 1284 w 1290"/>
                  <a:gd name="T29" fmla="*/ 278 h 667"/>
                  <a:gd name="T30" fmla="*/ 1279 w 1290"/>
                  <a:gd name="T31" fmla="*/ 299 h 667"/>
                  <a:gd name="T32" fmla="*/ 1273 w 1290"/>
                  <a:gd name="T33" fmla="*/ 325 h 667"/>
                  <a:gd name="T34" fmla="*/ 1265 w 1290"/>
                  <a:gd name="T35" fmla="*/ 355 h 667"/>
                  <a:gd name="T36" fmla="*/ 1253 w 1290"/>
                  <a:gd name="T37" fmla="*/ 390 h 667"/>
                  <a:gd name="T38" fmla="*/ 1239 w 1290"/>
                  <a:gd name="T39" fmla="*/ 428 h 667"/>
                  <a:gd name="T40" fmla="*/ 1220 w 1290"/>
                  <a:gd name="T41" fmla="*/ 470 h 667"/>
                  <a:gd name="T42" fmla="*/ 1197 w 1290"/>
                  <a:gd name="T43" fmla="*/ 515 h 667"/>
                  <a:gd name="T44" fmla="*/ 1169 w 1290"/>
                  <a:gd name="T45" fmla="*/ 563 h 667"/>
                  <a:gd name="T46" fmla="*/ 1136 w 1290"/>
                  <a:gd name="T47" fmla="*/ 614 h 667"/>
                  <a:gd name="T48" fmla="*/ 1097 w 1290"/>
                  <a:gd name="T49" fmla="*/ 667 h 667"/>
                  <a:gd name="T50" fmla="*/ 190 w 1290"/>
                  <a:gd name="T51" fmla="*/ 667 h 667"/>
                  <a:gd name="T52" fmla="*/ 158 w 1290"/>
                  <a:gd name="T53" fmla="*/ 627 h 667"/>
                  <a:gd name="T54" fmla="*/ 130 w 1290"/>
                  <a:gd name="T55" fmla="*/ 588 h 667"/>
                  <a:gd name="T56" fmla="*/ 105 w 1290"/>
                  <a:gd name="T57" fmla="*/ 547 h 667"/>
                  <a:gd name="T58" fmla="*/ 83 w 1290"/>
                  <a:gd name="T59" fmla="*/ 507 h 667"/>
                  <a:gd name="T60" fmla="*/ 65 w 1290"/>
                  <a:gd name="T61" fmla="*/ 468 h 667"/>
                  <a:gd name="T62" fmla="*/ 50 w 1290"/>
                  <a:gd name="T63" fmla="*/ 430 h 667"/>
                  <a:gd name="T64" fmla="*/ 37 w 1290"/>
                  <a:gd name="T65" fmla="*/ 394 h 667"/>
                  <a:gd name="T66" fmla="*/ 27 w 1290"/>
                  <a:gd name="T67" fmla="*/ 361 h 667"/>
                  <a:gd name="T68" fmla="*/ 18 w 1290"/>
                  <a:gd name="T69" fmla="*/ 330 h 667"/>
                  <a:gd name="T70" fmla="*/ 11 w 1290"/>
                  <a:gd name="T71" fmla="*/ 304 h 667"/>
                  <a:gd name="T72" fmla="*/ 7 w 1290"/>
                  <a:gd name="T73" fmla="*/ 281 h 667"/>
                  <a:gd name="T74" fmla="*/ 4 w 1290"/>
                  <a:gd name="T75" fmla="*/ 264 h 667"/>
                  <a:gd name="T76" fmla="*/ 2 w 1290"/>
                  <a:gd name="T77" fmla="*/ 252 h 667"/>
                  <a:gd name="T78" fmla="*/ 1 w 1290"/>
                  <a:gd name="T79" fmla="*/ 246 h 667"/>
                  <a:gd name="T80" fmla="*/ 0 w 1290"/>
                  <a:gd name="T81" fmla="*/ 209 h 667"/>
                  <a:gd name="T82" fmla="*/ 4 w 1290"/>
                  <a:gd name="T83" fmla="*/ 174 h 667"/>
                  <a:gd name="T84" fmla="*/ 14 w 1290"/>
                  <a:gd name="T85" fmla="*/ 142 h 667"/>
                  <a:gd name="T86" fmla="*/ 30 w 1290"/>
                  <a:gd name="T87" fmla="*/ 110 h 667"/>
                  <a:gd name="T88" fmla="*/ 50 w 1290"/>
                  <a:gd name="T89" fmla="*/ 83 h 667"/>
                  <a:gd name="T90" fmla="*/ 74 w 1290"/>
                  <a:gd name="T91" fmla="*/ 58 h 667"/>
                  <a:gd name="T92" fmla="*/ 101 w 1290"/>
                  <a:gd name="T93" fmla="*/ 38 h 667"/>
                  <a:gd name="T94" fmla="*/ 132 w 1290"/>
                  <a:gd name="T95" fmla="*/ 22 h 667"/>
                  <a:gd name="T96" fmla="*/ 165 w 1290"/>
                  <a:gd name="T97" fmla="*/ 9 h 667"/>
                  <a:gd name="T98" fmla="*/ 200 w 1290"/>
                  <a:gd name="T99" fmla="*/ 3 h 667"/>
                  <a:gd name="T100" fmla="*/ 236 w 1290"/>
                  <a:gd name="T101" fmla="*/ 2 h 667"/>
                  <a:gd name="T102" fmla="*/ 273 w 1290"/>
                  <a:gd name="T103" fmla="*/ 7 h 667"/>
                  <a:gd name="T104" fmla="*/ 342 w 1290"/>
                  <a:gd name="T105" fmla="*/ 21 h 667"/>
                  <a:gd name="T106" fmla="*/ 415 w 1290"/>
                  <a:gd name="T107" fmla="*/ 31 h 667"/>
                  <a:gd name="T108" fmla="*/ 490 w 1290"/>
                  <a:gd name="T109" fmla="*/ 39 h 667"/>
                  <a:gd name="T110" fmla="*/ 567 w 1290"/>
                  <a:gd name="T111" fmla="*/ 44 h 667"/>
                  <a:gd name="T112" fmla="*/ 645 w 1290"/>
                  <a:gd name="T113" fmla="*/ 45 h 667"/>
                  <a:gd name="T114" fmla="*/ 725 w 1290"/>
                  <a:gd name="T115" fmla="*/ 44 h 667"/>
                  <a:gd name="T116" fmla="*/ 802 w 1290"/>
                  <a:gd name="T117" fmla="*/ 39 h 667"/>
                  <a:gd name="T118" fmla="*/ 876 w 1290"/>
                  <a:gd name="T119" fmla="*/ 30 h 667"/>
                  <a:gd name="T120" fmla="*/ 948 w 1290"/>
                  <a:gd name="T121" fmla="*/ 19 h 667"/>
                  <a:gd name="T122" fmla="*/ 1018 w 1290"/>
                  <a:gd name="T123" fmla="*/ 4 h 667"/>
                  <a:gd name="T124" fmla="*/ 1056 w 1290"/>
                  <a:gd name="T125" fmla="*/ 0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90" h="667">
                    <a:moveTo>
                      <a:pt x="1056" y="0"/>
                    </a:moveTo>
                    <a:lnTo>
                      <a:pt x="1091" y="1"/>
                    </a:lnTo>
                    <a:lnTo>
                      <a:pt x="1126" y="8"/>
                    </a:lnTo>
                    <a:lnTo>
                      <a:pt x="1159" y="20"/>
                    </a:lnTo>
                    <a:lnTo>
                      <a:pt x="1189" y="37"/>
                    </a:lnTo>
                    <a:lnTo>
                      <a:pt x="1217" y="57"/>
                    </a:lnTo>
                    <a:lnTo>
                      <a:pt x="1240" y="81"/>
                    </a:lnTo>
                    <a:lnTo>
                      <a:pt x="1259" y="109"/>
                    </a:lnTo>
                    <a:lnTo>
                      <a:pt x="1275" y="140"/>
                    </a:lnTo>
                    <a:lnTo>
                      <a:pt x="1285" y="173"/>
                    </a:lnTo>
                    <a:lnTo>
                      <a:pt x="1290" y="208"/>
                    </a:lnTo>
                    <a:lnTo>
                      <a:pt x="1288" y="246"/>
                    </a:lnTo>
                    <a:lnTo>
                      <a:pt x="1287" y="251"/>
                    </a:lnTo>
                    <a:lnTo>
                      <a:pt x="1286" y="263"/>
                    </a:lnTo>
                    <a:lnTo>
                      <a:pt x="1284" y="278"/>
                    </a:lnTo>
                    <a:lnTo>
                      <a:pt x="1279" y="299"/>
                    </a:lnTo>
                    <a:lnTo>
                      <a:pt x="1273" y="325"/>
                    </a:lnTo>
                    <a:lnTo>
                      <a:pt x="1265" y="355"/>
                    </a:lnTo>
                    <a:lnTo>
                      <a:pt x="1253" y="390"/>
                    </a:lnTo>
                    <a:lnTo>
                      <a:pt x="1239" y="428"/>
                    </a:lnTo>
                    <a:lnTo>
                      <a:pt x="1220" y="470"/>
                    </a:lnTo>
                    <a:lnTo>
                      <a:pt x="1197" y="515"/>
                    </a:lnTo>
                    <a:lnTo>
                      <a:pt x="1169" y="563"/>
                    </a:lnTo>
                    <a:lnTo>
                      <a:pt x="1136" y="614"/>
                    </a:lnTo>
                    <a:lnTo>
                      <a:pt x="1097" y="667"/>
                    </a:lnTo>
                    <a:lnTo>
                      <a:pt x="190" y="667"/>
                    </a:lnTo>
                    <a:lnTo>
                      <a:pt x="158" y="627"/>
                    </a:lnTo>
                    <a:lnTo>
                      <a:pt x="130" y="588"/>
                    </a:lnTo>
                    <a:lnTo>
                      <a:pt x="105" y="547"/>
                    </a:lnTo>
                    <a:lnTo>
                      <a:pt x="83" y="507"/>
                    </a:lnTo>
                    <a:lnTo>
                      <a:pt x="65" y="468"/>
                    </a:lnTo>
                    <a:lnTo>
                      <a:pt x="50" y="430"/>
                    </a:lnTo>
                    <a:lnTo>
                      <a:pt x="37" y="394"/>
                    </a:lnTo>
                    <a:lnTo>
                      <a:pt x="27" y="361"/>
                    </a:lnTo>
                    <a:lnTo>
                      <a:pt x="18" y="330"/>
                    </a:lnTo>
                    <a:lnTo>
                      <a:pt x="11" y="304"/>
                    </a:lnTo>
                    <a:lnTo>
                      <a:pt x="7" y="281"/>
                    </a:lnTo>
                    <a:lnTo>
                      <a:pt x="4" y="264"/>
                    </a:lnTo>
                    <a:lnTo>
                      <a:pt x="2" y="252"/>
                    </a:lnTo>
                    <a:lnTo>
                      <a:pt x="1" y="246"/>
                    </a:lnTo>
                    <a:lnTo>
                      <a:pt x="0" y="209"/>
                    </a:lnTo>
                    <a:lnTo>
                      <a:pt x="4" y="174"/>
                    </a:lnTo>
                    <a:lnTo>
                      <a:pt x="14" y="142"/>
                    </a:lnTo>
                    <a:lnTo>
                      <a:pt x="30" y="110"/>
                    </a:lnTo>
                    <a:lnTo>
                      <a:pt x="50" y="83"/>
                    </a:lnTo>
                    <a:lnTo>
                      <a:pt x="74" y="58"/>
                    </a:lnTo>
                    <a:lnTo>
                      <a:pt x="101" y="38"/>
                    </a:lnTo>
                    <a:lnTo>
                      <a:pt x="132" y="22"/>
                    </a:lnTo>
                    <a:lnTo>
                      <a:pt x="165" y="9"/>
                    </a:lnTo>
                    <a:lnTo>
                      <a:pt x="200" y="3"/>
                    </a:lnTo>
                    <a:lnTo>
                      <a:pt x="236" y="2"/>
                    </a:lnTo>
                    <a:lnTo>
                      <a:pt x="273" y="7"/>
                    </a:lnTo>
                    <a:lnTo>
                      <a:pt x="342" y="21"/>
                    </a:lnTo>
                    <a:lnTo>
                      <a:pt x="415" y="31"/>
                    </a:lnTo>
                    <a:lnTo>
                      <a:pt x="490" y="39"/>
                    </a:lnTo>
                    <a:lnTo>
                      <a:pt x="567" y="44"/>
                    </a:lnTo>
                    <a:lnTo>
                      <a:pt x="645" y="45"/>
                    </a:lnTo>
                    <a:lnTo>
                      <a:pt x="725" y="44"/>
                    </a:lnTo>
                    <a:lnTo>
                      <a:pt x="802" y="39"/>
                    </a:lnTo>
                    <a:lnTo>
                      <a:pt x="876" y="30"/>
                    </a:lnTo>
                    <a:lnTo>
                      <a:pt x="948" y="19"/>
                    </a:lnTo>
                    <a:lnTo>
                      <a:pt x="1018" y="4"/>
                    </a:lnTo>
                    <a:lnTo>
                      <a:pt x="10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490"/>
              <p:cNvSpPr>
                <a:spLocks noEditPoints="1"/>
              </p:cNvSpPr>
              <p:nvPr/>
            </p:nvSpPr>
            <p:spPr bwMode="auto">
              <a:xfrm>
                <a:off x="6194428" y="2132229"/>
                <a:ext cx="406397" cy="420471"/>
              </a:xfrm>
              <a:custGeom>
                <a:avLst/>
                <a:gdLst>
                  <a:gd name="T0" fmla="*/ 1121 w 2408"/>
                  <a:gd name="T1" fmla="*/ 546 h 2614"/>
                  <a:gd name="T2" fmla="*/ 1053 w 2408"/>
                  <a:gd name="T3" fmla="*/ 702 h 2614"/>
                  <a:gd name="T4" fmla="*/ 882 w 2408"/>
                  <a:gd name="T5" fmla="*/ 857 h 2614"/>
                  <a:gd name="T6" fmla="*/ 835 w 2408"/>
                  <a:gd name="T7" fmla="*/ 1088 h 2614"/>
                  <a:gd name="T8" fmla="*/ 927 w 2408"/>
                  <a:gd name="T9" fmla="*/ 1288 h 2614"/>
                  <a:gd name="T10" fmla="*/ 1112 w 2408"/>
                  <a:gd name="T11" fmla="*/ 1402 h 2614"/>
                  <a:gd name="T12" fmla="*/ 1293 w 2408"/>
                  <a:gd name="T13" fmla="*/ 1441 h 2614"/>
                  <a:gd name="T14" fmla="*/ 1364 w 2408"/>
                  <a:gd name="T15" fmla="*/ 1572 h 2614"/>
                  <a:gd name="T16" fmla="*/ 1293 w 2408"/>
                  <a:gd name="T17" fmla="*/ 1703 h 2614"/>
                  <a:gd name="T18" fmla="*/ 1153 w 2408"/>
                  <a:gd name="T19" fmla="*/ 1722 h 2614"/>
                  <a:gd name="T20" fmla="*/ 1053 w 2408"/>
                  <a:gd name="T21" fmla="*/ 1655 h 2614"/>
                  <a:gd name="T22" fmla="*/ 955 w 2408"/>
                  <a:gd name="T23" fmla="*/ 1662 h 2614"/>
                  <a:gd name="T24" fmla="*/ 904 w 2408"/>
                  <a:gd name="T25" fmla="*/ 1750 h 2614"/>
                  <a:gd name="T26" fmla="*/ 961 w 2408"/>
                  <a:gd name="T27" fmla="*/ 1853 h 2614"/>
                  <a:gd name="T28" fmla="*/ 1097 w 2408"/>
                  <a:gd name="T29" fmla="*/ 2001 h 2614"/>
                  <a:gd name="T30" fmla="*/ 1157 w 2408"/>
                  <a:gd name="T31" fmla="*/ 2097 h 2614"/>
                  <a:gd name="T32" fmla="*/ 1270 w 2408"/>
                  <a:gd name="T33" fmla="*/ 2084 h 2614"/>
                  <a:gd name="T34" fmla="*/ 1311 w 2408"/>
                  <a:gd name="T35" fmla="*/ 1927 h 2614"/>
                  <a:gd name="T36" fmla="*/ 1501 w 2408"/>
                  <a:gd name="T37" fmla="*/ 1796 h 2614"/>
                  <a:gd name="T38" fmla="*/ 1577 w 2408"/>
                  <a:gd name="T39" fmla="*/ 1572 h 2614"/>
                  <a:gd name="T40" fmla="*/ 1510 w 2408"/>
                  <a:gd name="T41" fmla="*/ 1359 h 2614"/>
                  <a:gd name="T42" fmla="*/ 1339 w 2408"/>
                  <a:gd name="T43" fmla="*/ 1225 h 2614"/>
                  <a:gd name="T44" fmla="*/ 1143 w 2408"/>
                  <a:gd name="T45" fmla="*/ 1187 h 2614"/>
                  <a:gd name="T46" fmla="*/ 1049 w 2408"/>
                  <a:gd name="T47" fmla="*/ 1074 h 2614"/>
                  <a:gd name="T48" fmla="*/ 1092 w 2408"/>
                  <a:gd name="T49" fmla="*/ 929 h 2614"/>
                  <a:gd name="T50" fmla="*/ 1231 w 2408"/>
                  <a:gd name="T51" fmla="*/ 884 h 2614"/>
                  <a:gd name="T52" fmla="*/ 1340 w 2408"/>
                  <a:gd name="T53" fmla="*/ 949 h 2614"/>
                  <a:gd name="T54" fmla="*/ 1452 w 2408"/>
                  <a:gd name="T55" fmla="*/ 952 h 2614"/>
                  <a:gd name="T56" fmla="*/ 1505 w 2408"/>
                  <a:gd name="T57" fmla="*/ 851 h 2614"/>
                  <a:gd name="T58" fmla="*/ 1416 w 2408"/>
                  <a:gd name="T59" fmla="*/ 735 h 2614"/>
                  <a:gd name="T60" fmla="*/ 1309 w 2408"/>
                  <a:gd name="T61" fmla="*/ 587 h 2614"/>
                  <a:gd name="T62" fmla="*/ 1229 w 2408"/>
                  <a:gd name="T63" fmla="*/ 508 h 2614"/>
                  <a:gd name="T64" fmla="*/ 1822 w 2408"/>
                  <a:gd name="T65" fmla="*/ 112 h 2614"/>
                  <a:gd name="T66" fmla="*/ 2098 w 2408"/>
                  <a:gd name="T67" fmla="*/ 475 h 2614"/>
                  <a:gd name="T68" fmla="*/ 2295 w 2408"/>
                  <a:gd name="T69" fmla="*/ 916 h 2614"/>
                  <a:gd name="T70" fmla="*/ 2397 w 2408"/>
                  <a:gd name="T71" fmla="*/ 1381 h 2614"/>
                  <a:gd name="T72" fmla="*/ 2389 w 2408"/>
                  <a:gd name="T73" fmla="*/ 1794 h 2614"/>
                  <a:gd name="T74" fmla="*/ 2285 w 2408"/>
                  <a:gd name="T75" fmla="*/ 2108 h 2614"/>
                  <a:gd name="T76" fmla="*/ 2101 w 2408"/>
                  <a:gd name="T77" fmla="*/ 2340 h 2614"/>
                  <a:gd name="T78" fmla="*/ 1849 w 2408"/>
                  <a:gd name="T79" fmla="*/ 2497 h 2614"/>
                  <a:gd name="T80" fmla="*/ 1546 w 2408"/>
                  <a:gd name="T81" fmla="*/ 2586 h 2614"/>
                  <a:gd name="T82" fmla="*/ 1203 w 2408"/>
                  <a:gd name="T83" fmla="*/ 2614 h 2614"/>
                  <a:gd name="T84" fmla="*/ 862 w 2408"/>
                  <a:gd name="T85" fmla="*/ 2586 h 2614"/>
                  <a:gd name="T86" fmla="*/ 559 w 2408"/>
                  <a:gd name="T87" fmla="*/ 2497 h 2614"/>
                  <a:gd name="T88" fmla="*/ 307 w 2408"/>
                  <a:gd name="T89" fmla="*/ 2342 h 2614"/>
                  <a:gd name="T90" fmla="*/ 123 w 2408"/>
                  <a:gd name="T91" fmla="*/ 2109 h 2614"/>
                  <a:gd name="T92" fmla="*/ 19 w 2408"/>
                  <a:gd name="T93" fmla="*/ 1795 h 2614"/>
                  <a:gd name="T94" fmla="*/ 10 w 2408"/>
                  <a:gd name="T95" fmla="*/ 1381 h 2614"/>
                  <a:gd name="T96" fmla="*/ 111 w 2408"/>
                  <a:gd name="T97" fmla="*/ 916 h 2614"/>
                  <a:gd name="T98" fmla="*/ 307 w 2408"/>
                  <a:gd name="T99" fmla="*/ 475 h 2614"/>
                  <a:gd name="T100" fmla="*/ 581 w 2408"/>
                  <a:gd name="T101" fmla="*/ 112 h 26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08" h="2614">
                    <a:moveTo>
                      <a:pt x="1204" y="505"/>
                    </a:moveTo>
                    <a:lnTo>
                      <a:pt x="1180" y="508"/>
                    </a:lnTo>
                    <a:lnTo>
                      <a:pt x="1157" y="516"/>
                    </a:lnTo>
                    <a:lnTo>
                      <a:pt x="1138" y="529"/>
                    </a:lnTo>
                    <a:lnTo>
                      <a:pt x="1121" y="546"/>
                    </a:lnTo>
                    <a:lnTo>
                      <a:pt x="1108" y="564"/>
                    </a:lnTo>
                    <a:lnTo>
                      <a:pt x="1101" y="587"/>
                    </a:lnTo>
                    <a:lnTo>
                      <a:pt x="1098" y="611"/>
                    </a:lnTo>
                    <a:lnTo>
                      <a:pt x="1098" y="685"/>
                    </a:lnTo>
                    <a:lnTo>
                      <a:pt x="1053" y="702"/>
                    </a:lnTo>
                    <a:lnTo>
                      <a:pt x="1011" y="724"/>
                    </a:lnTo>
                    <a:lnTo>
                      <a:pt x="972" y="751"/>
                    </a:lnTo>
                    <a:lnTo>
                      <a:pt x="938" y="782"/>
                    </a:lnTo>
                    <a:lnTo>
                      <a:pt x="908" y="818"/>
                    </a:lnTo>
                    <a:lnTo>
                      <a:pt x="882" y="857"/>
                    </a:lnTo>
                    <a:lnTo>
                      <a:pt x="861" y="899"/>
                    </a:lnTo>
                    <a:lnTo>
                      <a:pt x="845" y="945"/>
                    </a:lnTo>
                    <a:lnTo>
                      <a:pt x="836" y="992"/>
                    </a:lnTo>
                    <a:lnTo>
                      <a:pt x="831" y="1042"/>
                    </a:lnTo>
                    <a:lnTo>
                      <a:pt x="835" y="1088"/>
                    </a:lnTo>
                    <a:lnTo>
                      <a:pt x="843" y="1133"/>
                    </a:lnTo>
                    <a:lnTo>
                      <a:pt x="857" y="1176"/>
                    </a:lnTo>
                    <a:lnTo>
                      <a:pt x="875" y="1216"/>
                    </a:lnTo>
                    <a:lnTo>
                      <a:pt x="898" y="1254"/>
                    </a:lnTo>
                    <a:lnTo>
                      <a:pt x="927" y="1288"/>
                    </a:lnTo>
                    <a:lnTo>
                      <a:pt x="957" y="1319"/>
                    </a:lnTo>
                    <a:lnTo>
                      <a:pt x="991" y="1347"/>
                    </a:lnTo>
                    <a:lnTo>
                      <a:pt x="1030" y="1370"/>
                    </a:lnTo>
                    <a:lnTo>
                      <a:pt x="1070" y="1387"/>
                    </a:lnTo>
                    <a:lnTo>
                      <a:pt x="1112" y="1402"/>
                    </a:lnTo>
                    <a:lnTo>
                      <a:pt x="1157" y="1410"/>
                    </a:lnTo>
                    <a:lnTo>
                      <a:pt x="1204" y="1413"/>
                    </a:lnTo>
                    <a:lnTo>
                      <a:pt x="1237" y="1417"/>
                    </a:lnTo>
                    <a:lnTo>
                      <a:pt x="1266" y="1426"/>
                    </a:lnTo>
                    <a:lnTo>
                      <a:pt x="1293" y="1441"/>
                    </a:lnTo>
                    <a:lnTo>
                      <a:pt x="1317" y="1459"/>
                    </a:lnTo>
                    <a:lnTo>
                      <a:pt x="1337" y="1483"/>
                    </a:lnTo>
                    <a:lnTo>
                      <a:pt x="1352" y="1510"/>
                    </a:lnTo>
                    <a:lnTo>
                      <a:pt x="1361" y="1540"/>
                    </a:lnTo>
                    <a:lnTo>
                      <a:pt x="1364" y="1572"/>
                    </a:lnTo>
                    <a:lnTo>
                      <a:pt x="1361" y="1604"/>
                    </a:lnTo>
                    <a:lnTo>
                      <a:pt x="1352" y="1633"/>
                    </a:lnTo>
                    <a:lnTo>
                      <a:pt x="1337" y="1660"/>
                    </a:lnTo>
                    <a:lnTo>
                      <a:pt x="1317" y="1684"/>
                    </a:lnTo>
                    <a:lnTo>
                      <a:pt x="1293" y="1703"/>
                    </a:lnTo>
                    <a:lnTo>
                      <a:pt x="1266" y="1718"/>
                    </a:lnTo>
                    <a:lnTo>
                      <a:pt x="1237" y="1727"/>
                    </a:lnTo>
                    <a:lnTo>
                      <a:pt x="1204" y="1731"/>
                    </a:lnTo>
                    <a:lnTo>
                      <a:pt x="1178" y="1728"/>
                    </a:lnTo>
                    <a:lnTo>
                      <a:pt x="1153" y="1722"/>
                    </a:lnTo>
                    <a:lnTo>
                      <a:pt x="1129" y="1712"/>
                    </a:lnTo>
                    <a:lnTo>
                      <a:pt x="1107" y="1698"/>
                    </a:lnTo>
                    <a:lnTo>
                      <a:pt x="1088" y="1680"/>
                    </a:lnTo>
                    <a:lnTo>
                      <a:pt x="1072" y="1666"/>
                    </a:lnTo>
                    <a:lnTo>
                      <a:pt x="1053" y="1655"/>
                    </a:lnTo>
                    <a:lnTo>
                      <a:pt x="1034" y="1649"/>
                    </a:lnTo>
                    <a:lnTo>
                      <a:pt x="1013" y="1647"/>
                    </a:lnTo>
                    <a:lnTo>
                      <a:pt x="993" y="1648"/>
                    </a:lnTo>
                    <a:lnTo>
                      <a:pt x="974" y="1653"/>
                    </a:lnTo>
                    <a:lnTo>
                      <a:pt x="955" y="1662"/>
                    </a:lnTo>
                    <a:lnTo>
                      <a:pt x="937" y="1675"/>
                    </a:lnTo>
                    <a:lnTo>
                      <a:pt x="922" y="1692"/>
                    </a:lnTo>
                    <a:lnTo>
                      <a:pt x="913" y="1710"/>
                    </a:lnTo>
                    <a:lnTo>
                      <a:pt x="906" y="1729"/>
                    </a:lnTo>
                    <a:lnTo>
                      <a:pt x="904" y="1750"/>
                    </a:lnTo>
                    <a:lnTo>
                      <a:pt x="905" y="1770"/>
                    </a:lnTo>
                    <a:lnTo>
                      <a:pt x="910" y="1791"/>
                    </a:lnTo>
                    <a:lnTo>
                      <a:pt x="919" y="1809"/>
                    </a:lnTo>
                    <a:lnTo>
                      <a:pt x="932" y="1826"/>
                    </a:lnTo>
                    <a:lnTo>
                      <a:pt x="961" y="1853"/>
                    </a:lnTo>
                    <a:lnTo>
                      <a:pt x="992" y="1877"/>
                    </a:lnTo>
                    <a:lnTo>
                      <a:pt x="1026" y="1898"/>
                    </a:lnTo>
                    <a:lnTo>
                      <a:pt x="1060" y="1915"/>
                    </a:lnTo>
                    <a:lnTo>
                      <a:pt x="1097" y="1927"/>
                    </a:lnTo>
                    <a:lnTo>
                      <a:pt x="1097" y="2001"/>
                    </a:lnTo>
                    <a:lnTo>
                      <a:pt x="1100" y="2025"/>
                    </a:lnTo>
                    <a:lnTo>
                      <a:pt x="1108" y="2048"/>
                    </a:lnTo>
                    <a:lnTo>
                      <a:pt x="1121" y="2068"/>
                    </a:lnTo>
                    <a:lnTo>
                      <a:pt x="1138" y="2084"/>
                    </a:lnTo>
                    <a:lnTo>
                      <a:pt x="1157" y="2097"/>
                    </a:lnTo>
                    <a:lnTo>
                      <a:pt x="1179" y="2104"/>
                    </a:lnTo>
                    <a:lnTo>
                      <a:pt x="1203" y="2107"/>
                    </a:lnTo>
                    <a:lnTo>
                      <a:pt x="1228" y="2104"/>
                    </a:lnTo>
                    <a:lnTo>
                      <a:pt x="1250" y="2097"/>
                    </a:lnTo>
                    <a:lnTo>
                      <a:pt x="1270" y="2084"/>
                    </a:lnTo>
                    <a:lnTo>
                      <a:pt x="1287" y="2068"/>
                    </a:lnTo>
                    <a:lnTo>
                      <a:pt x="1299" y="2048"/>
                    </a:lnTo>
                    <a:lnTo>
                      <a:pt x="1308" y="2025"/>
                    </a:lnTo>
                    <a:lnTo>
                      <a:pt x="1311" y="2001"/>
                    </a:lnTo>
                    <a:lnTo>
                      <a:pt x="1311" y="1927"/>
                    </a:lnTo>
                    <a:lnTo>
                      <a:pt x="1355" y="1910"/>
                    </a:lnTo>
                    <a:lnTo>
                      <a:pt x="1398" y="1889"/>
                    </a:lnTo>
                    <a:lnTo>
                      <a:pt x="1435" y="1863"/>
                    </a:lnTo>
                    <a:lnTo>
                      <a:pt x="1471" y="1831"/>
                    </a:lnTo>
                    <a:lnTo>
                      <a:pt x="1501" y="1796"/>
                    </a:lnTo>
                    <a:lnTo>
                      <a:pt x="1527" y="1756"/>
                    </a:lnTo>
                    <a:lnTo>
                      <a:pt x="1548" y="1715"/>
                    </a:lnTo>
                    <a:lnTo>
                      <a:pt x="1564" y="1669"/>
                    </a:lnTo>
                    <a:lnTo>
                      <a:pt x="1574" y="1622"/>
                    </a:lnTo>
                    <a:lnTo>
                      <a:pt x="1577" y="1572"/>
                    </a:lnTo>
                    <a:lnTo>
                      <a:pt x="1574" y="1525"/>
                    </a:lnTo>
                    <a:lnTo>
                      <a:pt x="1566" y="1480"/>
                    </a:lnTo>
                    <a:lnTo>
                      <a:pt x="1552" y="1437"/>
                    </a:lnTo>
                    <a:lnTo>
                      <a:pt x="1533" y="1397"/>
                    </a:lnTo>
                    <a:lnTo>
                      <a:pt x="1510" y="1359"/>
                    </a:lnTo>
                    <a:lnTo>
                      <a:pt x="1483" y="1325"/>
                    </a:lnTo>
                    <a:lnTo>
                      <a:pt x="1452" y="1294"/>
                    </a:lnTo>
                    <a:lnTo>
                      <a:pt x="1417" y="1267"/>
                    </a:lnTo>
                    <a:lnTo>
                      <a:pt x="1380" y="1244"/>
                    </a:lnTo>
                    <a:lnTo>
                      <a:pt x="1339" y="1225"/>
                    </a:lnTo>
                    <a:lnTo>
                      <a:pt x="1296" y="1211"/>
                    </a:lnTo>
                    <a:lnTo>
                      <a:pt x="1251" y="1203"/>
                    </a:lnTo>
                    <a:lnTo>
                      <a:pt x="1204" y="1200"/>
                    </a:lnTo>
                    <a:lnTo>
                      <a:pt x="1173" y="1197"/>
                    </a:lnTo>
                    <a:lnTo>
                      <a:pt x="1143" y="1187"/>
                    </a:lnTo>
                    <a:lnTo>
                      <a:pt x="1116" y="1173"/>
                    </a:lnTo>
                    <a:lnTo>
                      <a:pt x="1092" y="1154"/>
                    </a:lnTo>
                    <a:lnTo>
                      <a:pt x="1073" y="1130"/>
                    </a:lnTo>
                    <a:lnTo>
                      <a:pt x="1058" y="1103"/>
                    </a:lnTo>
                    <a:lnTo>
                      <a:pt x="1049" y="1074"/>
                    </a:lnTo>
                    <a:lnTo>
                      <a:pt x="1046" y="1042"/>
                    </a:lnTo>
                    <a:lnTo>
                      <a:pt x="1049" y="1009"/>
                    </a:lnTo>
                    <a:lnTo>
                      <a:pt x="1058" y="980"/>
                    </a:lnTo>
                    <a:lnTo>
                      <a:pt x="1073" y="953"/>
                    </a:lnTo>
                    <a:lnTo>
                      <a:pt x="1092" y="929"/>
                    </a:lnTo>
                    <a:lnTo>
                      <a:pt x="1116" y="909"/>
                    </a:lnTo>
                    <a:lnTo>
                      <a:pt x="1143" y="895"/>
                    </a:lnTo>
                    <a:lnTo>
                      <a:pt x="1173" y="885"/>
                    </a:lnTo>
                    <a:lnTo>
                      <a:pt x="1204" y="882"/>
                    </a:lnTo>
                    <a:lnTo>
                      <a:pt x="1231" y="884"/>
                    </a:lnTo>
                    <a:lnTo>
                      <a:pt x="1257" y="890"/>
                    </a:lnTo>
                    <a:lnTo>
                      <a:pt x="1280" y="901"/>
                    </a:lnTo>
                    <a:lnTo>
                      <a:pt x="1302" y="916"/>
                    </a:lnTo>
                    <a:lnTo>
                      <a:pt x="1321" y="933"/>
                    </a:lnTo>
                    <a:lnTo>
                      <a:pt x="1340" y="949"/>
                    </a:lnTo>
                    <a:lnTo>
                      <a:pt x="1361" y="959"/>
                    </a:lnTo>
                    <a:lnTo>
                      <a:pt x="1384" y="966"/>
                    </a:lnTo>
                    <a:lnTo>
                      <a:pt x="1407" y="966"/>
                    </a:lnTo>
                    <a:lnTo>
                      <a:pt x="1430" y="961"/>
                    </a:lnTo>
                    <a:lnTo>
                      <a:pt x="1452" y="952"/>
                    </a:lnTo>
                    <a:lnTo>
                      <a:pt x="1472" y="937"/>
                    </a:lnTo>
                    <a:lnTo>
                      <a:pt x="1487" y="919"/>
                    </a:lnTo>
                    <a:lnTo>
                      <a:pt x="1499" y="897"/>
                    </a:lnTo>
                    <a:lnTo>
                      <a:pt x="1504" y="874"/>
                    </a:lnTo>
                    <a:lnTo>
                      <a:pt x="1505" y="851"/>
                    </a:lnTo>
                    <a:lnTo>
                      <a:pt x="1500" y="828"/>
                    </a:lnTo>
                    <a:lnTo>
                      <a:pt x="1491" y="806"/>
                    </a:lnTo>
                    <a:lnTo>
                      <a:pt x="1476" y="786"/>
                    </a:lnTo>
                    <a:lnTo>
                      <a:pt x="1448" y="759"/>
                    </a:lnTo>
                    <a:lnTo>
                      <a:pt x="1416" y="735"/>
                    </a:lnTo>
                    <a:lnTo>
                      <a:pt x="1383" y="715"/>
                    </a:lnTo>
                    <a:lnTo>
                      <a:pt x="1347" y="699"/>
                    </a:lnTo>
                    <a:lnTo>
                      <a:pt x="1311" y="685"/>
                    </a:lnTo>
                    <a:lnTo>
                      <a:pt x="1311" y="611"/>
                    </a:lnTo>
                    <a:lnTo>
                      <a:pt x="1309" y="587"/>
                    </a:lnTo>
                    <a:lnTo>
                      <a:pt x="1300" y="564"/>
                    </a:lnTo>
                    <a:lnTo>
                      <a:pt x="1288" y="546"/>
                    </a:lnTo>
                    <a:lnTo>
                      <a:pt x="1271" y="529"/>
                    </a:lnTo>
                    <a:lnTo>
                      <a:pt x="1251" y="516"/>
                    </a:lnTo>
                    <a:lnTo>
                      <a:pt x="1229" y="508"/>
                    </a:lnTo>
                    <a:lnTo>
                      <a:pt x="1204" y="505"/>
                    </a:lnTo>
                    <a:close/>
                    <a:moveTo>
                      <a:pt x="708" y="0"/>
                    </a:moveTo>
                    <a:lnTo>
                      <a:pt x="1693" y="0"/>
                    </a:lnTo>
                    <a:lnTo>
                      <a:pt x="1759" y="53"/>
                    </a:lnTo>
                    <a:lnTo>
                      <a:pt x="1822" y="112"/>
                    </a:lnTo>
                    <a:lnTo>
                      <a:pt x="1882" y="176"/>
                    </a:lnTo>
                    <a:lnTo>
                      <a:pt x="1940" y="245"/>
                    </a:lnTo>
                    <a:lnTo>
                      <a:pt x="1995" y="317"/>
                    </a:lnTo>
                    <a:lnTo>
                      <a:pt x="2047" y="395"/>
                    </a:lnTo>
                    <a:lnTo>
                      <a:pt x="2098" y="475"/>
                    </a:lnTo>
                    <a:lnTo>
                      <a:pt x="2143" y="558"/>
                    </a:lnTo>
                    <a:lnTo>
                      <a:pt x="2186" y="645"/>
                    </a:lnTo>
                    <a:lnTo>
                      <a:pt x="2226" y="733"/>
                    </a:lnTo>
                    <a:lnTo>
                      <a:pt x="2263" y="824"/>
                    </a:lnTo>
                    <a:lnTo>
                      <a:pt x="2295" y="916"/>
                    </a:lnTo>
                    <a:lnTo>
                      <a:pt x="2323" y="1008"/>
                    </a:lnTo>
                    <a:lnTo>
                      <a:pt x="2348" y="1101"/>
                    </a:lnTo>
                    <a:lnTo>
                      <a:pt x="2369" y="1195"/>
                    </a:lnTo>
                    <a:lnTo>
                      <a:pt x="2385" y="1287"/>
                    </a:lnTo>
                    <a:lnTo>
                      <a:pt x="2397" y="1381"/>
                    </a:lnTo>
                    <a:lnTo>
                      <a:pt x="2405" y="1473"/>
                    </a:lnTo>
                    <a:lnTo>
                      <a:pt x="2408" y="1562"/>
                    </a:lnTo>
                    <a:lnTo>
                      <a:pt x="2406" y="1644"/>
                    </a:lnTo>
                    <a:lnTo>
                      <a:pt x="2399" y="1721"/>
                    </a:lnTo>
                    <a:lnTo>
                      <a:pt x="2389" y="1794"/>
                    </a:lnTo>
                    <a:lnTo>
                      <a:pt x="2375" y="1864"/>
                    </a:lnTo>
                    <a:lnTo>
                      <a:pt x="2358" y="1930"/>
                    </a:lnTo>
                    <a:lnTo>
                      <a:pt x="2337" y="1993"/>
                    </a:lnTo>
                    <a:lnTo>
                      <a:pt x="2313" y="2052"/>
                    </a:lnTo>
                    <a:lnTo>
                      <a:pt x="2285" y="2108"/>
                    </a:lnTo>
                    <a:lnTo>
                      <a:pt x="2254" y="2160"/>
                    </a:lnTo>
                    <a:lnTo>
                      <a:pt x="2220" y="2210"/>
                    </a:lnTo>
                    <a:lnTo>
                      <a:pt x="2183" y="2256"/>
                    </a:lnTo>
                    <a:lnTo>
                      <a:pt x="2142" y="2300"/>
                    </a:lnTo>
                    <a:lnTo>
                      <a:pt x="2101" y="2340"/>
                    </a:lnTo>
                    <a:lnTo>
                      <a:pt x="2055" y="2377"/>
                    </a:lnTo>
                    <a:lnTo>
                      <a:pt x="2007" y="2412"/>
                    </a:lnTo>
                    <a:lnTo>
                      <a:pt x="1957" y="2443"/>
                    </a:lnTo>
                    <a:lnTo>
                      <a:pt x="1904" y="2471"/>
                    </a:lnTo>
                    <a:lnTo>
                      <a:pt x="1849" y="2497"/>
                    </a:lnTo>
                    <a:lnTo>
                      <a:pt x="1793" y="2520"/>
                    </a:lnTo>
                    <a:lnTo>
                      <a:pt x="1733" y="2540"/>
                    </a:lnTo>
                    <a:lnTo>
                      <a:pt x="1672" y="2557"/>
                    </a:lnTo>
                    <a:lnTo>
                      <a:pt x="1610" y="2573"/>
                    </a:lnTo>
                    <a:lnTo>
                      <a:pt x="1546" y="2586"/>
                    </a:lnTo>
                    <a:lnTo>
                      <a:pt x="1480" y="2596"/>
                    </a:lnTo>
                    <a:lnTo>
                      <a:pt x="1412" y="2603"/>
                    </a:lnTo>
                    <a:lnTo>
                      <a:pt x="1344" y="2608"/>
                    </a:lnTo>
                    <a:lnTo>
                      <a:pt x="1274" y="2613"/>
                    </a:lnTo>
                    <a:lnTo>
                      <a:pt x="1203" y="2614"/>
                    </a:lnTo>
                    <a:lnTo>
                      <a:pt x="1133" y="2613"/>
                    </a:lnTo>
                    <a:lnTo>
                      <a:pt x="1063" y="2608"/>
                    </a:lnTo>
                    <a:lnTo>
                      <a:pt x="995" y="2603"/>
                    </a:lnTo>
                    <a:lnTo>
                      <a:pt x="928" y="2596"/>
                    </a:lnTo>
                    <a:lnTo>
                      <a:pt x="862" y="2586"/>
                    </a:lnTo>
                    <a:lnTo>
                      <a:pt x="798" y="2573"/>
                    </a:lnTo>
                    <a:lnTo>
                      <a:pt x="735" y="2558"/>
                    </a:lnTo>
                    <a:lnTo>
                      <a:pt x="675" y="2541"/>
                    </a:lnTo>
                    <a:lnTo>
                      <a:pt x="615" y="2520"/>
                    </a:lnTo>
                    <a:lnTo>
                      <a:pt x="559" y="2497"/>
                    </a:lnTo>
                    <a:lnTo>
                      <a:pt x="503" y="2472"/>
                    </a:lnTo>
                    <a:lnTo>
                      <a:pt x="451" y="2444"/>
                    </a:lnTo>
                    <a:lnTo>
                      <a:pt x="401" y="2413"/>
                    </a:lnTo>
                    <a:lnTo>
                      <a:pt x="353" y="2378"/>
                    </a:lnTo>
                    <a:lnTo>
                      <a:pt x="307" y="2342"/>
                    </a:lnTo>
                    <a:lnTo>
                      <a:pt x="265" y="2301"/>
                    </a:lnTo>
                    <a:lnTo>
                      <a:pt x="225" y="2258"/>
                    </a:lnTo>
                    <a:lnTo>
                      <a:pt x="188" y="2212"/>
                    </a:lnTo>
                    <a:lnTo>
                      <a:pt x="154" y="2163"/>
                    </a:lnTo>
                    <a:lnTo>
                      <a:pt x="123" y="2109"/>
                    </a:lnTo>
                    <a:lnTo>
                      <a:pt x="95" y="2053"/>
                    </a:lnTo>
                    <a:lnTo>
                      <a:pt x="71" y="1994"/>
                    </a:lnTo>
                    <a:lnTo>
                      <a:pt x="50" y="1931"/>
                    </a:lnTo>
                    <a:lnTo>
                      <a:pt x="32" y="1865"/>
                    </a:lnTo>
                    <a:lnTo>
                      <a:pt x="19" y="1795"/>
                    </a:lnTo>
                    <a:lnTo>
                      <a:pt x="8" y="1721"/>
                    </a:lnTo>
                    <a:lnTo>
                      <a:pt x="2" y="1644"/>
                    </a:lnTo>
                    <a:lnTo>
                      <a:pt x="0" y="1562"/>
                    </a:lnTo>
                    <a:lnTo>
                      <a:pt x="3" y="1473"/>
                    </a:lnTo>
                    <a:lnTo>
                      <a:pt x="10" y="1381"/>
                    </a:lnTo>
                    <a:lnTo>
                      <a:pt x="22" y="1287"/>
                    </a:lnTo>
                    <a:lnTo>
                      <a:pt x="38" y="1195"/>
                    </a:lnTo>
                    <a:lnTo>
                      <a:pt x="57" y="1101"/>
                    </a:lnTo>
                    <a:lnTo>
                      <a:pt x="82" y="1008"/>
                    </a:lnTo>
                    <a:lnTo>
                      <a:pt x="111" y="916"/>
                    </a:lnTo>
                    <a:lnTo>
                      <a:pt x="143" y="824"/>
                    </a:lnTo>
                    <a:lnTo>
                      <a:pt x="179" y="733"/>
                    </a:lnTo>
                    <a:lnTo>
                      <a:pt x="218" y="645"/>
                    </a:lnTo>
                    <a:lnTo>
                      <a:pt x="261" y="558"/>
                    </a:lnTo>
                    <a:lnTo>
                      <a:pt x="307" y="475"/>
                    </a:lnTo>
                    <a:lnTo>
                      <a:pt x="356" y="395"/>
                    </a:lnTo>
                    <a:lnTo>
                      <a:pt x="408" y="317"/>
                    </a:lnTo>
                    <a:lnTo>
                      <a:pt x="464" y="245"/>
                    </a:lnTo>
                    <a:lnTo>
                      <a:pt x="521" y="176"/>
                    </a:lnTo>
                    <a:lnTo>
                      <a:pt x="581" y="112"/>
                    </a:lnTo>
                    <a:lnTo>
                      <a:pt x="643" y="53"/>
                    </a:lnTo>
                    <a:lnTo>
                      <a:pt x="70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Овал 39"/>
              <p:cNvSpPr/>
              <p:nvPr/>
            </p:nvSpPr>
            <p:spPr>
              <a:xfrm>
                <a:off x="6296025" y="2190750"/>
                <a:ext cx="180975" cy="31432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6272122" y="2126898"/>
                <a:ext cx="246527" cy="416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3200" b="1" dirty="0" smtClean="0">
                    <a:solidFill>
                      <a:schemeClr val="bg1"/>
                    </a:solidFill>
                    <a:latin typeface="+mj-lt"/>
                  </a:rPr>
                  <a:t>₽</a:t>
                </a:r>
                <a:endParaRPr lang="ru-RU" sz="32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43" name="Группа 42"/>
            <p:cNvGrpSpPr/>
            <p:nvPr/>
          </p:nvGrpSpPr>
          <p:grpSpPr>
            <a:xfrm>
              <a:off x="6910239" y="5138793"/>
              <a:ext cx="681186" cy="728607"/>
              <a:chOff x="11710839" y="1138284"/>
              <a:chExt cx="481161" cy="523773"/>
            </a:xfrm>
            <a:solidFill>
              <a:schemeClr val="accent2"/>
            </a:solidFill>
          </p:grpSpPr>
          <p:grpSp>
            <p:nvGrpSpPr>
              <p:cNvPr id="30" name="Group 18"/>
              <p:cNvGrpSpPr>
                <a:grpSpLocks noChangeAspect="1"/>
              </p:cNvGrpSpPr>
              <p:nvPr/>
            </p:nvGrpSpPr>
            <p:grpSpPr bwMode="auto">
              <a:xfrm>
                <a:off x="11710839" y="1314394"/>
                <a:ext cx="252413" cy="347663"/>
                <a:chOff x="3512" y="296"/>
                <a:chExt cx="159" cy="219"/>
              </a:xfrm>
              <a:grpFill/>
            </p:grpSpPr>
            <p:sp>
              <p:nvSpPr>
                <p:cNvPr id="31" name="Freeform 20"/>
                <p:cNvSpPr>
                  <a:spLocks/>
                </p:cNvSpPr>
                <p:nvPr/>
              </p:nvSpPr>
              <p:spPr bwMode="auto">
                <a:xfrm>
                  <a:off x="3512" y="296"/>
                  <a:ext cx="159" cy="142"/>
                </a:xfrm>
                <a:custGeom>
                  <a:avLst/>
                  <a:gdLst>
                    <a:gd name="T0" fmla="*/ 1405 w 2552"/>
                    <a:gd name="T1" fmla="*/ 11 h 2272"/>
                    <a:gd name="T2" fmla="*/ 1463 w 2552"/>
                    <a:gd name="T3" fmla="*/ 83 h 2272"/>
                    <a:gd name="T4" fmla="*/ 1604 w 2552"/>
                    <a:gd name="T5" fmla="*/ 302 h 2272"/>
                    <a:gd name="T6" fmla="*/ 1853 w 2552"/>
                    <a:gd name="T7" fmla="*/ 427 h 2272"/>
                    <a:gd name="T8" fmla="*/ 2030 w 2552"/>
                    <a:gd name="T9" fmla="*/ 284 h 2272"/>
                    <a:gd name="T10" fmla="*/ 2118 w 2552"/>
                    <a:gd name="T11" fmla="*/ 314 h 2272"/>
                    <a:gd name="T12" fmla="*/ 2266 w 2552"/>
                    <a:gd name="T13" fmla="*/ 497 h 2272"/>
                    <a:gd name="T14" fmla="*/ 2236 w 2552"/>
                    <a:gd name="T15" fmla="*/ 586 h 2272"/>
                    <a:gd name="T16" fmla="*/ 2222 w 2552"/>
                    <a:gd name="T17" fmla="*/ 882 h 2272"/>
                    <a:gd name="T18" fmla="*/ 2442 w 2552"/>
                    <a:gd name="T19" fmla="*/ 1086 h 2272"/>
                    <a:gd name="T20" fmla="*/ 2527 w 2552"/>
                    <a:gd name="T21" fmla="*/ 1127 h 2272"/>
                    <a:gd name="T22" fmla="*/ 2552 w 2552"/>
                    <a:gd name="T23" fmla="*/ 1361 h 2272"/>
                    <a:gd name="T24" fmla="*/ 2511 w 2552"/>
                    <a:gd name="T25" fmla="*/ 1446 h 2272"/>
                    <a:gd name="T26" fmla="*/ 2282 w 2552"/>
                    <a:gd name="T27" fmla="*/ 1470 h 2272"/>
                    <a:gd name="T28" fmla="*/ 2191 w 2552"/>
                    <a:gd name="T29" fmla="*/ 1735 h 2272"/>
                    <a:gd name="T30" fmla="*/ 2253 w 2552"/>
                    <a:gd name="T31" fmla="*/ 1990 h 2272"/>
                    <a:gd name="T32" fmla="*/ 2263 w 2552"/>
                    <a:gd name="T33" fmla="*/ 2082 h 2272"/>
                    <a:gd name="T34" fmla="*/ 2100 w 2552"/>
                    <a:gd name="T35" fmla="*/ 2256 h 2272"/>
                    <a:gd name="T36" fmla="*/ 2008 w 2552"/>
                    <a:gd name="T37" fmla="*/ 2267 h 2272"/>
                    <a:gd name="T38" fmla="*/ 1810 w 2552"/>
                    <a:gd name="T39" fmla="*/ 2151 h 2272"/>
                    <a:gd name="T40" fmla="*/ 1770 w 2552"/>
                    <a:gd name="T41" fmla="*/ 1773 h 2272"/>
                    <a:gd name="T42" fmla="*/ 1909 w 2552"/>
                    <a:gd name="T43" fmla="*/ 1577 h 2272"/>
                    <a:gd name="T44" fmla="*/ 1975 w 2552"/>
                    <a:gd name="T45" fmla="*/ 1338 h 2272"/>
                    <a:gd name="T46" fmla="*/ 1950 w 2552"/>
                    <a:gd name="T47" fmla="*/ 1076 h 2272"/>
                    <a:gd name="T48" fmla="*/ 1835 w 2552"/>
                    <a:gd name="T49" fmla="*/ 847 h 2272"/>
                    <a:gd name="T50" fmla="*/ 1649 w 2552"/>
                    <a:gd name="T51" fmla="*/ 677 h 2272"/>
                    <a:gd name="T52" fmla="*/ 1409 w 2552"/>
                    <a:gd name="T53" fmla="*/ 583 h 2272"/>
                    <a:gd name="T54" fmla="*/ 1142 w 2552"/>
                    <a:gd name="T55" fmla="*/ 583 h 2272"/>
                    <a:gd name="T56" fmla="*/ 903 w 2552"/>
                    <a:gd name="T57" fmla="*/ 677 h 2272"/>
                    <a:gd name="T58" fmla="*/ 716 w 2552"/>
                    <a:gd name="T59" fmla="*/ 848 h 2272"/>
                    <a:gd name="T60" fmla="*/ 602 w 2552"/>
                    <a:gd name="T61" fmla="*/ 1077 h 2272"/>
                    <a:gd name="T62" fmla="*/ 576 w 2552"/>
                    <a:gd name="T63" fmla="*/ 1338 h 2272"/>
                    <a:gd name="T64" fmla="*/ 642 w 2552"/>
                    <a:gd name="T65" fmla="*/ 1577 h 2272"/>
                    <a:gd name="T66" fmla="*/ 782 w 2552"/>
                    <a:gd name="T67" fmla="*/ 1773 h 2272"/>
                    <a:gd name="T68" fmla="*/ 701 w 2552"/>
                    <a:gd name="T69" fmla="*/ 2125 h 2272"/>
                    <a:gd name="T70" fmla="*/ 520 w 2552"/>
                    <a:gd name="T71" fmla="*/ 2272 h 2272"/>
                    <a:gd name="T72" fmla="*/ 432 w 2552"/>
                    <a:gd name="T73" fmla="*/ 2241 h 2272"/>
                    <a:gd name="T74" fmla="*/ 284 w 2552"/>
                    <a:gd name="T75" fmla="*/ 2059 h 2272"/>
                    <a:gd name="T76" fmla="*/ 315 w 2552"/>
                    <a:gd name="T77" fmla="*/ 1970 h 2272"/>
                    <a:gd name="T78" fmla="*/ 331 w 2552"/>
                    <a:gd name="T79" fmla="*/ 1672 h 2272"/>
                    <a:gd name="T80" fmla="*/ 108 w 2552"/>
                    <a:gd name="T81" fmla="*/ 1470 h 2272"/>
                    <a:gd name="T82" fmla="*/ 23 w 2552"/>
                    <a:gd name="T83" fmla="*/ 1429 h 2272"/>
                    <a:gd name="T84" fmla="*/ 0 w 2552"/>
                    <a:gd name="T85" fmla="*/ 1195 h 2272"/>
                    <a:gd name="T86" fmla="*/ 40 w 2552"/>
                    <a:gd name="T87" fmla="*/ 1111 h 2272"/>
                    <a:gd name="T88" fmla="*/ 268 w 2552"/>
                    <a:gd name="T89" fmla="*/ 1087 h 2272"/>
                    <a:gd name="T90" fmla="*/ 357 w 2552"/>
                    <a:gd name="T91" fmla="*/ 820 h 2272"/>
                    <a:gd name="T92" fmla="*/ 299 w 2552"/>
                    <a:gd name="T93" fmla="*/ 567 h 2272"/>
                    <a:gd name="T94" fmla="*/ 288 w 2552"/>
                    <a:gd name="T95" fmla="*/ 475 h 2272"/>
                    <a:gd name="T96" fmla="*/ 451 w 2552"/>
                    <a:gd name="T97" fmla="*/ 299 h 2272"/>
                    <a:gd name="T98" fmla="*/ 544 w 2552"/>
                    <a:gd name="T99" fmla="*/ 290 h 2272"/>
                    <a:gd name="T100" fmla="*/ 755 w 2552"/>
                    <a:gd name="T101" fmla="*/ 391 h 2272"/>
                    <a:gd name="T102" fmla="*/ 1014 w 2552"/>
                    <a:gd name="T103" fmla="*/ 282 h 2272"/>
                    <a:gd name="T104" fmla="*/ 1095 w 2552"/>
                    <a:gd name="T105" fmla="*/ 61 h 2272"/>
                    <a:gd name="T106" fmla="*/ 1167 w 2552"/>
                    <a:gd name="T107" fmla="*/ 3 h 2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552" h="2272">
                      <a:moveTo>
                        <a:pt x="1192" y="0"/>
                      </a:moveTo>
                      <a:lnTo>
                        <a:pt x="1358" y="0"/>
                      </a:lnTo>
                      <a:lnTo>
                        <a:pt x="1383" y="3"/>
                      </a:lnTo>
                      <a:lnTo>
                        <a:pt x="1405" y="11"/>
                      </a:lnTo>
                      <a:lnTo>
                        <a:pt x="1425" y="23"/>
                      </a:lnTo>
                      <a:lnTo>
                        <a:pt x="1442" y="40"/>
                      </a:lnTo>
                      <a:lnTo>
                        <a:pt x="1455" y="61"/>
                      </a:lnTo>
                      <a:lnTo>
                        <a:pt x="1463" y="83"/>
                      </a:lnTo>
                      <a:lnTo>
                        <a:pt x="1465" y="108"/>
                      </a:lnTo>
                      <a:lnTo>
                        <a:pt x="1465" y="265"/>
                      </a:lnTo>
                      <a:lnTo>
                        <a:pt x="1535" y="281"/>
                      </a:lnTo>
                      <a:lnTo>
                        <a:pt x="1604" y="302"/>
                      </a:lnTo>
                      <a:lnTo>
                        <a:pt x="1670" y="327"/>
                      </a:lnTo>
                      <a:lnTo>
                        <a:pt x="1734" y="356"/>
                      </a:lnTo>
                      <a:lnTo>
                        <a:pt x="1795" y="390"/>
                      </a:lnTo>
                      <a:lnTo>
                        <a:pt x="1853" y="427"/>
                      </a:lnTo>
                      <a:lnTo>
                        <a:pt x="1966" y="314"/>
                      </a:lnTo>
                      <a:lnTo>
                        <a:pt x="1985" y="299"/>
                      </a:lnTo>
                      <a:lnTo>
                        <a:pt x="2007" y="289"/>
                      </a:lnTo>
                      <a:lnTo>
                        <a:pt x="2030" y="284"/>
                      </a:lnTo>
                      <a:lnTo>
                        <a:pt x="2054" y="284"/>
                      </a:lnTo>
                      <a:lnTo>
                        <a:pt x="2077" y="289"/>
                      </a:lnTo>
                      <a:lnTo>
                        <a:pt x="2098" y="299"/>
                      </a:lnTo>
                      <a:lnTo>
                        <a:pt x="2118" y="314"/>
                      </a:lnTo>
                      <a:lnTo>
                        <a:pt x="2236" y="432"/>
                      </a:lnTo>
                      <a:lnTo>
                        <a:pt x="2252" y="452"/>
                      </a:lnTo>
                      <a:lnTo>
                        <a:pt x="2261" y="474"/>
                      </a:lnTo>
                      <a:lnTo>
                        <a:pt x="2266" y="497"/>
                      </a:lnTo>
                      <a:lnTo>
                        <a:pt x="2266" y="521"/>
                      </a:lnTo>
                      <a:lnTo>
                        <a:pt x="2261" y="545"/>
                      </a:lnTo>
                      <a:lnTo>
                        <a:pt x="2252" y="566"/>
                      </a:lnTo>
                      <a:lnTo>
                        <a:pt x="2236" y="586"/>
                      </a:lnTo>
                      <a:lnTo>
                        <a:pt x="2123" y="699"/>
                      </a:lnTo>
                      <a:lnTo>
                        <a:pt x="2159" y="757"/>
                      </a:lnTo>
                      <a:lnTo>
                        <a:pt x="2193" y="819"/>
                      </a:lnTo>
                      <a:lnTo>
                        <a:pt x="2222" y="882"/>
                      </a:lnTo>
                      <a:lnTo>
                        <a:pt x="2246" y="948"/>
                      </a:lnTo>
                      <a:lnTo>
                        <a:pt x="2266" y="1016"/>
                      </a:lnTo>
                      <a:lnTo>
                        <a:pt x="2282" y="1086"/>
                      </a:lnTo>
                      <a:lnTo>
                        <a:pt x="2442" y="1086"/>
                      </a:lnTo>
                      <a:lnTo>
                        <a:pt x="2467" y="1089"/>
                      </a:lnTo>
                      <a:lnTo>
                        <a:pt x="2490" y="1097"/>
                      </a:lnTo>
                      <a:lnTo>
                        <a:pt x="2510" y="1110"/>
                      </a:lnTo>
                      <a:lnTo>
                        <a:pt x="2527" y="1127"/>
                      </a:lnTo>
                      <a:lnTo>
                        <a:pt x="2540" y="1147"/>
                      </a:lnTo>
                      <a:lnTo>
                        <a:pt x="2548" y="1169"/>
                      </a:lnTo>
                      <a:lnTo>
                        <a:pt x="2552" y="1195"/>
                      </a:lnTo>
                      <a:lnTo>
                        <a:pt x="2552" y="1361"/>
                      </a:lnTo>
                      <a:lnTo>
                        <a:pt x="2549" y="1387"/>
                      </a:lnTo>
                      <a:lnTo>
                        <a:pt x="2541" y="1409"/>
                      </a:lnTo>
                      <a:lnTo>
                        <a:pt x="2528" y="1429"/>
                      </a:lnTo>
                      <a:lnTo>
                        <a:pt x="2511" y="1446"/>
                      </a:lnTo>
                      <a:lnTo>
                        <a:pt x="2491" y="1459"/>
                      </a:lnTo>
                      <a:lnTo>
                        <a:pt x="2469" y="1466"/>
                      </a:lnTo>
                      <a:lnTo>
                        <a:pt x="2445" y="1470"/>
                      </a:lnTo>
                      <a:lnTo>
                        <a:pt x="2282" y="1470"/>
                      </a:lnTo>
                      <a:lnTo>
                        <a:pt x="2266" y="1539"/>
                      </a:lnTo>
                      <a:lnTo>
                        <a:pt x="2245" y="1607"/>
                      </a:lnTo>
                      <a:lnTo>
                        <a:pt x="2221" y="1672"/>
                      </a:lnTo>
                      <a:lnTo>
                        <a:pt x="2191" y="1735"/>
                      </a:lnTo>
                      <a:lnTo>
                        <a:pt x="2158" y="1797"/>
                      </a:lnTo>
                      <a:lnTo>
                        <a:pt x="2121" y="1854"/>
                      </a:lnTo>
                      <a:lnTo>
                        <a:pt x="2237" y="1970"/>
                      </a:lnTo>
                      <a:lnTo>
                        <a:pt x="2253" y="1990"/>
                      </a:lnTo>
                      <a:lnTo>
                        <a:pt x="2263" y="2011"/>
                      </a:lnTo>
                      <a:lnTo>
                        <a:pt x="2268" y="2034"/>
                      </a:lnTo>
                      <a:lnTo>
                        <a:pt x="2268" y="2059"/>
                      </a:lnTo>
                      <a:lnTo>
                        <a:pt x="2263" y="2082"/>
                      </a:lnTo>
                      <a:lnTo>
                        <a:pt x="2253" y="2103"/>
                      </a:lnTo>
                      <a:lnTo>
                        <a:pt x="2237" y="2124"/>
                      </a:lnTo>
                      <a:lnTo>
                        <a:pt x="2119" y="2241"/>
                      </a:lnTo>
                      <a:lnTo>
                        <a:pt x="2100" y="2256"/>
                      </a:lnTo>
                      <a:lnTo>
                        <a:pt x="2078" y="2267"/>
                      </a:lnTo>
                      <a:lnTo>
                        <a:pt x="2055" y="2272"/>
                      </a:lnTo>
                      <a:lnTo>
                        <a:pt x="2031" y="2272"/>
                      </a:lnTo>
                      <a:lnTo>
                        <a:pt x="2008" y="2267"/>
                      </a:lnTo>
                      <a:lnTo>
                        <a:pt x="1986" y="2256"/>
                      </a:lnTo>
                      <a:lnTo>
                        <a:pt x="1967" y="2241"/>
                      </a:lnTo>
                      <a:lnTo>
                        <a:pt x="1850" y="2125"/>
                      </a:lnTo>
                      <a:lnTo>
                        <a:pt x="1810" y="2151"/>
                      </a:lnTo>
                      <a:lnTo>
                        <a:pt x="1768" y="2175"/>
                      </a:lnTo>
                      <a:lnTo>
                        <a:pt x="1725" y="2198"/>
                      </a:lnTo>
                      <a:lnTo>
                        <a:pt x="1725" y="1815"/>
                      </a:lnTo>
                      <a:lnTo>
                        <a:pt x="1770" y="1773"/>
                      </a:lnTo>
                      <a:lnTo>
                        <a:pt x="1811" y="1730"/>
                      </a:lnTo>
                      <a:lnTo>
                        <a:pt x="1848" y="1682"/>
                      </a:lnTo>
                      <a:lnTo>
                        <a:pt x="1881" y="1631"/>
                      </a:lnTo>
                      <a:lnTo>
                        <a:pt x="1909" y="1577"/>
                      </a:lnTo>
                      <a:lnTo>
                        <a:pt x="1934" y="1521"/>
                      </a:lnTo>
                      <a:lnTo>
                        <a:pt x="1953" y="1462"/>
                      </a:lnTo>
                      <a:lnTo>
                        <a:pt x="1967" y="1401"/>
                      </a:lnTo>
                      <a:lnTo>
                        <a:pt x="1975" y="1338"/>
                      </a:lnTo>
                      <a:lnTo>
                        <a:pt x="1978" y="1273"/>
                      </a:lnTo>
                      <a:lnTo>
                        <a:pt x="1975" y="1206"/>
                      </a:lnTo>
                      <a:lnTo>
                        <a:pt x="1966" y="1139"/>
                      </a:lnTo>
                      <a:lnTo>
                        <a:pt x="1950" y="1076"/>
                      </a:lnTo>
                      <a:lnTo>
                        <a:pt x="1928" y="1014"/>
                      </a:lnTo>
                      <a:lnTo>
                        <a:pt x="1903" y="956"/>
                      </a:lnTo>
                      <a:lnTo>
                        <a:pt x="1871" y="900"/>
                      </a:lnTo>
                      <a:lnTo>
                        <a:pt x="1835" y="847"/>
                      </a:lnTo>
                      <a:lnTo>
                        <a:pt x="1794" y="798"/>
                      </a:lnTo>
                      <a:lnTo>
                        <a:pt x="1749" y="754"/>
                      </a:lnTo>
                      <a:lnTo>
                        <a:pt x="1701" y="714"/>
                      </a:lnTo>
                      <a:lnTo>
                        <a:pt x="1649" y="677"/>
                      </a:lnTo>
                      <a:lnTo>
                        <a:pt x="1593" y="646"/>
                      </a:lnTo>
                      <a:lnTo>
                        <a:pt x="1534" y="619"/>
                      </a:lnTo>
                      <a:lnTo>
                        <a:pt x="1473" y="598"/>
                      </a:lnTo>
                      <a:lnTo>
                        <a:pt x="1409" y="583"/>
                      </a:lnTo>
                      <a:lnTo>
                        <a:pt x="1344" y="573"/>
                      </a:lnTo>
                      <a:lnTo>
                        <a:pt x="1276" y="570"/>
                      </a:lnTo>
                      <a:lnTo>
                        <a:pt x="1208" y="573"/>
                      </a:lnTo>
                      <a:lnTo>
                        <a:pt x="1142" y="583"/>
                      </a:lnTo>
                      <a:lnTo>
                        <a:pt x="1079" y="598"/>
                      </a:lnTo>
                      <a:lnTo>
                        <a:pt x="1017" y="619"/>
                      </a:lnTo>
                      <a:lnTo>
                        <a:pt x="959" y="646"/>
                      </a:lnTo>
                      <a:lnTo>
                        <a:pt x="903" y="677"/>
                      </a:lnTo>
                      <a:lnTo>
                        <a:pt x="851" y="714"/>
                      </a:lnTo>
                      <a:lnTo>
                        <a:pt x="802" y="754"/>
                      </a:lnTo>
                      <a:lnTo>
                        <a:pt x="758" y="800"/>
                      </a:lnTo>
                      <a:lnTo>
                        <a:pt x="716" y="848"/>
                      </a:lnTo>
                      <a:lnTo>
                        <a:pt x="680" y="900"/>
                      </a:lnTo>
                      <a:lnTo>
                        <a:pt x="650" y="956"/>
                      </a:lnTo>
                      <a:lnTo>
                        <a:pt x="623" y="1015"/>
                      </a:lnTo>
                      <a:lnTo>
                        <a:pt x="602" y="1077"/>
                      </a:lnTo>
                      <a:lnTo>
                        <a:pt x="586" y="1140"/>
                      </a:lnTo>
                      <a:lnTo>
                        <a:pt x="576" y="1206"/>
                      </a:lnTo>
                      <a:lnTo>
                        <a:pt x="573" y="1273"/>
                      </a:lnTo>
                      <a:lnTo>
                        <a:pt x="576" y="1338"/>
                      </a:lnTo>
                      <a:lnTo>
                        <a:pt x="585" y="1401"/>
                      </a:lnTo>
                      <a:lnTo>
                        <a:pt x="599" y="1462"/>
                      </a:lnTo>
                      <a:lnTo>
                        <a:pt x="618" y="1521"/>
                      </a:lnTo>
                      <a:lnTo>
                        <a:pt x="642" y="1577"/>
                      </a:lnTo>
                      <a:lnTo>
                        <a:pt x="671" y="1631"/>
                      </a:lnTo>
                      <a:lnTo>
                        <a:pt x="704" y="1682"/>
                      </a:lnTo>
                      <a:lnTo>
                        <a:pt x="741" y="1730"/>
                      </a:lnTo>
                      <a:lnTo>
                        <a:pt x="782" y="1773"/>
                      </a:lnTo>
                      <a:lnTo>
                        <a:pt x="826" y="1815"/>
                      </a:lnTo>
                      <a:lnTo>
                        <a:pt x="826" y="2198"/>
                      </a:lnTo>
                      <a:lnTo>
                        <a:pt x="763" y="2163"/>
                      </a:lnTo>
                      <a:lnTo>
                        <a:pt x="701" y="2125"/>
                      </a:lnTo>
                      <a:lnTo>
                        <a:pt x="585" y="2241"/>
                      </a:lnTo>
                      <a:lnTo>
                        <a:pt x="566" y="2256"/>
                      </a:lnTo>
                      <a:lnTo>
                        <a:pt x="544" y="2267"/>
                      </a:lnTo>
                      <a:lnTo>
                        <a:pt x="520" y="2272"/>
                      </a:lnTo>
                      <a:lnTo>
                        <a:pt x="497" y="2272"/>
                      </a:lnTo>
                      <a:lnTo>
                        <a:pt x="474" y="2267"/>
                      </a:lnTo>
                      <a:lnTo>
                        <a:pt x="451" y="2256"/>
                      </a:lnTo>
                      <a:lnTo>
                        <a:pt x="432" y="2241"/>
                      </a:lnTo>
                      <a:lnTo>
                        <a:pt x="315" y="2124"/>
                      </a:lnTo>
                      <a:lnTo>
                        <a:pt x="299" y="2103"/>
                      </a:lnTo>
                      <a:lnTo>
                        <a:pt x="289" y="2082"/>
                      </a:lnTo>
                      <a:lnTo>
                        <a:pt x="284" y="2059"/>
                      </a:lnTo>
                      <a:lnTo>
                        <a:pt x="284" y="2034"/>
                      </a:lnTo>
                      <a:lnTo>
                        <a:pt x="289" y="2011"/>
                      </a:lnTo>
                      <a:lnTo>
                        <a:pt x="299" y="1990"/>
                      </a:lnTo>
                      <a:lnTo>
                        <a:pt x="315" y="1970"/>
                      </a:lnTo>
                      <a:lnTo>
                        <a:pt x="430" y="1854"/>
                      </a:lnTo>
                      <a:lnTo>
                        <a:pt x="393" y="1797"/>
                      </a:lnTo>
                      <a:lnTo>
                        <a:pt x="360" y="1735"/>
                      </a:lnTo>
                      <a:lnTo>
                        <a:pt x="331" y="1672"/>
                      </a:lnTo>
                      <a:lnTo>
                        <a:pt x="306" y="1607"/>
                      </a:lnTo>
                      <a:lnTo>
                        <a:pt x="286" y="1539"/>
                      </a:lnTo>
                      <a:lnTo>
                        <a:pt x="270" y="1470"/>
                      </a:lnTo>
                      <a:lnTo>
                        <a:pt x="108" y="1470"/>
                      </a:lnTo>
                      <a:lnTo>
                        <a:pt x="83" y="1466"/>
                      </a:lnTo>
                      <a:lnTo>
                        <a:pt x="60" y="1459"/>
                      </a:lnTo>
                      <a:lnTo>
                        <a:pt x="40" y="1446"/>
                      </a:lnTo>
                      <a:lnTo>
                        <a:pt x="23" y="1429"/>
                      </a:lnTo>
                      <a:lnTo>
                        <a:pt x="11" y="1409"/>
                      </a:lnTo>
                      <a:lnTo>
                        <a:pt x="3" y="1387"/>
                      </a:lnTo>
                      <a:lnTo>
                        <a:pt x="0" y="1361"/>
                      </a:lnTo>
                      <a:lnTo>
                        <a:pt x="0" y="1195"/>
                      </a:lnTo>
                      <a:lnTo>
                        <a:pt x="3" y="1170"/>
                      </a:lnTo>
                      <a:lnTo>
                        <a:pt x="11" y="1148"/>
                      </a:lnTo>
                      <a:lnTo>
                        <a:pt x="23" y="1128"/>
                      </a:lnTo>
                      <a:lnTo>
                        <a:pt x="40" y="1111"/>
                      </a:lnTo>
                      <a:lnTo>
                        <a:pt x="60" y="1098"/>
                      </a:lnTo>
                      <a:lnTo>
                        <a:pt x="83" y="1089"/>
                      </a:lnTo>
                      <a:lnTo>
                        <a:pt x="108" y="1087"/>
                      </a:lnTo>
                      <a:lnTo>
                        <a:pt x="268" y="1087"/>
                      </a:lnTo>
                      <a:lnTo>
                        <a:pt x="283" y="1017"/>
                      </a:lnTo>
                      <a:lnTo>
                        <a:pt x="303" y="949"/>
                      </a:lnTo>
                      <a:lnTo>
                        <a:pt x="327" y="883"/>
                      </a:lnTo>
                      <a:lnTo>
                        <a:pt x="357" y="820"/>
                      </a:lnTo>
                      <a:lnTo>
                        <a:pt x="390" y="758"/>
                      </a:lnTo>
                      <a:lnTo>
                        <a:pt x="427" y="700"/>
                      </a:lnTo>
                      <a:lnTo>
                        <a:pt x="314" y="586"/>
                      </a:lnTo>
                      <a:lnTo>
                        <a:pt x="299" y="567"/>
                      </a:lnTo>
                      <a:lnTo>
                        <a:pt x="288" y="545"/>
                      </a:lnTo>
                      <a:lnTo>
                        <a:pt x="283" y="521"/>
                      </a:lnTo>
                      <a:lnTo>
                        <a:pt x="283" y="498"/>
                      </a:lnTo>
                      <a:lnTo>
                        <a:pt x="288" y="475"/>
                      </a:lnTo>
                      <a:lnTo>
                        <a:pt x="299" y="453"/>
                      </a:lnTo>
                      <a:lnTo>
                        <a:pt x="314" y="433"/>
                      </a:lnTo>
                      <a:lnTo>
                        <a:pt x="431" y="315"/>
                      </a:lnTo>
                      <a:lnTo>
                        <a:pt x="451" y="299"/>
                      </a:lnTo>
                      <a:lnTo>
                        <a:pt x="473" y="290"/>
                      </a:lnTo>
                      <a:lnTo>
                        <a:pt x="496" y="285"/>
                      </a:lnTo>
                      <a:lnTo>
                        <a:pt x="520" y="285"/>
                      </a:lnTo>
                      <a:lnTo>
                        <a:pt x="544" y="290"/>
                      </a:lnTo>
                      <a:lnTo>
                        <a:pt x="565" y="299"/>
                      </a:lnTo>
                      <a:lnTo>
                        <a:pt x="585" y="315"/>
                      </a:lnTo>
                      <a:lnTo>
                        <a:pt x="696" y="428"/>
                      </a:lnTo>
                      <a:lnTo>
                        <a:pt x="755" y="391"/>
                      </a:lnTo>
                      <a:lnTo>
                        <a:pt x="817" y="357"/>
                      </a:lnTo>
                      <a:lnTo>
                        <a:pt x="881" y="327"/>
                      </a:lnTo>
                      <a:lnTo>
                        <a:pt x="946" y="303"/>
                      </a:lnTo>
                      <a:lnTo>
                        <a:pt x="1014" y="282"/>
                      </a:lnTo>
                      <a:lnTo>
                        <a:pt x="1084" y="267"/>
                      </a:lnTo>
                      <a:lnTo>
                        <a:pt x="1084" y="108"/>
                      </a:lnTo>
                      <a:lnTo>
                        <a:pt x="1087" y="83"/>
                      </a:lnTo>
                      <a:lnTo>
                        <a:pt x="1095" y="61"/>
                      </a:lnTo>
                      <a:lnTo>
                        <a:pt x="1107" y="40"/>
                      </a:lnTo>
                      <a:lnTo>
                        <a:pt x="1124" y="23"/>
                      </a:lnTo>
                      <a:lnTo>
                        <a:pt x="1144" y="11"/>
                      </a:lnTo>
                      <a:lnTo>
                        <a:pt x="1167" y="3"/>
                      </a:lnTo>
                      <a:lnTo>
                        <a:pt x="1192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1"/>
                <p:cNvSpPr>
                  <a:spLocks noEditPoints="1"/>
                </p:cNvSpPr>
                <p:nvPr/>
              </p:nvSpPr>
              <p:spPr bwMode="auto">
                <a:xfrm>
                  <a:off x="3562" y="351"/>
                  <a:ext cx="59" cy="164"/>
                </a:xfrm>
                <a:custGeom>
                  <a:avLst/>
                  <a:gdLst>
                    <a:gd name="T0" fmla="*/ 450 w 936"/>
                    <a:gd name="T1" fmla="*/ 798 h 2617"/>
                    <a:gd name="T2" fmla="*/ 420 w 936"/>
                    <a:gd name="T3" fmla="*/ 819 h 2617"/>
                    <a:gd name="T4" fmla="*/ 408 w 936"/>
                    <a:gd name="T5" fmla="*/ 855 h 2617"/>
                    <a:gd name="T6" fmla="*/ 412 w 936"/>
                    <a:gd name="T7" fmla="*/ 2404 h 2617"/>
                    <a:gd name="T8" fmla="*/ 433 w 936"/>
                    <a:gd name="T9" fmla="*/ 2433 h 2617"/>
                    <a:gd name="T10" fmla="*/ 468 w 936"/>
                    <a:gd name="T11" fmla="*/ 2445 h 2617"/>
                    <a:gd name="T12" fmla="*/ 504 w 936"/>
                    <a:gd name="T13" fmla="*/ 2433 h 2617"/>
                    <a:gd name="T14" fmla="*/ 525 w 936"/>
                    <a:gd name="T15" fmla="*/ 2404 h 2617"/>
                    <a:gd name="T16" fmla="*/ 528 w 936"/>
                    <a:gd name="T17" fmla="*/ 855 h 2617"/>
                    <a:gd name="T18" fmla="*/ 516 w 936"/>
                    <a:gd name="T19" fmla="*/ 819 h 2617"/>
                    <a:gd name="T20" fmla="*/ 487 w 936"/>
                    <a:gd name="T21" fmla="*/ 798 h 2617"/>
                    <a:gd name="T22" fmla="*/ 210 w 936"/>
                    <a:gd name="T23" fmla="*/ 0 h 2617"/>
                    <a:gd name="T24" fmla="*/ 227 w 936"/>
                    <a:gd name="T25" fmla="*/ 9 h 2617"/>
                    <a:gd name="T26" fmla="*/ 235 w 936"/>
                    <a:gd name="T27" fmla="*/ 27 h 2617"/>
                    <a:gd name="T28" fmla="*/ 238 w 936"/>
                    <a:gd name="T29" fmla="*/ 260 h 2617"/>
                    <a:gd name="T30" fmla="*/ 258 w 936"/>
                    <a:gd name="T31" fmla="*/ 316 h 2617"/>
                    <a:gd name="T32" fmla="*/ 296 w 936"/>
                    <a:gd name="T33" fmla="*/ 361 h 2617"/>
                    <a:gd name="T34" fmla="*/ 347 w 936"/>
                    <a:gd name="T35" fmla="*/ 390 h 2617"/>
                    <a:gd name="T36" fmla="*/ 407 w 936"/>
                    <a:gd name="T37" fmla="*/ 401 h 2617"/>
                    <a:gd name="T38" fmla="*/ 561 w 936"/>
                    <a:gd name="T39" fmla="*/ 398 h 2617"/>
                    <a:gd name="T40" fmla="*/ 616 w 936"/>
                    <a:gd name="T41" fmla="*/ 378 h 2617"/>
                    <a:gd name="T42" fmla="*/ 661 w 936"/>
                    <a:gd name="T43" fmla="*/ 339 h 2617"/>
                    <a:gd name="T44" fmla="*/ 691 w 936"/>
                    <a:gd name="T45" fmla="*/ 288 h 2617"/>
                    <a:gd name="T46" fmla="*/ 702 w 936"/>
                    <a:gd name="T47" fmla="*/ 229 h 2617"/>
                    <a:gd name="T48" fmla="*/ 704 w 936"/>
                    <a:gd name="T49" fmla="*/ 17 h 2617"/>
                    <a:gd name="T50" fmla="*/ 717 w 936"/>
                    <a:gd name="T51" fmla="*/ 3 h 2617"/>
                    <a:gd name="T52" fmla="*/ 736 w 936"/>
                    <a:gd name="T53" fmla="*/ 1 h 2617"/>
                    <a:gd name="T54" fmla="*/ 782 w 936"/>
                    <a:gd name="T55" fmla="*/ 36 h 2617"/>
                    <a:gd name="T56" fmla="*/ 846 w 936"/>
                    <a:gd name="T57" fmla="*/ 107 h 2617"/>
                    <a:gd name="T58" fmla="*/ 895 w 936"/>
                    <a:gd name="T59" fmla="*/ 190 h 2617"/>
                    <a:gd name="T60" fmla="*/ 925 w 936"/>
                    <a:gd name="T61" fmla="*/ 282 h 2617"/>
                    <a:gd name="T62" fmla="*/ 936 w 936"/>
                    <a:gd name="T63" fmla="*/ 382 h 2617"/>
                    <a:gd name="T64" fmla="*/ 922 w 936"/>
                    <a:gd name="T65" fmla="*/ 491 h 2617"/>
                    <a:gd name="T66" fmla="*/ 885 w 936"/>
                    <a:gd name="T67" fmla="*/ 592 h 2617"/>
                    <a:gd name="T68" fmla="*/ 828 w 936"/>
                    <a:gd name="T69" fmla="*/ 680 h 2617"/>
                    <a:gd name="T70" fmla="*/ 753 w 936"/>
                    <a:gd name="T71" fmla="*/ 754 h 2617"/>
                    <a:gd name="T72" fmla="*/ 710 w 936"/>
                    <a:gd name="T73" fmla="*/ 797 h 2617"/>
                    <a:gd name="T74" fmla="*/ 684 w 936"/>
                    <a:gd name="T75" fmla="*/ 851 h 2617"/>
                    <a:gd name="T76" fmla="*/ 674 w 936"/>
                    <a:gd name="T77" fmla="*/ 912 h 2617"/>
                    <a:gd name="T78" fmla="*/ 671 w 936"/>
                    <a:gd name="T79" fmla="*/ 2448 h 2617"/>
                    <a:gd name="T80" fmla="*/ 647 w 936"/>
                    <a:gd name="T81" fmla="*/ 2515 h 2617"/>
                    <a:gd name="T82" fmla="*/ 601 w 936"/>
                    <a:gd name="T83" fmla="*/ 2568 h 2617"/>
                    <a:gd name="T84" fmla="*/ 540 w 936"/>
                    <a:gd name="T85" fmla="*/ 2604 h 2617"/>
                    <a:gd name="T86" fmla="*/ 468 w 936"/>
                    <a:gd name="T87" fmla="*/ 2617 h 2617"/>
                    <a:gd name="T88" fmla="*/ 397 w 936"/>
                    <a:gd name="T89" fmla="*/ 2604 h 2617"/>
                    <a:gd name="T90" fmla="*/ 335 w 936"/>
                    <a:gd name="T91" fmla="*/ 2568 h 2617"/>
                    <a:gd name="T92" fmla="*/ 290 w 936"/>
                    <a:gd name="T93" fmla="*/ 2515 h 2617"/>
                    <a:gd name="T94" fmla="*/ 265 w 936"/>
                    <a:gd name="T95" fmla="*/ 2448 h 2617"/>
                    <a:gd name="T96" fmla="*/ 262 w 936"/>
                    <a:gd name="T97" fmla="*/ 912 h 2617"/>
                    <a:gd name="T98" fmla="*/ 253 w 936"/>
                    <a:gd name="T99" fmla="*/ 852 h 2617"/>
                    <a:gd name="T100" fmla="*/ 226 w 936"/>
                    <a:gd name="T101" fmla="*/ 798 h 2617"/>
                    <a:gd name="T102" fmla="*/ 184 w 936"/>
                    <a:gd name="T103" fmla="*/ 755 h 2617"/>
                    <a:gd name="T104" fmla="*/ 108 w 936"/>
                    <a:gd name="T105" fmla="*/ 681 h 2617"/>
                    <a:gd name="T106" fmla="*/ 50 w 936"/>
                    <a:gd name="T107" fmla="*/ 593 h 2617"/>
                    <a:gd name="T108" fmla="*/ 14 w 936"/>
                    <a:gd name="T109" fmla="*/ 492 h 2617"/>
                    <a:gd name="T110" fmla="*/ 0 w 936"/>
                    <a:gd name="T111" fmla="*/ 382 h 2617"/>
                    <a:gd name="T112" fmla="*/ 11 w 936"/>
                    <a:gd name="T113" fmla="*/ 282 h 2617"/>
                    <a:gd name="T114" fmla="*/ 42 w 936"/>
                    <a:gd name="T115" fmla="*/ 190 h 2617"/>
                    <a:gd name="T116" fmla="*/ 90 w 936"/>
                    <a:gd name="T117" fmla="*/ 107 h 2617"/>
                    <a:gd name="T118" fmla="*/ 154 w 936"/>
                    <a:gd name="T119" fmla="*/ 36 h 2617"/>
                    <a:gd name="T120" fmla="*/ 201 w 936"/>
                    <a:gd name="T121" fmla="*/ 1 h 26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936" h="2617">
                      <a:moveTo>
                        <a:pt x="468" y="795"/>
                      </a:moveTo>
                      <a:lnTo>
                        <a:pt x="450" y="798"/>
                      </a:lnTo>
                      <a:lnTo>
                        <a:pt x="433" y="807"/>
                      </a:lnTo>
                      <a:lnTo>
                        <a:pt x="420" y="819"/>
                      </a:lnTo>
                      <a:lnTo>
                        <a:pt x="412" y="836"/>
                      </a:lnTo>
                      <a:lnTo>
                        <a:pt x="408" y="855"/>
                      </a:lnTo>
                      <a:lnTo>
                        <a:pt x="408" y="2384"/>
                      </a:lnTo>
                      <a:lnTo>
                        <a:pt x="412" y="2404"/>
                      </a:lnTo>
                      <a:lnTo>
                        <a:pt x="420" y="2420"/>
                      </a:lnTo>
                      <a:lnTo>
                        <a:pt x="433" y="2433"/>
                      </a:lnTo>
                      <a:lnTo>
                        <a:pt x="450" y="2442"/>
                      </a:lnTo>
                      <a:lnTo>
                        <a:pt x="468" y="2445"/>
                      </a:lnTo>
                      <a:lnTo>
                        <a:pt x="487" y="2442"/>
                      </a:lnTo>
                      <a:lnTo>
                        <a:pt x="504" y="2433"/>
                      </a:lnTo>
                      <a:lnTo>
                        <a:pt x="516" y="2420"/>
                      </a:lnTo>
                      <a:lnTo>
                        <a:pt x="525" y="2404"/>
                      </a:lnTo>
                      <a:lnTo>
                        <a:pt x="528" y="2384"/>
                      </a:lnTo>
                      <a:lnTo>
                        <a:pt x="528" y="855"/>
                      </a:lnTo>
                      <a:lnTo>
                        <a:pt x="525" y="836"/>
                      </a:lnTo>
                      <a:lnTo>
                        <a:pt x="516" y="819"/>
                      </a:lnTo>
                      <a:lnTo>
                        <a:pt x="504" y="807"/>
                      </a:lnTo>
                      <a:lnTo>
                        <a:pt x="487" y="798"/>
                      </a:lnTo>
                      <a:lnTo>
                        <a:pt x="468" y="795"/>
                      </a:lnTo>
                      <a:close/>
                      <a:moveTo>
                        <a:pt x="210" y="0"/>
                      </a:moveTo>
                      <a:lnTo>
                        <a:pt x="220" y="3"/>
                      </a:lnTo>
                      <a:lnTo>
                        <a:pt x="227" y="9"/>
                      </a:lnTo>
                      <a:lnTo>
                        <a:pt x="232" y="17"/>
                      </a:lnTo>
                      <a:lnTo>
                        <a:pt x="235" y="27"/>
                      </a:lnTo>
                      <a:lnTo>
                        <a:pt x="235" y="229"/>
                      </a:lnTo>
                      <a:lnTo>
                        <a:pt x="238" y="260"/>
                      </a:lnTo>
                      <a:lnTo>
                        <a:pt x="245" y="288"/>
                      </a:lnTo>
                      <a:lnTo>
                        <a:pt x="258" y="316"/>
                      </a:lnTo>
                      <a:lnTo>
                        <a:pt x="275" y="339"/>
                      </a:lnTo>
                      <a:lnTo>
                        <a:pt x="296" y="361"/>
                      </a:lnTo>
                      <a:lnTo>
                        <a:pt x="320" y="378"/>
                      </a:lnTo>
                      <a:lnTo>
                        <a:pt x="347" y="390"/>
                      </a:lnTo>
                      <a:lnTo>
                        <a:pt x="376" y="398"/>
                      </a:lnTo>
                      <a:lnTo>
                        <a:pt x="407" y="401"/>
                      </a:lnTo>
                      <a:lnTo>
                        <a:pt x="529" y="401"/>
                      </a:lnTo>
                      <a:lnTo>
                        <a:pt x="561" y="398"/>
                      </a:lnTo>
                      <a:lnTo>
                        <a:pt x="590" y="390"/>
                      </a:lnTo>
                      <a:lnTo>
                        <a:pt x="616" y="378"/>
                      </a:lnTo>
                      <a:lnTo>
                        <a:pt x="640" y="361"/>
                      </a:lnTo>
                      <a:lnTo>
                        <a:pt x="661" y="339"/>
                      </a:lnTo>
                      <a:lnTo>
                        <a:pt x="679" y="316"/>
                      </a:lnTo>
                      <a:lnTo>
                        <a:pt x="691" y="288"/>
                      </a:lnTo>
                      <a:lnTo>
                        <a:pt x="699" y="260"/>
                      </a:lnTo>
                      <a:lnTo>
                        <a:pt x="702" y="229"/>
                      </a:lnTo>
                      <a:lnTo>
                        <a:pt x="702" y="27"/>
                      </a:lnTo>
                      <a:lnTo>
                        <a:pt x="704" y="17"/>
                      </a:lnTo>
                      <a:lnTo>
                        <a:pt x="709" y="9"/>
                      </a:lnTo>
                      <a:lnTo>
                        <a:pt x="717" y="3"/>
                      </a:lnTo>
                      <a:lnTo>
                        <a:pt x="726" y="0"/>
                      </a:lnTo>
                      <a:lnTo>
                        <a:pt x="736" y="1"/>
                      </a:lnTo>
                      <a:lnTo>
                        <a:pt x="745" y="5"/>
                      </a:lnTo>
                      <a:lnTo>
                        <a:pt x="782" y="36"/>
                      </a:lnTo>
                      <a:lnTo>
                        <a:pt x="816" y="70"/>
                      </a:lnTo>
                      <a:lnTo>
                        <a:pt x="846" y="107"/>
                      </a:lnTo>
                      <a:lnTo>
                        <a:pt x="872" y="147"/>
                      </a:lnTo>
                      <a:lnTo>
                        <a:pt x="895" y="190"/>
                      </a:lnTo>
                      <a:lnTo>
                        <a:pt x="912" y="234"/>
                      </a:lnTo>
                      <a:lnTo>
                        <a:pt x="925" y="282"/>
                      </a:lnTo>
                      <a:lnTo>
                        <a:pt x="933" y="331"/>
                      </a:lnTo>
                      <a:lnTo>
                        <a:pt x="936" y="382"/>
                      </a:lnTo>
                      <a:lnTo>
                        <a:pt x="932" y="437"/>
                      </a:lnTo>
                      <a:lnTo>
                        <a:pt x="922" y="491"/>
                      </a:lnTo>
                      <a:lnTo>
                        <a:pt x="907" y="543"/>
                      </a:lnTo>
                      <a:lnTo>
                        <a:pt x="885" y="592"/>
                      </a:lnTo>
                      <a:lnTo>
                        <a:pt x="859" y="638"/>
                      </a:lnTo>
                      <a:lnTo>
                        <a:pt x="828" y="680"/>
                      </a:lnTo>
                      <a:lnTo>
                        <a:pt x="792" y="720"/>
                      </a:lnTo>
                      <a:lnTo>
                        <a:pt x="753" y="754"/>
                      </a:lnTo>
                      <a:lnTo>
                        <a:pt x="729" y="774"/>
                      </a:lnTo>
                      <a:lnTo>
                        <a:pt x="710" y="797"/>
                      </a:lnTo>
                      <a:lnTo>
                        <a:pt x="694" y="824"/>
                      </a:lnTo>
                      <a:lnTo>
                        <a:pt x="684" y="851"/>
                      </a:lnTo>
                      <a:lnTo>
                        <a:pt x="676" y="881"/>
                      </a:lnTo>
                      <a:lnTo>
                        <a:pt x="674" y="912"/>
                      </a:lnTo>
                      <a:lnTo>
                        <a:pt x="674" y="2411"/>
                      </a:lnTo>
                      <a:lnTo>
                        <a:pt x="671" y="2448"/>
                      </a:lnTo>
                      <a:lnTo>
                        <a:pt x="662" y="2483"/>
                      </a:lnTo>
                      <a:lnTo>
                        <a:pt x="647" y="2515"/>
                      </a:lnTo>
                      <a:lnTo>
                        <a:pt x="626" y="2544"/>
                      </a:lnTo>
                      <a:lnTo>
                        <a:pt x="601" y="2568"/>
                      </a:lnTo>
                      <a:lnTo>
                        <a:pt x="573" y="2589"/>
                      </a:lnTo>
                      <a:lnTo>
                        <a:pt x="540" y="2604"/>
                      </a:lnTo>
                      <a:lnTo>
                        <a:pt x="506" y="2614"/>
                      </a:lnTo>
                      <a:lnTo>
                        <a:pt x="468" y="2617"/>
                      </a:lnTo>
                      <a:lnTo>
                        <a:pt x="432" y="2614"/>
                      </a:lnTo>
                      <a:lnTo>
                        <a:pt x="397" y="2604"/>
                      </a:lnTo>
                      <a:lnTo>
                        <a:pt x="364" y="2589"/>
                      </a:lnTo>
                      <a:lnTo>
                        <a:pt x="335" y="2568"/>
                      </a:lnTo>
                      <a:lnTo>
                        <a:pt x="311" y="2544"/>
                      </a:lnTo>
                      <a:lnTo>
                        <a:pt x="290" y="2515"/>
                      </a:lnTo>
                      <a:lnTo>
                        <a:pt x="275" y="2483"/>
                      </a:lnTo>
                      <a:lnTo>
                        <a:pt x="265" y="2448"/>
                      </a:lnTo>
                      <a:lnTo>
                        <a:pt x="262" y="2411"/>
                      </a:lnTo>
                      <a:lnTo>
                        <a:pt x="262" y="912"/>
                      </a:lnTo>
                      <a:lnTo>
                        <a:pt x="260" y="882"/>
                      </a:lnTo>
                      <a:lnTo>
                        <a:pt x="253" y="852"/>
                      </a:lnTo>
                      <a:lnTo>
                        <a:pt x="242" y="824"/>
                      </a:lnTo>
                      <a:lnTo>
                        <a:pt x="226" y="798"/>
                      </a:lnTo>
                      <a:lnTo>
                        <a:pt x="207" y="775"/>
                      </a:lnTo>
                      <a:lnTo>
                        <a:pt x="184" y="755"/>
                      </a:lnTo>
                      <a:lnTo>
                        <a:pt x="145" y="720"/>
                      </a:lnTo>
                      <a:lnTo>
                        <a:pt x="108" y="681"/>
                      </a:lnTo>
                      <a:lnTo>
                        <a:pt x="77" y="639"/>
                      </a:lnTo>
                      <a:lnTo>
                        <a:pt x="50" y="593"/>
                      </a:lnTo>
                      <a:lnTo>
                        <a:pt x="29" y="544"/>
                      </a:lnTo>
                      <a:lnTo>
                        <a:pt x="14" y="492"/>
                      </a:lnTo>
                      <a:lnTo>
                        <a:pt x="4" y="438"/>
                      </a:lnTo>
                      <a:lnTo>
                        <a:pt x="0" y="382"/>
                      </a:lnTo>
                      <a:lnTo>
                        <a:pt x="4" y="332"/>
                      </a:lnTo>
                      <a:lnTo>
                        <a:pt x="11" y="282"/>
                      </a:lnTo>
                      <a:lnTo>
                        <a:pt x="25" y="235"/>
                      </a:lnTo>
                      <a:lnTo>
                        <a:pt x="42" y="190"/>
                      </a:lnTo>
                      <a:lnTo>
                        <a:pt x="64" y="147"/>
                      </a:lnTo>
                      <a:lnTo>
                        <a:pt x="90" y="107"/>
                      </a:lnTo>
                      <a:lnTo>
                        <a:pt x="120" y="70"/>
                      </a:lnTo>
                      <a:lnTo>
                        <a:pt x="154" y="36"/>
                      </a:lnTo>
                      <a:lnTo>
                        <a:pt x="190" y="5"/>
                      </a:lnTo>
                      <a:lnTo>
                        <a:pt x="201" y="1"/>
                      </a:lnTo>
                      <a:lnTo>
                        <a:pt x="21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3" name="Group 406"/>
              <p:cNvGrpSpPr>
                <a:grpSpLocks noChangeAspect="1"/>
              </p:cNvGrpSpPr>
              <p:nvPr/>
            </p:nvGrpSpPr>
            <p:grpSpPr bwMode="auto">
              <a:xfrm>
                <a:off x="11859719" y="1138284"/>
                <a:ext cx="332281" cy="334096"/>
                <a:chOff x="3671" y="4829"/>
                <a:chExt cx="2930" cy="2946"/>
              </a:xfrm>
              <a:grpFill/>
            </p:grpSpPr>
            <p:sp>
              <p:nvSpPr>
                <p:cNvPr id="34" name="Freeform 408"/>
                <p:cNvSpPr>
                  <a:spLocks/>
                </p:cNvSpPr>
                <p:nvPr/>
              </p:nvSpPr>
              <p:spPr bwMode="auto">
                <a:xfrm>
                  <a:off x="3671" y="4829"/>
                  <a:ext cx="2139" cy="2141"/>
                </a:xfrm>
                <a:custGeom>
                  <a:avLst/>
                  <a:gdLst>
                    <a:gd name="T0" fmla="*/ 2614 w 4278"/>
                    <a:gd name="T1" fmla="*/ 5 h 4282"/>
                    <a:gd name="T2" fmla="*/ 2702 w 4278"/>
                    <a:gd name="T3" fmla="*/ 73 h 4282"/>
                    <a:gd name="T4" fmla="*/ 2721 w 4278"/>
                    <a:gd name="T5" fmla="*/ 498 h 4282"/>
                    <a:gd name="T6" fmla="*/ 3135 w 4278"/>
                    <a:gd name="T7" fmla="*/ 320 h 4282"/>
                    <a:gd name="T8" fmla="*/ 3224 w 4278"/>
                    <a:gd name="T9" fmla="*/ 277 h 4282"/>
                    <a:gd name="T10" fmla="*/ 3317 w 4278"/>
                    <a:gd name="T11" fmla="*/ 298 h 4282"/>
                    <a:gd name="T12" fmla="*/ 3980 w 4278"/>
                    <a:gd name="T13" fmla="*/ 962 h 4282"/>
                    <a:gd name="T14" fmla="*/ 4001 w 4278"/>
                    <a:gd name="T15" fmla="*/ 1055 h 4282"/>
                    <a:gd name="T16" fmla="*/ 3959 w 4278"/>
                    <a:gd name="T17" fmla="*/ 1144 h 4282"/>
                    <a:gd name="T18" fmla="*/ 3780 w 4278"/>
                    <a:gd name="T19" fmla="*/ 1559 h 4282"/>
                    <a:gd name="T20" fmla="*/ 4205 w 4278"/>
                    <a:gd name="T21" fmla="*/ 1578 h 4282"/>
                    <a:gd name="T22" fmla="*/ 4272 w 4278"/>
                    <a:gd name="T23" fmla="*/ 1666 h 4282"/>
                    <a:gd name="T24" fmla="*/ 3729 w 4278"/>
                    <a:gd name="T25" fmla="*/ 1923 h 4282"/>
                    <a:gd name="T26" fmla="*/ 3524 w 4278"/>
                    <a:gd name="T27" fmla="*/ 1964 h 4282"/>
                    <a:gd name="T28" fmla="*/ 3356 w 4278"/>
                    <a:gd name="T29" fmla="*/ 2075 h 4282"/>
                    <a:gd name="T30" fmla="*/ 3294 w 4278"/>
                    <a:gd name="T31" fmla="*/ 1750 h 4282"/>
                    <a:gd name="T32" fmla="*/ 3151 w 4278"/>
                    <a:gd name="T33" fmla="*/ 1461 h 4282"/>
                    <a:gd name="T34" fmla="*/ 2939 w 4278"/>
                    <a:gd name="T35" fmla="*/ 1221 h 4282"/>
                    <a:gd name="T36" fmla="*/ 2673 w 4278"/>
                    <a:gd name="T37" fmla="*/ 1044 h 4282"/>
                    <a:gd name="T38" fmla="*/ 2363 w 4278"/>
                    <a:gd name="T39" fmla="*/ 941 h 4282"/>
                    <a:gd name="T40" fmla="*/ 2022 w 4278"/>
                    <a:gd name="T41" fmla="*/ 927 h 4282"/>
                    <a:gd name="T42" fmla="*/ 1692 w 4278"/>
                    <a:gd name="T43" fmla="*/ 1005 h 4282"/>
                    <a:gd name="T44" fmla="*/ 1403 w 4278"/>
                    <a:gd name="T45" fmla="*/ 1169 h 4282"/>
                    <a:gd name="T46" fmla="*/ 1170 w 4278"/>
                    <a:gd name="T47" fmla="*/ 1403 h 4282"/>
                    <a:gd name="T48" fmla="*/ 1006 w 4278"/>
                    <a:gd name="T49" fmla="*/ 1693 h 4282"/>
                    <a:gd name="T50" fmla="*/ 926 w 4278"/>
                    <a:gd name="T51" fmla="*/ 2023 h 4282"/>
                    <a:gd name="T52" fmla="*/ 942 w 4278"/>
                    <a:gd name="T53" fmla="*/ 2366 h 4282"/>
                    <a:gd name="T54" fmla="*/ 1043 w 4278"/>
                    <a:gd name="T55" fmla="*/ 2675 h 4282"/>
                    <a:gd name="T56" fmla="*/ 1220 w 4278"/>
                    <a:gd name="T57" fmla="*/ 2942 h 4282"/>
                    <a:gd name="T58" fmla="*/ 1461 w 4278"/>
                    <a:gd name="T59" fmla="*/ 3155 h 4282"/>
                    <a:gd name="T60" fmla="*/ 1749 w 4278"/>
                    <a:gd name="T61" fmla="*/ 3298 h 4282"/>
                    <a:gd name="T62" fmla="*/ 2076 w 4278"/>
                    <a:gd name="T63" fmla="*/ 3360 h 4282"/>
                    <a:gd name="T64" fmla="*/ 1958 w 4278"/>
                    <a:gd name="T65" fmla="*/ 3508 h 4282"/>
                    <a:gd name="T66" fmla="*/ 1899 w 4278"/>
                    <a:gd name="T67" fmla="*/ 3692 h 4282"/>
                    <a:gd name="T68" fmla="*/ 1705 w 4278"/>
                    <a:gd name="T69" fmla="*/ 4282 h 4282"/>
                    <a:gd name="T70" fmla="*/ 1600 w 4278"/>
                    <a:gd name="T71" fmla="*/ 4239 h 4282"/>
                    <a:gd name="T72" fmla="*/ 1557 w 4278"/>
                    <a:gd name="T73" fmla="*/ 4135 h 4282"/>
                    <a:gd name="T74" fmla="*/ 1391 w 4278"/>
                    <a:gd name="T75" fmla="*/ 3716 h 4282"/>
                    <a:gd name="T76" fmla="*/ 1086 w 4278"/>
                    <a:gd name="T77" fmla="*/ 3999 h 4282"/>
                    <a:gd name="T78" fmla="*/ 992 w 4278"/>
                    <a:gd name="T79" fmla="*/ 3999 h 4282"/>
                    <a:gd name="T80" fmla="*/ 319 w 4278"/>
                    <a:gd name="T81" fmla="*/ 3348 h 4282"/>
                    <a:gd name="T82" fmla="*/ 277 w 4278"/>
                    <a:gd name="T83" fmla="*/ 3258 h 4282"/>
                    <a:gd name="T84" fmla="*/ 298 w 4278"/>
                    <a:gd name="T85" fmla="*/ 3166 h 4282"/>
                    <a:gd name="T86" fmla="*/ 532 w 4278"/>
                    <a:gd name="T87" fmla="*/ 2809 h 4282"/>
                    <a:gd name="T88" fmla="*/ 109 w 4278"/>
                    <a:gd name="T89" fmla="*/ 2719 h 4282"/>
                    <a:gd name="T90" fmla="*/ 22 w 4278"/>
                    <a:gd name="T91" fmla="*/ 2651 h 4282"/>
                    <a:gd name="T92" fmla="*/ 0 w 4278"/>
                    <a:gd name="T93" fmla="*/ 1705 h 4282"/>
                    <a:gd name="T94" fmla="*/ 45 w 4278"/>
                    <a:gd name="T95" fmla="*/ 1602 h 4282"/>
                    <a:gd name="T96" fmla="*/ 148 w 4278"/>
                    <a:gd name="T97" fmla="*/ 1559 h 4282"/>
                    <a:gd name="T98" fmla="*/ 567 w 4278"/>
                    <a:gd name="T99" fmla="*/ 1393 h 4282"/>
                    <a:gd name="T100" fmla="*/ 284 w 4278"/>
                    <a:gd name="T101" fmla="*/ 1087 h 4282"/>
                    <a:gd name="T102" fmla="*/ 284 w 4278"/>
                    <a:gd name="T103" fmla="*/ 991 h 4282"/>
                    <a:gd name="T104" fmla="*/ 935 w 4278"/>
                    <a:gd name="T105" fmla="*/ 320 h 4282"/>
                    <a:gd name="T106" fmla="*/ 1024 w 4278"/>
                    <a:gd name="T107" fmla="*/ 277 h 4282"/>
                    <a:gd name="T108" fmla="*/ 1116 w 4278"/>
                    <a:gd name="T109" fmla="*/ 298 h 4282"/>
                    <a:gd name="T110" fmla="*/ 1473 w 4278"/>
                    <a:gd name="T111" fmla="*/ 530 h 4282"/>
                    <a:gd name="T112" fmla="*/ 1562 w 4278"/>
                    <a:gd name="T113" fmla="*/ 109 h 4282"/>
                    <a:gd name="T114" fmla="*/ 1630 w 4278"/>
                    <a:gd name="T115" fmla="*/ 20 h 42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4278" h="4282">
                      <a:moveTo>
                        <a:pt x="1705" y="0"/>
                      </a:moveTo>
                      <a:lnTo>
                        <a:pt x="2575" y="0"/>
                      </a:lnTo>
                      <a:lnTo>
                        <a:pt x="2614" y="5"/>
                      </a:lnTo>
                      <a:lnTo>
                        <a:pt x="2648" y="20"/>
                      </a:lnTo>
                      <a:lnTo>
                        <a:pt x="2678" y="43"/>
                      </a:lnTo>
                      <a:lnTo>
                        <a:pt x="2702" y="73"/>
                      </a:lnTo>
                      <a:lnTo>
                        <a:pt x="2716" y="109"/>
                      </a:lnTo>
                      <a:lnTo>
                        <a:pt x="2721" y="148"/>
                      </a:lnTo>
                      <a:lnTo>
                        <a:pt x="2721" y="498"/>
                      </a:lnTo>
                      <a:lnTo>
                        <a:pt x="2805" y="530"/>
                      </a:lnTo>
                      <a:lnTo>
                        <a:pt x="2887" y="568"/>
                      </a:lnTo>
                      <a:lnTo>
                        <a:pt x="3135" y="320"/>
                      </a:lnTo>
                      <a:lnTo>
                        <a:pt x="3162" y="298"/>
                      </a:lnTo>
                      <a:lnTo>
                        <a:pt x="3192" y="284"/>
                      </a:lnTo>
                      <a:lnTo>
                        <a:pt x="3224" y="277"/>
                      </a:lnTo>
                      <a:lnTo>
                        <a:pt x="3256" y="277"/>
                      </a:lnTo>
                      <a:lnTo>
                        <a:pt x="3288" y="284"/>
                      </a:lnTo>
                      <a:lnTo>
                        <a:pt x="3317" y="298"/>
                      </a:lnTo>
                      <a:lnTo>
                        <a:pt x="3343" y="320"/>
                      </a:lnTo>
                      <a:lnTo>
                        <a:pt x="3959" y="936"/>
                      </a:lnTo>
                      <a:lnTo>
                        <a:pt x="3980" y="962"/>
                      </a:lnTo>
                      <a:lnTo>
                        <a:pt x="3994" y="991"/>
                      </a:lnTo>
                      <a:lnTo>
                        <a:pt x="4001" y="1023"/>
                      </a:lnTo>
                      <a:lnTo>
                        <a:pt x="4001" y="1055"/>
                      </a:lnTo>
                      <a:lnTo>
                        <a:pt x="3994" y="1087"/>
                      </a:lnTo>
                      <a:lnTo>
                        <a:pt x="3980" y="1118"/>
                      </a:lnTo>
                      <a:lnTo>
                        <a:pt x="3959" y="1144"/>
                      </a:lnTo>
                      <a:lnTo>
                        <a:pt x="3711" y="1393"/>
                      </a:lnTo>
                      <a:lnTo>
                        <a:pt x="3748" y="1473"/>
                      </a:lnTo>
                      <a:lnTo>
                        <a:pt x="3780" y="1559"/>
                      </a:lnTo>
                      <a:lnTo>
                        <a:pt x="4130" y="1559"/>
                      </a:lnTo>
                      <a:lnTo>
                        <a:pt x="4169" y="1564"/>
                      </a:lnTo>
                      <a:lnTo>
                        <a:pt x="4205" y="1578"/>
                      </a:lnTo>
                      <a:lnTo>
                        <a:pt x="4235" y="1602"/>
                      </a:lnTo>
                      <a:lnTo>
                        <a:pt x="4258" y="1632"/>
                      </a:lnTo>
                      <a:lnTo>
                        <a:pt x="4272" y="1666"/>
                      </a:lnTo>
                      <a:lnTo>
                        <a:pt x="4278" y="1705"/>
                      </a:lnTo>
                      <a:lnTo>
                        <a:pt x="4278" y="1923"/>
                      </a:lnTo>
                      <a:lnTo>
                        <a:pt x="3729" y="1923"/>
                      </a:lnTo>
                      <a:lnTo>
                        <a:pt x="3657" y="1927"/>
                      </a:lnTo>
                      <a:lnTo>
                        <a:pt x="3589" y="1941"/>
                      </a:lnTo>
                      <a:lnTo>
                        <a:pt x="3524" y="1964"/>
                      </a:lnTo>
                      <a:lnTo>
                        <a:pt x="3463" y="1994"/>
                      </a:lnTo>
                      <a:lnTo>
                        <a:pt x="3408" y="2032"/>
                      </a:lnTo>
                      <a:lnTo>
                        <a:pt x="3356" y="2075"/>
                      </a:lnTo>
                      <a:lnTo>
                        <a:pt x="3345" y="1964"/>
                      </a:lnTo>
                      <a:lnTo>
                        <a:pt x="3324" y="1855"/>
                      </a:lnTo>
                      <a:lnTo>
                        <a:pt x="3294" y="1750"/>
                      </a:lnTo>
                      <a:lnTo>
                        <a:pt x="3254" y="1648"/>
                      </a:lnTo>
                      <a:lnTo>
                        <a:pt x="3206" y="1552"/>
                      </a:lnTo>
                      <a:lnTo>
                        <a:pt x="3151" y="1461"/>
                      </a:lnTo>
                      <a:lnTo>
                        <a:pt x="3087" y="1375"/>
                      </a:lnTo>
                      <a:lnTo>
                        <a:pt x="3017" y="1294"/>
                      </a:lnTo>
                      <a:lnTo>
                        <a:pt x="2939" y="1221"/>
                      </a:lnTo>
                      <a:lnTo>
                        <a:pt x="2857" y="1155"/>
                      </a:lnTo>
                      <a:lnTo>
                        <a:pt x="2768" y="1094"/>
                      </a:lnTo>
                      <a:lnTo>
                        <a:pt x="2673" y="1044"/>
                      </a:lnTo>
                      <a:lnTo>
                        <a:pt x="2573" y="1000"/>
                      </a:lnTo>
                      <a:lnTo>
                        <a:pt x="2470" y="966"/>
                      </a:lnTo>
                      <a:lnTo>
                        <a:pt x="2363" y="941"/>
                      </a:lnTo>
                      <a:lnTo>
                        <a:pt x="2252" y="927"/>
                      </a:lnTo>
                      <a:lnTo>
                        <a:pt x="2140" y="921"/>
                      </a:lnTo>
                      <a:lnTo>
                        <a:pt x="2022" y="927"/>
                      </a:lnTo>
                      <a:lnTo>
                        <a:pt x="1908" y="943"/>
                      </a:lnTo>
                      <a:lnTo>
                        <a:pt x="1798" y="970"/>
                      </a:lnTo>
                      <a:lnTo>
                        <a:pt x="1692" y="1005"/>
                      </a:lnTo>
                      <a:lnTo>
                        <a:pt x="1591" y="1052"/>
                      </a:lnTo>
                      <a:lnTo>
                        <a:pt x="1494" y="1107"/>
                      </a:lnTo>
                      <a:lnTo>
                        <a:pt x="1403" y="1169"/>
                      </a:lnTo>
                      <a:lnTo>
                        <a:pt x="1318" y="1239"/>
                      </a:lnTo>
                      <a:lnTo>
                        <a:pt x="1239" y="1318"/>
                      </a:lnTo>
                      <a:lnTo>
                        <a:pt x="1170" y="1403"/>
                      </a:lnTo>
                      <a:lnTo>
                        <a:pt x="1106" y="1493"/>
                      </a:lnTo>
                      <a:lnTo>
                        <a:pt x="1052" y="1591"/>
                      </a:lnTo>
                      <a:lnTo>
                        <a:pt x="1006" y="1693"/>
                      </a:lnTo>
                      <a:lnTo>
                        <a:pt x="968" y="1798"/>
                      </a:lnTo>
                      <a:lnTo>
                        <a:pt x="942" y="1909"/>
                      </a:lnTo>
                      <a:lnTo>
                        <a:pt x="926" y="2023"/>
                      </a:lnTo>
                      <a:lnTo>
                        <a:pt x="920" y="2141"/>
                      </a:lnTo>
                      <a:lnTo>
                        <a:pt x="926" y="2255"/>
                      </a:lnTo>
                      <a:lnTo>
                        <a:pt x="942" y="2366"/>
                      </a:lnTo>
                      <a:lnTo>
                        <a:pt x="967" y="2473"/>
                      </a:lnTo>
                      <a:lnTo>
                        <a:pt x="1001" y="2576"/>
                      </a:lnTo>
                      <a:lnTo>
                        <a:pt x="1043" y="2675"/>
                      </a:lnTo>
                      <a:lnTo>
                        <a:pt x="1095" y="2769"/>
                      </a:lnTo>
                      <a:lnTo>
                        <a:pt x="1154" y="2859"/>
                      </a:lnTo>
                      <a:lnTo>
                        <a:pt x="1220" y="2942"/>
                      </a:lnTo>
                      <a:lnTo>
                        <a:pt x="1295" y="3019"/>
                      </a:lnTo>
                      <a:lnTo>
                        <a:pt x="1373" y="3091"/>
                      </a:lnTo>
                      <a:lnTo>
                        <a:pt x="1461" y="3155"/>
                      </a:lnTo>
                      <a:lnTo>
                        <a:pt x="1551" y="3210"/>
                      </a:lnTo>
                      <a:lnTo>
                        <a:pt x="1648" y="3258"/>
                      </a:lnTo>
                      <a:lnTo>
                        <a:pt x="1749" y="3298"/>
                      </a:lnTo>
                      <a:lnTo>
                        <a:pt x="1855" y="3328"/>
                      </a:lnTo>
                      <a:lnTo>
                        <a:pt x="1963" y="3350"/>
                      </a:lnTo>
                      <a:lnTo>
                        <a:pt x="2076" y="3360"/>
                      </a:lnTo>
                      <a:lnTo>
                        <a:pt x="2031" y="3405"/>
                      </a:lnTo>
                      <a:lnTo>
                        <a:pt x="1992" y="3455"/>
                      </a:lnTo>
                      <a:lnTo>
                        <a:pt x="1958" y="3508"/>
                      </a:lnTo>
                      <a:lnTo>
                        <a:pt x="1931" y="3566"/>
                      </a:lnTo>
                      <a:lnTo>
                        <a:pt x="1912" y="3628"/>
                      </a:lnTo>
                      <a:lnTo>
                        <a:pt x="1899" y="3692"/>
                      </a:lnTo>
                      <a:lnTo>
                        <a:pt x="1896" y="3758"/>
                      </a:lnTo>
                      <a:lnTo>
                        <a:pt x="1896" y="4282"/>
                      </a:lnTo>
                      <a:lnTo>
                        <a:pt x="1705" y="4282"/>
                      </a:lnTo>
                      <a:lnTo>
                        <a:pt x="1666" y="4278"/>
                      </a:lnTo>
                      <a:lnTo>
                        <a:pt x="1630" y="4262"/>
                      </a:lnTo>
                      <a:lnTo>
                        <a:pt x="1600" y="4239"/>
                      </a:lnTo>
                      <a:lnTo>
                        <a:pt x="1576" y="4210"/>
                      </a:lnTo>
                      <a:lnTo>
                        <a:pt x="1562" y="4174"/>
                      </a:lnTo>
                      <a:lnTo>
                        <a:pt x="1557" y="4135"/>
                      </a:lnTo>
                      <a:lnTo>
                        <a:pt x="1557" y="3783"/>
                      </a:lnTo>
                      <a:lnTo>
                        <a:pt x="1473" y="3751"/>
                      </a:lnTo>
                      <a:lnTo>
                        <a:pt x="1391" y="3716"/>
                      </a:lnTo>
                      <a:lnTo>
                        <a:pt x="1143" y="3964"/>
                      </a:lnTo>
                      <a:lnTo>
                        <a:pt x="1116" y="3985"/>
                      </a:lnTo>
                      <a:lnTo>
                        <a:pt x="1086" y="3999"/>
                      </a:lnTo>
                      <a:lnTo>
                        <a:pt x="1056" y="4005"/>
                      </a:lnTo>
                      <a:lnTo>
                        <a:pt x="1024" y="4005"/>
                      </a:lnTo>
                      <a:lnTo>
                        <a:pt x="992" y="3999"/>
                      </a:lnTo>
                      <a:lnTo>
                        <a:pt x="961" y="3985"/>
                      </a:lnTo>
                      <a:lnTo>
                        <a:pt x="935" y="3964"/>
                      </a:lnTo>
                      <a:lnTo>
                        <a:pt x="319" y="3348"/>
                      </a:lnTo>
                      <a:lnTo>
                        <a:pt x="298" y="3321"/>
                      </a:lnTo>
                      <a:lnTo>
                        <a:pt x="284" y="3291"/>
                      </a:lnTo>
                      <a:lnTo>
                        <a:pt x="277" y="3258"/>
                      </a:lnTo>
                      <a:lnTo>
                        <a:pt x="277" y="3226"/>
                      </a:lnTo>
                      <a:lnTo>
                        <a:pt x="284" y="3196"/>
                      </a:lnTo>
                      <a:lnTo>
                        <a:pt x="298" y="3166"/>
                      </a:lnTo>
                      <a:lnTo>
                        <a:pt x="319" y="3139"/>
                      </a:lnTo>
                      <a:lnTo>
                        <a:pt x="567" y="2891"/>
                      </a:lnTo>
                      <a:lnTo>
                        <a:pt x="532" y="2809"/>
                      </a:lnTo>
                      <a:lnTo>
                        <a:pt x="499" y="2725"/>
                      </a:lnTo>
                      <a:lnTo>
                        <a:pt x="148" y="2725"/>
                      </a:lnTo>
                      <a:lnTo>
                        <a:pt x="109" y="2719"/>
                      </a:lnTo>
                      <a:lnTo>
                        <a:pt x="73" y="2705"/>
                      </a:lnTo>
                      <a:lnTo>
                        <a:pt x="45" y="2682"/>
                      </a:lnTo>
                      <a:lnTo>
                        <a:pt x="22" y="2651"/>
                      </a:lnTo>
                      <a:lnTo>
                        <a:pt x="6" y="2616"/>
                      </a:lnTo>
                      <a:lnTo>
                        <a:pt x="0" y="2576"/>
                      </a:lnTo>
                      <a:lnTo>
                        <a:pt x="0" y="1705"/>
                      </a:lnTo>
                      <a:lnTo>
                        <a:pt x="6" y="1666"/>
                      </a:lnTo>
                      <a:lnTo>
                        <a:pt x="22" y="1632"/>
                      </a:lnTo>
                      <a:lnTo>
                        <a:pt x="45" y="1602"/>
                      </a:lnTo>
                      <a:lnTo>
                        <a:pt x="73" y="1578"/>
                      </a:lnTo>
                      <a:lnTo>
                        <a:pt x="109" y="1564"/>
                      </a:lnTo>
                      <a:lnTo>
                        <a:pt x="148" y="1559"/>
                      </a:lnTo>
                      <a:lnTo>
                        <a:pt x="499" y="1559"/>
                      </a:lnTo>
                      <a:lnTo>
                        <a:pt x="532" y="1473"/>
                      </a:lnTo>
                      <a:lnTo>
                        <a:pt x="567" y="1393"/>
                      </a:lnTo>
                      <a:lnTo>
                        <a:pt x="319" y="1144"/>
                      </a:lnTo>
                      <a:lnTo>
                        <a:pt x="298" y="1118"/>
                      </a:lnTo>
                      <a:lnTo>
                        <a:pt x="284" y="1087"/>
                      </a:lnTo>
                      <a:lnTo>
                        <a:pt x="277" y="1055"/>
                      </a:lnTo>
                      <a:lnTo>
                        <a:pt x="277" y="1023"/>
                      </a:lnTo>
                      <a:lnTo>
                        <a:pt x="284" y="991"/>
                      </a:lnTo>
                      <a:lnTo>
                        <a:pt x="298" y="962"/>
                      </a:lnTo>
                      <a:lnTo>
                        <a:pt x="319" y="936"/>
                      </a:lnTo>
                      <a:lnTo>
                        <a:pt x="935" y="320"/>
                      </a:lnTo>
                      <a:lnTo>
                        <a:pt x="961" y="298"/>
                      </a:lnTo>
                      <a:lnTo>
                        <a:pt x="992" y="284"/>
                      </a:lnTo>
                      <a:lnTo>
                        <a:pt x="1024" y="277"/>
                      </a:lnTo>
                      <a:lnTo>
                        <a:pt x="1056" y="277"/>
                      </a:lnTo>
                      <a:lnTo>
                        <a:pt x="1086" y="284"/>
                      </a:lnTo>
                      <a:lnTo>
                        <a:pt x="1116" y="298"/>
                      </a:lnTo>
                      <a:lnTo>
                        <a:pt x="1143" y="320"/>
                      </a:lnTo>
                      <a:lnTo>
                        <a:pt x="1391" y="568"/>
                      </a:lnTo>
                      <a:lnTo>
                        <a:pt x="1473" y="530"/>
                      </a:lnTo>
                      <a:lnTo>
                        <a:pt x="1557" y="498"/>
                      </a:lnTo>
                      <a:lnTo>
                        <a:pt x="1557" y="148"/>
                      </a:lnTo>
                      <a:lnTo>
                        <a:pt x="1562" y="109"/>
                      </a:lnTo>
                      <a:lnTo>
                        <a:pt x="1576" y="73"/>
                      </a:lnTo>
                      <a:lnTo>
                        <a:pt x="1600" y="43"/>
                      </a:lnTo>
                      <a:lnTo>
                        <a:pt x="1630" y="20"/>
                      </a:lnTo>
                      <a:lnTo>
                        <a:pt x="1666" y="5"/>
                      </a:lnTo>
                      <a:lnTo>
                        <a:pt x="1705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409"/>
                <p:cNvSpPr>
                  <a:spLocks/>
                </p:cNvSpPr>
                <p:nvPr/>
              </p:nvSpPr>
              <p:spPr bwMode="auto">
                <a:xfrm>
                  <a:off x="4323" y="5482"/>
                  <a:ext cx="834" cy="835"/>
                </a:xfrm>
                <a:custGeom>
                  <a:avLst/>
                  <a:gdLst>
                    <a:gd name="T0" fmla="*/ 930 w 1669"/>
                    <a:gd name="T1" fmla="*/ 6 h 1671"/>
                    <a:gd name="T2" fmla="*/ 1109 w 1669"/>
                    <a:gd name="T3" fmla="*/ 45 h 1671"/>
                    <a:gd name="T4" fmla="*/ 1271 w 1669"/>
                    <a:gd name="T5" fmla="*/ 122 h 1671"/>
                    <a:gd name="T6" fmla="*/ 1412 w 1669"/>
                    <a:gd name="T7" fmla="*/ 230 h 1671"/>
                    <a:gd name="T8" fmla="*/ 1526 w 1669"/>
                    <a:gd name="T9" fmla="*/ 366 h 1671"/>
                    <a:gd name="T10" fmla="*/ 1610 w 1669"/>
                    <a:gd name="T11" fmla="*/ 523 h 1671"/>
                    <a:gd name="T12" fmla="*/ 1660 w 1669"/>
                    <a:gd name="T13" fmla="*/ 698 h 1671"/>
                    <a:gd name="T14" fmla="*/ 1669 w 1669"/>
                    <a:gd name="T15" fmla="*/ 888 h 1671"/>
                    <a:gd name="T16" fmla="*/ 1562 w 1669"/>
                    <a:gd name="T17" fmla="*/ 939 h 1671"/>
                    <a:gd name="T18" fmla="*/ 1469 w 1669"/>
                    <a:gd name="T19" fmla="*/ 1014 h 1671"/>
                    <a:gd name="T20" fmla="*/ 1333 w 1669"/>
                    <a:gd name="T21" fmla="*/ 1150 h 1671"/>
                    <a:gd name="T22" fmla="*/ 1221 w 1669"/>
                    <a:gd name="T23" fmla="*/ 1261 h 1671"/>
                    <a:gd name="T24" fmla="*/ 1132 w 1669"/>
                    <a:gd name="T25" fmla="*/ 1350 h 1671"/>
                    <a:gd name="T26" fmla="*/ 1061 w 1669"/>
                    <a:gd name="T27" fmla="*/ 1421 h 1671"/>
                    <a:gd name="T28" fmla="*/ 1005 w 1669"/>
                    <a:gd name="T29" fmla="*/ 1479 h 1671"/>
                    <a:gd name="T30" fmla="*/ 964 w 1669"/>
                    <a:gd name="T31" fmla="*/ 1523 h 1671"/>
                    <a:gd name="T32" fmla="*/ 932 w 1669"/>
                    <a:gd name="T33" fmla="*/ 1561 h 1671"/>
                    <a:gd name="T34" fmla="*/ 911 w 1669"/>
                    <a:gd name="T35" fmla="*/ 1593 h 1671"/>
                    <a:gd name="T36" fmla="*/ 893 w 1669"/>
                    <a:gd name="T37" fmla="*/ 1621 h 1671"/>
                    <a:gd name="T38" fmla="*/ 879 w 1669"/>
                    <a:gd name="T39" fmla="*/ 1653 h 1671"/>
                    <a:gd name="T40" fmla="*/ 777 w 1669"/>
                    <a:gd name="T41" fmla="*/ 1670 h 1671"/>
                    <a:gd name="T42" fmla="*/ 597 w 1669"/>
                    <a:gd name="T43" fmla="*/ 1637 h 1671"/>
                    <a:gd name="T44" fmla="*/ 433 w 1669"/>
                    <a:gd name="T45" fmla="*/ 1570 h 1671"/>
                    <a:gd name="T46" fmla="*/ 288 w 1669"/>
                    <a:gd name="T47" fmla="*/ 1468 h 1671"/>
                    <a:gd name="T48" fmla="*/ 169 w 1669"/>
                    <a:gd name="T49" fmla="*/ 1341 h 1671"/>
                    <a:gd name="T50" fmla="*/ 78 w 1669"/>
                    <a:gd name="T51" fmla="*/ 1189 h 1671"/>
                    <a:gd name="T52" fmla="*/ 21 w 1669"/>
                    <a:gd name="T53" fmla="*/ 1020 h 1671"/>
                    <a:gd name="T54" fmla="*/ 0 w 1669"/>
                    <a:gd name="T55" fmla="*/ 836 h 1671"/>
                    <a:gd name="T56" fmla="*/ 23 w 1669"/>
                    <a:gd name="T57" fmla="*/ 645 h 1671"/>
                    <a:gd name="T58" fmla="*/ 85 w 1669"/>
                    <a:gd name="T59" fmla="*/ 468 h 1671"/>
                    <a:gd name="T60" fmla="*/ 183 w 1669"/>
                    <a:gd name="T61" fmla="*/ 313 h 1671"/>
                    <a:gd name="T62" fmla="*/ 313 w 1669"/>
                    <a:gd name="T63" fmla="*/ 184 h 1671"/>
                    <a:gd name="T64" fmla="*/ 469 w 1669"/>
                    <a:gd name="T65" fmla="*/ 84 h 1671"/>
                    <a:gd name="T66" fmla="*/ 643 w 1669"/>
                    <a:gd name="T67" fmla="*/ 22 h 1671"/>
                    <a:gd name="T68" fmla="*/ 836 w 1669"/>
                    <a:gd name="T69" fmla="*/ 0 h 16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669" h="1671">
                      <a:moveTo>
                        <a:pt x="836" y="0"/>
                      </a:moveTo>
                      <a:lnTo>
                        <a:pt x="930" y="6"/>
                      </a:lnTo>
                      <a:lnTo>
                        <a:pt x="1021" y="20"/>
                      </a:lnTo>
                      <a:lnTo>
                        <a:pt x="1109" y="45"/>
                      </a:lnTo>
                      <a:lnTo>
                        <a:pt x="1192" y="79"/>
                      </a:lnTo>
                      <a:lnTo>
                        <a:pt x="1271" y="122"/>
                      </a:lnTo>
                      <a:lnTo>
                        <a:pt x="1344" y="173"/>
                      </a:lnTo>
                      <a:lnTo>
                        <a:pt x="1412" y="230"/>
                      </a:lnTo>
                      <a:lnTo>
                        <a:pt x="1472" y="295"/>
                      </a:lnTo>
                      <a:lnTo>
                        <a:pt x="1526" y="366"/>
                      </a:lnTo>
                      <a:lnTo>
                        <a:pt x="1572" y="441"/>
                      </a:lnTo>
                      <a:lnTo>
                        <a:pt x="1610" y="523"/>
                      </a:lnTo>
                      <a:lnTo>
                        <a:pt x="1640" y="609"/>
                      </a:lnTo>
                      <a:lnTo>
                        <a:pt x="1660" y="698"/>
                      </a:lnTo>
                      <a:lnTo>
                        <a:pt x="1669" y="791"/>
                      </a:lnTo>
                      <a:lnTo>
                        <a:pt x="1669" y="888"/>
                      </a:lnTo>
                      <a:lnTo>
                        <a:pt x="1615" y="911"/>
                      </a:lnTo>
                      <a:lnTo>
                        <a:pt x="1562" y="939"/>
                      </a:lnTo>
                      <a:lnTo>
                        <a:pt x="1513" y="973"/>
                      </a:lnTo>
                      <a:lnTo>
                        <a:pt x="1469" y="1014"/>
                      </a:lnTo>
                      <a:lnTo>
                        <a:pt x="1398" y="1086"/>
                      </a:lnTo>
                      <a:lnTo>
                        <a:pt x="1333" y="1150"/>
                      </a:lnTo>
                      <a:lnTo>
                        <a:pt x="1274" y="1209"/>
                      </a:lnTo>
                      <a:lnTo>
                        <a:pt x="1221" y="1261"/>
                      </a:lnTo>
                      <a:lnTo>
                        <a:pt x="1173" y="1309"/>
                      </a:lnTo>
                      <a:lnTo>
                        <a:pt x="1132" y="1350"/>
                      </a:lnTo>
                      <a:lnTo>
                        <a:pt x="1093" y="1387"/>
                      </a:lnTo>
                      <a:lnTo>
                        <a:pt x="1061" y="1421"/>
                      </a:lnTo>
                      <a:lnTo>
                        <a:pt x="1030" y="1452"/>
                      </a:lnTo>
                      <a:lnTo>
                        <a:pt x="1005" y="1479"/>
                      </a:lnTo>
                      <a:lnTo>
                        <a:pt x="982" y="1502"/>
                      </a:lnTo>
                      <a:lnTo>
                        <a:pt x="964" y="1523"/>
                      </a:lnTo>
                      <a:lnTo>
                        <a:pt x="946" y="1543"/>
                      </a:lnTo>
                      <a:lnTo>
                        <a:pt x="932" y="1561"/>
                      </a:lnTo>
                      <a:lnTo>
                        <a:pt x="921" y="1577"/>
                      </a:lnTo>
                      <a:lnTo>
                        <a:pt x="911" y="1593"/>
                      </a:lnTo>
                      <a:lnTo>
                        <a:pt x="902" y="1607"/>
                      </a:lnTo>
                      <a:lnTo>
                        <a:pt x="893" y="1621"/>
                      </a:lnTo>
                      <a:lnTo>
                        <a:pt x="886" y="1637"/>
                      </a:lnTo>
                      <a:lnTo>
                        <a:pt x="879" y="1653"/>
                      </a:lnTo>
                      <a:lnTo>
                        <a:pt x="870" y="1671"/>
                      </a:lnTo>
                      <a:lnTo>
                        <a:pt x="777" y="1670"/>
                      </a:lnTo>
                      <a:lnTo>
                        <a:pt x="684" y="1659"/>
                      </a:lnTo>
                      <a:lnTo>
                        <a:pt x="597" y="1637"/>
                      </a:lnTo>
                      <a:lnTo>
                        <a:pt x="511" y="1607"/>
                      </a:lnTo>
                      <a:lnTo>
                        <a:pt x="433" y="1570"/>
                      </a:lnTo>
                      <a:lnTo>
                        <a:pt x="358" y="1523"/>
                      </a:lnTo>
                      <a:lnTo>
                        <a:pt x="288" y="1468"/>
                      </a:lnTo>
                      <a:lnTo>
                        <a:pt x="226" y="1407"/>
                      </a:lnTo>
                      <a:lnTo>
                        <a:pt x="169" y="1341"/>
                      </a:lnTo>
                      <a:lnTo>
                        <a:pt x="119" y="1268"/>
                      </a:lnTo>
                      <a:lnTo>
                        <a:pt x="78" y="1189"/>
                      </a:lnTo>
                      <a:lnTo>
                        <a:pt x="44" y="1107"/>
                      </a:lnTo>
                      <a:lnTo>
                        <a:pt x="21" y="1020"/>
                      </a:lnTo>
                      <a:lnTo>
                        <a:pt x="5" y="929"/>
                      </a:lnTo>
                      <a:lnTo>
                        <a:pt x="0" y="836"/>
                      </a:lnTo>
                      <a:lnTo>
                        <a:pt x="5" y="739"/>
                      </a:lnTo>
                      <a:lnTo>
                        <a:pt x="23" y="645"/>
                      </a:lnTo>
                      <a:lnTo>
                        <a:pt x="50" y="554"/>
                      </a:lnTo>
                      <a:lnTo>
                        <a:pt x="85" y="468"/>
                      </a:lnTo>
                      <a:lnTo>
                        <a:pt x="130" y="388"/>
                      </a:lnTo>
                      <a:lnTo>
                        <a:pt x="183" y="313"/>
                      </a:lnTo>
                      <a:lnTo>
                        <a:pt x="244" y="245"/>
                      </a:lnTo>
                      <a:lnTo>
                        <a:pt x="313" y="184"/>
                      </a:lnTo>
                      <a:lnTo>
                        <a:pt x="388" y="131"/>
                      </a:lnTo>
                      <a:lnTo>
                        <a:pt x="469" y="84"/>
                      </a:lnTo>
                      <a:lnTo>
                        <a:pt x="554" y="48"/>
                      </a:lnTo>
                      <a:lnTo>
                        <a:pt x="643" y="22"/>
                      </a:lnTo>
                      <a:lnTo>
                        <a:pt x="738" y="6"/>
                      </a:lnTo>
                      <a:lnTo>
                        <a:pt x="83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410"/>
                <p:cNvSpPr>
                  <a:spLocks noEditPoints="1"/>
                </p:cNvSpPr>
                <p:nvPr/>
              </p:nvSpPr>
              <p:spPr bwMode="auto">
                <a:xfrm>
                  <a:off x="4810" y="5982"/>
                  <a:ext cx="1791" cy="1793"/>
                </a:xfrm>
                <a:custGeom>
                  <a:avLst/>
                  <a:gdLst>
                    <a:gd name="T0" fmla="*/ 1469 w 3580"/>
                    <a:gd name="T1" fmla="*/ 757 h 3585"/>
                    <a:gd name="T2" fmla="*/ 1102 w 3580"/>
                    <a:gd name="T3" fmla="*/ 955 h 3585"/>
                    <a:gd name="T4" fmla="*/ 838 w 3580"/>
                    <a:gd name="T5" fmla="*/ 1276 h 3585"/>
                    <a:gd name="T6" fmla="*/ 713 w 3580"/>
                    <a:gd name="T7" fmla="*/ 1682 h 3585"/>
                    <a:gd name="T8" fmla="*/ 756 w 3580"/>
                    <a:gd name="T9" fmla="*/ 2114 h 3585"/>
                    <a:gd name="T10" fmla="*/ 954 w 3580"/>
                    <a:gd name="T11" fmla="*/ 2482 h 3585"/>
                    <a:gd name="T12" fmla="*/ 1275 w 3580"/>
                    <a:gd name="T13" fmla="*/ 2746 h 3585"/>
                    <a:gd name="T14" fmla="*/ 1680 w 3580"/>
                    <a:gd name="T15" fmla="*/ 2871 h 3585"/>
                    <a:gd name="T16" fmla="*/ 2111 w 3580"/>
                    <a:gd name="T17" fmla="*/ 2828 h 3585"/>
                    <a:gd name="T18" fmla="*/ 2478 w 3580"/>
                    <a:gd name="T19" fmla="*/ 2628 h 3585"/>
                    <a:gd name="T20" fmla="*/ 2742 w 3580"/>
                    <a:gd name="T21" fmla="*/ 2308 h 3585"/>
                    <a:gd name="T22" fmla="*/ 2867 w 3580"/>
                    <a:gd name="T23" fmla="*/ 1903 h 3585"/>
                    <a:gd name="T24" fmla="*/ 2824 w 3580"/>
                    <a:gd name="T25" fmla="*/ 1471 h 3585"/>
                    <a:gd name="T26" fmla="*/ 2626 w 3580"/>
                    <a:gd name="T27" fmla="*/ 1103 h 3585"/>
                    <a:gd name="T28" fmla="*/ 2305 w 3580"/>
                    <a:gd name="T29" fmla="*/ 839 h 3585"/>
                    <a:gd name="T30" fmla="*/ 1901 w 3580"/>
                    <a:gd name="T31" fmla="*/ 714 h 3585"/>
                    <a:gd name="T32" fmla="*/ 2170 w 3580"/>
                    <a:gd name="T33" fmla="*/ 5 h 3585"/>
                    <a:gd name="T34" fmla="*/ 2273 w 3580"/>
                    <a:gd name="T35" fmla="*/ 109 h 3585"/>
                    <a:gd name="T36" fmla="*/ 2436 w 3580"/>
                    <a:gd name="T37" fmla="*/ 455 h 3585"/>
                    <a:gd name="T38" fmla="*/ 2683 w 3580"/>
                    <a:gd name="T39" fmla="*/ 243 h 3585"/>
                    <a:gd name="T40" fmla="*/ 2792 w 3580"/>
                    <a:gd name="T41" fmla="*/ 264 h 3585"/>
                    <a:gd name="T42" fmla="*/ 3332 w 3580"/>
                    <a:gd name="T43" fmla="*/ 823 h 3585"/>
                    <a:gd name="T44" fmla="*/ 3318 w 3580"/>
                    <a:gd name="T45" fmla="*/ 948 h 3585"/>
                    <a:gd name="T46" fmla="*/ 3192 w 3580"/>
                    <a:gd name="T47" fmla="*/ 1303 h 3585"/>
                    <a:gd name="T48" fmla="*/ 3538 w 3580"/>
                    <a:gd name="T49" fmla="*/ 1348 h 3585"/>
                    <a:gd name="T50" fmla="*/ 3580 w 3580"/>
                    <a:gd name="T51" fmla="*/ 2133 h 3585"/>
                    <a:gd name="T52" fmla="*/ 3507 w 3580"/>
                    <a:gd name="T53" fmla="*/ 2260 h 3585"/>
                    <a:gd name="T54" fmla="*/ 3161 w 3580"/>
                    <a:gd name="T55" fmla="*/ 2362 h 3585"/>
                    <a:gd name="T56" fmla="*/ 3332 w 3580"/>
                    <a:gd name="T57" fmla="*/ 2667 h 3585"/>
                    <a:gd name="T58" fmla="*/ 3318 w 3580"/>
                    <a:gd name="T59" fmla="*/ 2792 h 3585"/>
                    <a:gd name="T60" fmla="*/ 2767 w 3580"/>
                    <a:gd name="T61" fmla="*/ 3333 h 3585"/>
                    <a:gd name="T62" fmla="*/ 2657 w 3580"/>
                    <a:gd name="T63" fmla="*/ 3333 h 3585"/>
                    <a:gd name="T64" fmla="*/ 2359 w 3580"/>
                    <a:gd name="T65" fmla="*/ 3165 h 3585"/>
                    <a:gd name="T66" fmla="*/ 2257 w 3580"/>
                    <a:gd name="T67" fmla="*/ 3512 h 3585"/>
                    <a:gd name="T68" fmla="*/ 2131 w 3580"/>
                    <a:gd name="T69" fmla="*/ 3585 h 3585"/>
                    <a:gd name="T70" fmla="*/ 1346 w 3580"/>
                    <a:gd name="T71" fmla="*/ 3542 h 3585"/>
                    <a:gd name="T72" fmla="*/ 1303 w 3580"/>
                    <a:gd name="T73" fmla="*/ 3196 h 3585"/>
                    <a:gd name="T74" fmla="*/ 950 w 3580"/>
                    <a:gd name="T75" fmla="*/ 3319 h 3585"/>
                    <a:gd name="T76" fmla="*/ 842 w 3580"/>
                    <a:gd name="T77" fmla="*/ 3342 h 3585"/>
                    <a:gd name="T78" fmla="*/ 283 w 3580"/>
                    <a:gd name="T79" fmla="*/ 2819 h 3585"/>
                    <a:gd name="T80" fmla="*/ 241 w 3580"/>
                    <a:gd name="T81" fmla="*/ 2699 h 3585"/>
                    <a:gd name="T82" fmla="*/ 455 w 3580"/>
                    <a:gd name="T83" fmla="*/ 2439 h 3585"/>
                    <a:gd name="T84" fmla="*/ 109 w 3580"/>
                    <a:gd name="T85" fmla="*/ 2274 h 3585"/>
                    <a:gd name="T86" fmla="*/ 5 w 3580"/>
                    <a:gd name="T87" fmla="*/ 2173 h 3585"/>
                    <a:gd name="T88" fmla="*/ 20 w 3580"/>
                    <a:gd name="T89" fmla="*/ 1376 h 3585"/>
                    <a:gd name="T90" fmla="*/ 148 w 3580"/>
                    <a:gd name="T91" fmla="*/ 1303 h 3585"/>
                    <a:gd name="T92" fmla="*/ 283 w 3580"/>
                    <a:gd name="T93" fmla="*/ 975 h 3585"/>
                    <a:gd name="T94" fmla="*/ 241 w 3580"/>
                    <a:gd name="T95" fmla="*/ 853 h 3585"/>
                    <a:gd name="T96" fmla="*/ 765 w 3580"/>
                    <a:gd name="T97" fmla="*/ 284 h 3585"/>
                    <a:gd name="T98" fmla="*/ 868 w 3580"/>
                    <a:gd name="T99" fmla="*/ 241 h 3585"/>
                    <a:gd name="T100" fmla="*/ 973 w 3580"/>
                    <a:gd name="T101" fmla="*/ 284 h 3585"/>
                    <a:gd name="T102" fmla="*/ 1303 w 3580"/>
                    <a:gd name="T103" fmla="*/ 146 h 3585"/>
                    <a:gd name="T104" fmla="*/ 1375 w 3580"/>
                    <a:gd name="T105" fmla="*/ 19 h 35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3580" h="3585">
                      <a:moveTo>
                        <a:pt x="1790" y="709"/>
                      </a:moveTo>
                      <a:lnTo>
                        <a:pt x="1680" y="714"/>
                      </a:lnTo>
                      <a:lnTo>
                        <a:pt x="1573" y="730"/>
                      </a:lnTo>
                      <a:lnTo>
                        <a:pt x="1469" y="757"/>
                      </a:lnTo>
                      <a:lnTo>
                        <a:pt x="1369" y="793"/>
                      </a:lnTo>
                      <a:lnTo>
                        <a:pt x="1275" y="839"/>
                      </a:lnTo>
                      <a:lnTo>
                        <a:pt x="1186" y="893"/>
                      </a:lnTo>
                      <a:lnTo>
                        <a:pt x="1102" y="955"/>
                      </a:lnTo>
                      <a:lnTo>
                        <a:pt x="1025" y="1026"/>
                      </a:lnTo>
                      <a:lnTo>
                        <a:pt x="954" y="1103"/>
                      </a:lnTo>
                      <a:lnTo>
                        <a:pt x="891" y="1187"/>
                      </a:lnTo>
                      <a:lnTo>
                        <a:pt x="838" y="1276"/>
                      </a:lnTo>
                      <a:lnTo>
                        <a:pt x="792" y="1371"/>
                      </a:lnTo>
                      <a:lnTo>
                        <a:pt x="756" y="1471"/>
                      </a:lnTo>
                      <a:lnTo>
                        <a:pt x="729" y="1575"/>
                      </a:lnTo>
                      <a:lnTo>
                        <a:pt x="713" y="1682"/>
                      </a:lnTo>
                      <a:lnTo>
                        <a:pt x="708" y="1792"/>
                      </a:lnTo>
                      <a:lnTo>
                        <a:pt x="713" y="1903"/>
                      </a:lnTo>
                      <a:lnTo>
                        <a:pt x="729" y="2010"/>
                      </a:lnTo>
                      <a:lnTo>
                        <a:pt x="756" y="2114"/>
                      </a:lnTo>
                      <a:lnTo>
                        <a:pt x="792" y="2214"/>
                      </a:lnTo>
                      <a:lnTo>
                        <a:pt x="838" y="2308"/>
                      </a:lnTo>
                      <a:lnTo>
                        <a:pt x="891" y="2398"/>
                      </a:lnTo>
                      <a:lnTo>
                        <a:pt x="954" y="2482"/>
                      </a:lnTo>
                      <a:lnTo>
                        <a:pt x="1025" y="2558"/>
                      </a:lnTo>
                      <a:lnTo>
                        <a:pt x="1102" y="2628"/>
                      </a:lnTo>
                      <a:lnTo>
                        <a:pt x="1186" y="2690"/>
                      </a:lnTo>
                      <a:lnTo>
                        <a:pt x="1275" y="2746"/>
                      </a:lnTo>
                      <a:lnTo>
                        <a:pt x="1369" y="2792"/>
                      </a:lnTo>
                      <a:lnTo>
                        <a:pt x="1469" y="2828"/>
                      </a:lnTo>
                      <a:lnTo>
                        <a:pt x="1573" y="2855"/>
                      </a:lnTo>
                      <a:lnTo>
                        <a:pt x="1680" y="2871"/>
                      </a:lnTo>
                      <a:lnTo>
                        <a:pt x="1790" y="2876"/>
                      </a:lnTo>
                      <a:lnTo>
                        <a:pt x="1901" y="2871"/>
                      </a:lnTo>
                      <a:lnTo>
                        <a:pt x="2008" y="2855"/>
                      </a:lnTo>
                      <a:lnTo>
                        <a:pt x="2111" y="2828"/>
                      </a:lnTo>
                      <a:lnTo>
                        <a:pt x="2211" y="2792"/>
                      </a:lnTo>
                      <a:lnTo>
                        <a:pt x="2305" y="2746"/>
                      </a:lnTo>
                      <a:lnTo>
                        <a:pt x="2395" y="2690"/>
                      </a:lnTo>
                      <a:lnTo>
                        <a:pt x="2478" y="2628"/>
                      </a:lnTo>
                      <a:lnTo>
                        <a:pt x="2555" y="2558"/>
                      </a:lnTo>
                      <a:lnTo>
                        <a:pt x="2626" y="2482"/>
                      </a:lnTo>
                      <a:lnTo>
                        <a:pt x="2689" y="2398"/>
                      </a:lnTo>
                      <a:lnTo>
                        <a:pt x="2742" y="2308"/>
                      </a:lnTo>
                      <a:lnTo>
                        <a:pt x="2789" y="2214"/>
                      </a:lnTo>
                      <a:lnTo>
                        <a:pt x="2824" y="2114"/>
                      </a:lnTo>
                      <a:lnTo>
                        <a:pt x="2851" y="2010"/>
                      </a:lnTo>
                      <a:lnTo>
                        <a:pt x="2867" y="1903"/>
                      </a:lnTo>
                      <a:lnTo>
                        <a:pt x="2872" y="1792"/>
                      </a:lnTo>
                      <a:lnTo>
                        <a:pt x="2867" y="1682"/>
                      </a:lnTo>
                      <a:lnTo>
                        <a:pt x="2851" y="1575"/>
                      </a:lnTo>
                      <a:lnTo>
                        <a:pt x="2824" y="1471"/>
                      </a:lnTo>
                      <a:lnTo>
                        <a:pt x="2789" y="1371"/>
                      </a:lnTo>
                      <a:lnTo>
                        <a:pt x="2742" y="1276"/>
                      </a:lnTo>
                      <a:lnTo>
                        <a:pt x="2689" y="1187"/>
                      </a:lnTo>
                      <a:lnTo>
                        <a:pt x="2626" y="1103"/>
                      </a:lnTo>
                      <a:lnTo>
                        <a:pt x="2555" y="1026"/>
                      </a:lnTo>
                      <a:lnTo>
                        <a:pt x="2478" y="955"/>
                      </a:lnTo>
                      <a:lnTo>
                        <a:pt x="2395" y="893"/>
                      </a:lnTo>
                      <a:lnTo>
                        <a:pt x="2305" y="839"/>
                      </a:lnTo>
                      <a:lnTo>
                        <a:pt x="2211" y="793"/>
                      </a:lnTo>
                      <a:lnTo>
                        <a:pt x="2111" y="757"/>
                      </a:lnTo>
                      <a:lnTo>
                        <a:pt x="2008" y="730"/>
                      </a:lnTo>
                      <a:lnTo>
                        <a:pt x="1901" y="714"/>
                      </a:lnTo>
                      <a:lnTo>
                        <a:pt x="1790" y="709"/>
                      </a:lnTo>
                      <a:close/>
                      <a:moveTo>
                        <a:pt x="1450" y="0"/>
                      </a:moveTo>
                      <a:lnTo>
                        <a:pt x="2131" y="0"/>
                      </a:lnTo>
                      <a:lnTo>
                        <a:pt x="2170" y="5"/>
                      </a:lnTo>
                      <a:lnTo>
                        <a:pt x="2206" y="19"/>
                      </a:lnTo>
                      <a:lnTo>
                        <a:pt x="2234" y="43"/>
                      </a:lnTo>
                      <a:lnTo>
                        <a:pt x="2257" y="73"/>
                      </a:lnTo>
                      <a:lnTo>
                        <a:pt x="2273" y="109"/>
                      </a:lnTo>
                      <a:lnTo>
                        <a:pt x="2277" y="146"/>
                      </a:lnTo>
                      <a:lnTo>
                        <a:pt x="2277" y="389"/>
                      </a:lnTo>
                      <a:lnTo>
                        <a:pt x="2359" y="419"/>
                      </a:lnTo>
                      <a:lnTo>
                        <a:pt x="2436" y="455"/>
                      </a:lnTo>
                      <a:lnTo>
                        <a:pt x="2607" y="284"/>
                      </a:lnTo>
                      <a:lnTo>
                        <a:pt x="2630" y="264"/>
                      </a:lnTo>
                      <a:lnTo>
                        <a:pt x="2657" y="252"/>
                      </a:lnTo>
                      <a:lnTo>
                        <a:pt x="2683" y="243"/>
                      </a:lnTo>
                      <a:lnTo>
                        <a:pt x="2712" y="241"/>
                      </a:lnTo>
                      <a:lnTo>
                        <a:pt x="2739" y="243"/>
                      </a:lnTo>
                      <a:lnTo>
                        <a:pt x="2767" y="252"/>
                      </a:lnTo>
                      <a:lnTo>
                        <a:pt x="2792" y="264"/>
                      </a:lnTo>
                      <a:lnTo>
                        <a:pt x="2815" y="284"/>
                      </a:lnTo>
                      <a:lnTo>
                        <a:pt x="3297" y="766"/>
                      </a:lnTo>
                      <a:lnTo>
                        <a:pt x="3318" y="793"/>
                      </a:lnTo>
                      <a:lnTo>
                        <a:pt x="3332" y="823"/>
                      </a:lnTo>
                      <a:lnTo>
                        <a:pt x="3340" y="853"/>
                      </a:lnTo>
                      <a:lnTo>
                        <a:pt x="3340" y="885"/>
                      </a:lnTo>
                      <a:lnTo>
                        <a:pt x="3332" y="918"/>
                      </a:lnTo>
                      <a:lnTo>
                        <a:pt x="3318" y="948"/>
                      </a:lnTo>
                      <a:lnTo>
                        <a:pt x="3297" y="975"/>
                      </a:lnTo>
                      <a:lnTo>
                        <a:pt x="3126" y="1146"/>
                      </a:lnTo>
                      <a:lnTo>
                        <a:pt x="3161" y="1223"/>
                      </a:lnTo>
                      <a:lnTo>
                        <a:pt x="3192" y="1303"/>
                      </a:lnTo>
                      <a:lnTo>
                        <a:pt x="3432" y="1303"/>
                      </a:lnTo>
                      <a:lnTo>
                        <a:pt x="3472" y="1309"/>
                      </a:lnTo>
                      <a:lnTo>
                        <a:pt x="3507" y="1325"/>
                      </a:lnTo>
                      <a:lnTo>
                        <a:pt x="3538" y="1348"/>
                      </a:lnTo>
                      <a:lnTo>
                        <a:pt x="3561" y="1376"/>
                      </a:lnTo>
                      <a:lnTo>
                        <a:pt x="3575" y="1412"/>
                      </a:lnTo>
                      <a:lnTo>
                        <a:pt x="3580" y="1451"/>
                      </a:lnTo>
                      <a:lnTo>
                        <a:pt x="3580" y="2133"/>
                      </a:lnTo>
                      <a:lnTo>
                        <a:pt x="3575" y="2173"/>
                      </a:lnTo>
                      <a:lnTo>
                        <a:pt x="3561" y="2208"/>
                      </a:lnTo>
                      <a:lnTo>
                        <a:pt x="3538" y="2237"/>
                      </a:lnTo>
                      <a:lnTo>
                        <a:pt x="3507" y="2260"/>
                      </a:lnTo>
                      <a:lnTo>
                        <a:pt x="3472" y="2274"/>
                      </a:lnTo>
                      <a:lnTo>
                        <a:pt x="3432" y="2280"/>
                      </a:lnTo>
                      <a:lnTo>
                        <a:pt x="3192" y="2280"/>
                      </a:lnTo>
                      <a:lnTo>
                        <a:pt x="3161" y="2362"/>
                      </a:lnTo>
                      <a:lnTo>
                        <a:pt x="3126" y="2439"/>
                      </a:lnTo>
                      <a:lnTo>
                        <a:pt x="3297" y="2610"/>
                      </a:lnTo>
                      <a:lnTo>
                        <a:pt x="3318" y="2637"/>
                      </a:lnTo>
                      <a:lnTo>
                        <a:pt x="3332" y="2667"/>
                      </a:lnTo>
                      <a:lnTo>
                        <a:pt x="3340" y="2699"/>
                      </a:lnTo>
                      <a:lnTo>
                        <a:pt x="3340" y="2732"/>
                      </a:lnTo>
                      <a:lnTo>
                        <a:pt x="3332" y="2762"/>
                      </a:lnTo>
                      <a:lnTo>
                        <a:pt x="3318" y="2792"/>
                      </a:lnTo>
                      <a:lnTo>
                        <a:pt x="3297" y="2819"/>
                      </a:lnTo>
                      <a:lnTo>
                        <a:pt x="2815" y="3301"/>
                      </a:lnTo>
                      <a:lnTo>
                        <a:pt x="2792" y="3319"/>
                      </a:lnTo>
                      <a:lnTo>
                        <a:pt x="2767" y="3333"/>
                      </a:lnTo>
                      <a:lnTo>
                        <a:pt x="2739" y="3342"/>
                      </a:lnTo>
                      <a:lnTo>
                        <a:pt x="2712" y="3344"/>
                      </a:lnTo>
                      <a:lnTo>
                        <a:pt x="2683" y="3342"/>
                      </a:lnTo>
                      <a:lnTo>
                        <a:pt x="2657" y="3333"/>
                      </a:lnTo>
                      <a:lnTo>
                        <a:pt x="2630" y="3319"/>
                      </a:lnTo>
                      <a:lnTo>
                        <a:pt x="2607" y="3301"/>
                      </a:lnTo>
                      <a:lnTo>
                        <a:pt x="2436" y="3130"/>
                      </a:lnTo>
                      <a:lnTo>
                        <a:pt x="2359" y="3165"/>
                      </a:lnTo>
                      <a:lnTo>
                        <a:pt x="2277" y="3196"/>
                      </a:lnTo>
                      <a:lnTo>
                        <a:pt x="2277" y="3437"/>
                      </a:lnTo>
                      <a:lnTo>
                        <a:pt x="2273" y="3476"/>
                      </a:lnTo>
                      <a:lnTo>
                        <a:pt x="2257" y="3512"/>
                      </a:lnTo>
                      <a:lnTo>
                        <a:pt x="2234" y="3542"/>
                      </a:lnTo>
                      <a:lnTo>
                        <a:pt x="2206" y="3565"/>
                      </a:lnTo>
                      <a:lnTo>
                        <a:pt x="2170" y="3580"/>
                      </a:lnTo>
                      <a:lnTo>
                        <a:pt x="2131" y="3585"/>
                      </a:lnTo>
                      <a:lnTo>
                        <a:pt x="1450" y="3585"/>
                      </a:lnTo>
                      <a:lnTo>
                        <a:pt x="1410" y="3580"/>
                      </a:lnTo>
                      <a:lnTo>
                        <a:pt x="1375" y="3565"/>
                      </a:lnTo>
                      <a:lnTo>
                        <a:pt x="1346" y="3542"/>
                      </a:lnTo>
                      <a:lnTo>
                        <a:pt x="1323" y="3512"/>
                      </a:lnTo>
                      <a:lnTo>
                        <a:pt x="1309" y="3476"/>
                      </a:lnTo>
                      <a:lnTo>
                        <a:pt x="1303" y="3437"/>
                      </a:lnTo>
                      <a:lnTo>
                        <a:pt x="1303" y="3196"/>
                      </a:lnTo>
                      <a:lnTo>
                        <a:pt x="1221" y="3165"/>
                      </a:lnTo>
                      <a:lnTo>
                        <a:pt x="1145" y="3130"/>
                      </a:lnTo>
                      <a:lnTo>
                        <a:pt x="973" y="3301"/>
                      </a:lnTo>
                      <a:lnTo>
                        <a:pt x="950" y="3319"/>
                      </a:lnTo>
                      <a:lnTo>
                        <a:pt x="924" y="3333"/>
                      </a:lnTo>
                      <a:lnTo>
                        <a:pt x="897" y="3342"/>
                      </a:lnTo>
                      <a:lnTo>
                        <a:pt x="868" y="3344"/>
                      </a:lnTo>
                      <a:lnTo>
                        <a:pt x="842" y="3342"/>
                      </a:lnTo>
                      <a:lnTo>
                        <a:pt x="813" y="3333"/>
                      </a:lnTo>
                      <a:lnTo>
                        <a:pt x="788" y="3319"/>
                      </a:lnTo>
                      <a:lnTo>
                        <a:pt x="765" y="3301"/>
                      </a:lnTo>
                      <a:lnTo>
                        <a:pt x="283" y="2819"/>
                      </a:lnTo>
                      <a:lnTo>
                        <a:pt x="262" y="2792"/>
                      </a:lnTo>
                      <a:lnTo>
                        <a:pt x="248" y="2762"/>
                      </a:lnTo>
                      <a:lnTo>
                        <a:pt x="241" y="2732"/>
                      </a:lnTo>
                      <a:lnTo>
                        <a:pt x="241" y="2699"/>
                      </a:lnTo>
                      <a:lnTo>
                        <a:pt x="248" y="2667"/>
                      </a:lnTo>
                      <a:lnTo>
                        <a:pt x="262" y="2637"/>
                      </a:lnTo>
                      <a:lnTo>
                        <a:pt x="283" y="2610"/>
                      </a:lnTo>
                      <a:lnTo>
                        <a:pt x="455" y="2439"/>
                      </a:lnTo>
                      <a:lnTo>
                        <a:pt x="419" y="2362"/>
                      </a:lnTo>
                      <a:lnTo>
                        <a:pt x="389" y="2280"/>
                      </a:lnTo>
                      <a:lnTo>
                        <a:pt x="148" y="2280"/>
                      </a:lnTo>
                      <a:lnTo>
                        <a:pt x="109" y="2274"/>
                      </a:lnTo>
                      <a:lnTo>
                        <a:pt x="73" y="2260"/>
                      </a:lnTo>
                      <a:lnTo>
                        <a:pt x="43" y="2237"/>
                      </a:lnTo>
                      <a:lnTo>
                        <a:pt x="20" y="2208"/>
                      </a:lnTo>
                      <a:lnTo>
                        <a:pt x="5" y="2173"/>
                      </a:lnTo>
                      <a:lnTo>
                        <a:pt x="0" y="2133"/>
                      </a:lnTo>
                      <a:lnTo>
                        <a:pt x="0" y="1451"/>
                      </a:lnTo>
                      <a:lnTo>
                        <a:pt x="5" y="1412"/>
                      </a:lnTo>
                      <a:lnTo>
                        <a:pt x="20" y="1376"/>
                      </a:lnTo>
                      <a:lnTo>
                        <a:pt x="43" y="1348"/>
                      </a:lnTo>
                      <a:lnTo>
                        <a:pt x="73" y="1325"/>
                      </a:lnTo>
                      <a:lnTo>
                        <a:pt x="109" y="1309"/>
                      </a:lnTo>
                      <a:lnTo>
                        <a:pt x="148" y="1303"/>
                      </a:lnTo>
                      <a:lnTo>
                        <a:pt x="389" y="1303"/>
                      </a:lnTo>
                      <a:lnTo>
                        <a:pt x="419" y="1223"/>
                      </a:lnTo>
                      <a:lnTo>
                        <a:pt x="455" y="1146"/>
                      </a:lnTo>
                      <a:lnTo>
                        <a:pt x="283" y="975"/>
                      </a:lnTo>
                      <a:lnTo>
                        <a:pt x="262" y="948"/>
                      </a:lnTo>
                      <a:lnTo>
                        <a:pt x="248" y="918"/>
                      </a:lnTo>
                      <a:lnTo>
                        <a:pt x="241" y="885"/>
                      </a:lnTo>
                      <a:lnTo>
                        <a:pt x="241" y="853"/>
                      </a:lnTo>
                      <a:lnTo>
                        <a:pt x="248" y="823"/>
                      </a:lnTo>
                      <a:lnTo>
                        <a:pt x="262" y="793"/>
                      </a:lnTo>
                      <a:lnTo>
                        <a:pt x="283" y="766"/>
                      </a:lnTo>
                      <a:lnTo>
                        <a:pt x="765" y="284"/>
                      </a:lnTo>
                      <a:lnTo>
                        <a:pt x="788" y="264"/>
                      </a:lnTo>
                      <a:lnTo>
                        <a:pt x="813" y="252"/>
                      </a:lnTo>
                      <a:lnTo>
                        <a:pt x="842" y="243"/>
                      </a:lnTo>
                      <a:lnTo>
                        <a:pt x="868" y="241"/>
                      </a:lnTo>
                      <a:lnTo>
                        <a:pt x="897" y="243"/>
                      </a:lnTo>
                      <a:lnTo>
                        <a:pt x="924" y="252"/>
                      </a:lnTo>
                      <a:lnTo>
                        <a:pt x="950" y="264"/>
                      </a:lnTo>
                      <a:lnTo>
                        <a:pt x="973" y="284"/>
                      </a:lnTo>
                      <a:lnTo>
                        <a:pt x="1145" y="455"/>
                      </a:lnTo>
                      <a:lnTo>
                        <a:pt x="1221" y="419"/>
                      </a:lnTo>
                      <a:lnTo>
                        <a:pt x="1303" y="389"/>
                      </a:lnTo>
                      <a:lnTo>
                        <a:pt x="1303" y="146"/>
                      </a:lnTo>
                      <a:lnTo>
                        <a:pt x="1309" y="109"/>
                      </a:lnTo>
                      <a:lnTo>
                        <a:pt x="1323" y="73"/>
                      </a:lnTo>
                      <a:lnTo>
                        <a:pt x="1346" y="43"/>
                      </a:lnTo>
                      <a:lnTo>
                        <a:pt x="1375" y="19"/>
                      </a:lnTo>
                      <a:lnTo>
                        <a:pt x="1410" y="5"/>
                      </a:lnTo>
                      <a:lnTo>
                        <a:pt x="145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411"/>
                <p:cNvSpPr>
                  <a:spLocks/>
                </p:cNvSpPr>
                <p:nvPr/>
              </p:nvSpPr>
              <p:spPr bwMode="auto">
                <a:xfrm>
                  <a:off x="5356" y="6529"/>
                  <a:ext cx="699" cy="700"/>
                </a:xfrm>
                <a:custGeom>
                  <a:avLst/>
                  <a:gdLst>
                    <a:gd name="T0" fmla="*/ 699 w 1398"/>
                    <a:gd name="T1" fmla="*/ 0 h 1399"/>
                    <a:gd name="T2" fmla="*/ 786 w 1398"/>
                    <a:gd name="T3" fmla="*/ 5 h 1399"/>
                    <a:gd name="T4" fmla="*/ 872 w 1398"/>
                    <a:gd name="T5" fmla="*/ 21 h 1399"/>
                    <a:gd name="T6" fmla="*/ 952 w 1398"/>
                    <a:gd name="T7" fmla="*/ 46 h 1399"/>
                    <a:gd name="T8" fmla="*/ 1027 w 1398"/>
                    <a:gd name="T9" fmla="*/ 82 h 1399"/>
                    <a:gd name="T10" fmla="*/ 1099 w 1398"/>
                    <a:gd name="T11" fmla="*/ 124 h 1399"/>
                    <a:gd name="T12" fmla="*/ 1163 w 1398"/>
                    <a:gd name="T13" fmla="*/ 176 h 1399"/>
                    <a:gd name="T14" fmla="*/ 1222 w 1398"/>
                    <a:gd name="T15" fmla="*/ 235 h 1399"/>
                    <a:gd name="T16" fmla="*/ 1273 w 1398"/>
                    <a:gd name="T17" fmla="*/ 299 h 1399"/>
                    <a:gd name="T18" fmla="*/ 1316 w 1398"/>
                    <a:gd name="T19" fmla="*/ 371 h 1399"/>
                    <a:gd name="T20" fmla="*/ 1352 w 1398"/>
                    <a:gd name="T21" fmla="*/ 446 h 1399"/>
                    <a:gd name="T22" fmla="*/ 1377 w 1398"/>
                    <a:gd name="T23" fmla="*/ 526 h 1399"/>
                    <a:gd name="T24" fmla="*/ 1393 w 1398"/>
                    <a:gd name="T25" fmla="*/ 612 h 1399"/>
                    <a:gd name="T26" fmla="*/ 1398 w 1398"/>
                    <a:gd name="T27" fmla="*/ 699 h 1399"/>
                    <a:gd name="T28" fmla="*/ 1393 w 1398"/>
                    <a:gd name="T29" fmla="*/ 787 h 1399"/>
                    <a:gd name="T30" fmla="*/ 1377 w 1398"/>
                    <a:gd name="T31" fmla="*/ 873 h 1399"/>
                    <a:gd name="T32" fmla="*/ 1352 w 1398"/>
                    <a:gd name="T33" fmla="*/ 953 h 1399"/>
                    <a:gd name="T34" fmla="*/ 1316 w 1398"/>
                    <a:gd name="T35" fmla="*/ 1028 h 1399"/>
                    <a:gd name="T36" fmla="*/ 1273 w 1398"/>
                    <a:gd name="T37" fmla="*/ 1099 h 1399"/>
                    <a:gd name="T38" fmla="*/ 1222 w 1398"/>
                    <a:gd name="T39" fmla="*/ 1164 h 1399"/>
                    <a:gd name="T40" fmla="*/ 1163 w 1398"/>
                    <a:gd name="T41" fmla="*/ 1223 h 1399"/>
                    <a:gd name="T42" fmla="*/ 1099 w 1398"/>
                    <a:gd name="T43" fmla="*/ 1274 h 1399"/>
                    <a:gd name="T44" fmla="*/ 1027 w 1398"/>
                    <a:gd name="T45" fmla="*/ 1317 h 1399"/>
                    <a:gd name="T46" fmla="*/ 952 w 1398"/>
                    <a:gd name="T47" fmla="*/ 1353 h 1399"/>
                    <a:gd name="T48" fmla="*/ 872 w 1398"/>
                    <a:gd name="T49" fmla="*/ 1378 h 1399"/>
                    <a:gd name="T50" fmla="*/ 786 w 1398"/>
                    <a:gd name="T51" fmla="*/ 1394 h 1399"/>
                    <a:gd name="T52" fmla="*/ 699 w 1398"/>
                    <a:gd name="T53" fmla="*/ 1399 h 1399"/>
                    <a:gd name="T54" fmla="*/ 612 w 1398"/>
                    <a:gd name="T55" fmla="*/ 1394 h 1399"/>
                    <a:gd name="T56" fmla="*/ 526 w 1398"/>
                    <a:gd name="T57" fmla="*/ 1378 h 1399"/>
                    <a:gd name="T58" fmla="*/ 446 w 1398"/>
                    <a:gd name="T59" fmla="*/ 1353 h 1399"/>
                    <a:gd name="T60" fmla="*/ 371 w 1398"/>
                    <a:gd name="T61" fmla="*/ 1317 h 1399"/>
                    <a:gd name="T62" fmla="*/ 300 w 1398"/>
                    <a:gd name="T63" fmla="*/ 1274 h 1399"/>
                    <a:gd name="T64" fmla="*/ 236 w 1398"/>
                    <a:gd name="T65" fmla="*/ 1223 h 1399"/>
                    <a:gd name="T66" fmla="*/ 177 w 1398"/>
                    <a:gd name="T67" fmla="*/ 1164 h 1399"/>
                    <a:gd name="T68" fmla="*/ 125 w 1398"/>
                    <a:gd name="T69" fmla="*/ 1099 h 1399"/>
                    <a:gd name="T70" fmla="*/ 82 w 1398"/>
                    <a:gd name="T71" fmla="*/ 1028 h 1399"/>
                    <a:gd name="T72" fmla="*/ 47 w 1398"/>
                    <a:gd name="T73" fmla="*/ 953 h 1399"/>
                    <a:gd name="T74" fmla="*/ 22 w 1398"/>
                    <a:gd name="T75" fmla="*/ 873 h 1399"/>
                    <a:gd name="T76" fmla="*/ 6 w 1398"/>
                    <a:gd name="T77" fmla="*/ 787 h 1399"/>
                    <a:gd name="T78" fmla="*/ 0 w 1398"/>
                    <a:gd name="T79" fmla="*/ 699 h 1399"/>
                    <a:gd name="T80" fmla="*/ 6 w 1398"/>
                    <a:gd name="T81" fmla="*/ 612 h 1399"/>
                    <a:gd name="T82" fmla="*/ 22 w 1398"/>
                    <a:gd name="T83" fmla="*/ 526 h 1399"/>
                    <a:gd name="T84" fmla="*/ 47 w 1398"/>
                    <a:gd name="T85" fmla="*/ 446 h 1399"/>
                    <a:gd name="T86" fmla="*/ 82 w 1398"/>
                    <a:gd name="T87" fmla="*/ 371 h 1399"/>
                    <a:gd name="T88" fmla="*/ 125 w 1398"/>
                    <a:gd name="T89" fmla="*/ 299 h 1399"/>
                    <a:gd name="T90" fmla="*/ 177 w 1398"/>
                    <a:gd name="T91" fmla="*/ 235 h 1399"/>
                    <a:gd name="T92" fmla="*/ 236 w 1398"/>
                    <a:gd name="T93" fmla="*/ 176 h 1399"/>
                    <a:gd name="T94" fmla="*/ 300 w 1398"/>
                    <a:gd name="T95" fmla="*/ 124 h 1399"/>
                    <a:gd name="T96" fmla="*/ 371 w 1398"/>
                    <a:gd name="T97" fmla="*/ 82 h 1399"/>
                    <a:gd name="T98" fmla="*/ 446 w 1398"/>
                    <a:gd name="T99" fmla="*/ 46 h 1399"/>
                    <a:gd name="T100" fmla="*/ 526 w 1398"/>
                    <a:gd name="T101" fmla="*/ 21 h 1399"/>
                    <a:gd name="T102" fmla="*/ 612 w 1398"/>
                    <a:gd name="T103" fmla="*/ 5 h 1399"/>
                    <a:gd name="T104" fmla="*/ 699 w 1398"/>
                    <a:gd name="T105" fmla="*/ 0 h 13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398" h="1399">
                      <a:moveTo>
                        <a:pt x="699" y="0"/>
                      </a:moveTo>
                      <a:lnTo>
                        <a:pt x="786" y="5"/>
                      </a:lnTo>
                      <a:lnTo>
                        <a:pt x="872" y="21"/>
                      </a:lnTo>
                      <a:lnTo>
                        <a:pt x="952" y="46"/>
                      </a:lnTo>
                      <a:lnTo>
                        <a:pt x="1027" y="82"/>
                      </a:lnTo>
                      <a:lnTo>
                        <a:pt x="1099" y="124"/>
                      </a:lnTo>
                      <a:lnTo>
                        <a:pt x="1163" y="176"/>
                      </a:lnTo>
                      <a:lnTo>
                        <a:pt x="1222" y="235"/>
                      </a:lnTo>
                      <a:lnTo>
                        <a:pt x="1273" y="299"/>
                      </a:lnTo>
                      <a:lnTo>
                        <a:pt x="1316" y="371"/>
                      </a:lnTo>
                      <a:lnTo>
                        <a:pt x="1352" y="446"/>
                      </a:lnTo>
                      <a:lnTo>
                        <a:pt x="1377" y="526"/>
                      </a:lnTo>
                      <a:lnTo>
                        <a:pt x="1393" y="612"/>
                      </a:lnTo>
                      <a:lnTo>
                        <a:pt x="1398" y="699"/>
                      </a:lnTo>
                      <a:lnTo>
                        <a:pt x="1393" y="787"/>
                      </a:lnTo>
                      <a:lnTo>
                        <a:pt x="1377" y="873"/>
                      </a:lnTo>
                      <a:lnTo>
                        <a:pt x="1352" y="953"/>
                      </a:lnTo>
                      <a:lnTo>
                        <a:pt x="1316" y="1028"/>
                      </a:lnTo>
                      <a:lnTo>
                        <a:pt x="1273" y="1099"/>
                      </a:lnTo>
                      <a:lnTo>
                        <a:pt x="1222" y="1164"/>
                      </a:lnTo>
                      <a:lnTo>
                        <a:pt x="1163" y="1223"/>
                      </a:lnTo>
                      <a:lnTo>
                        <a:pt x="1099" y="1274"/>
                      </a:lnTo>
                      <a:lnTo>
                        <a:pt x="1027" y="1317"/>
                      </a:lnTo>
                      <a:lnTo>
                        <a:pt x="952" y="1353"/>
                      </a:lnTo>
                      <a:lnTo>
                        <a:pt x="872" y="1378"/>
                      </a:lnTo>
                      <a:lnTo>
                        <a:pt x="786" y="1394"/>
                      </a:lnTo>
                      <a:lnTo>
                        <a:pt x="699" y="1399"/>
                      </a:lnTo>
                      <a:lnTo>
                        <a:pt x="612" y="1394"/>
                      </a:lnTo>
                      <a:lnTo>
                        <a:pt x="526" y="1378"/>
                      </a:lnTo>
                      <a:lnTo>
                        <a:pt x="446" y="1353"/>
                      </a:lnTo>
                      <a:lnTo>
                        <a:pt x="371" y="1317"/>
                      </a:lnTo>
                      <a:lnTo>
                        <a:pt x="300" y="1274"/>
                      </a:lnTo>
                      <a:lnTo>
                        <a:pt x="236" y="1223"/>
                      </a:lnTo>
                      <a:lnTo>
                        <a:pt x="177" y="1164"/>
                      </a:lnTo>
                      <a:lnTo>
                        <a:pt x="125" y="1099"/>
                      </a:lnTo>
                      <a:lnTo>
                        <a:pt x="82" y="1028"/>
                      </a:lnTo>
                      <a:lnTo>
                        <a:pt x="47" y="953"/>
                      </a:lnTo>
                      <a:lnTo>
                        <a:pt x="22" y="873"/>
                      </a:lnTo>
                      <a:lnTo>
                        <a:pt x="6" y="787"/>
                      </a:lnTo>
                      <a:lnTo>
                        <a:pt x="0" y="699"/>
                      </a:lnTo>
                      <a:lnTo>
                        <a:pt x="6" y="612"/>
                      </a:lnTo>
                      <a:lnTo>
                        <a:pt x="22" y="526"/>
                      </a:lnTo>
                      <a:lnTo>
                        <a:pt x="47" y="446"/>
                      </a:lnTo>
                      <a:lnTo>
                        <a:pt x="82" y="371"/>
                      </a:lnTo>
                      <a:lnTo>
                        <a:pt x="125" y="299"/>
                      </a:lnTo>
                      <a:lnTo>
                        <a:pt x="177" y="235"/>
                      </a:lnTo>
                      <a:lnTo>
                        <a:pt x="236" y="176"/>
                      </a:lnTo>
                      <a:lnTo>
                        <a:pt x="300" y="124"/>
                      </a:lnTo>
                      <a:lnTo>
                        <a:pt x="371" y="82"/>
                      </a:lnTo>
                      <a:lnTo>
                        <a:pt x="446" y="46"/>
                      </a:lnTo>
                      <a:lnTo>
                        <a:pt x="526" y="21"/>
                      </a:lnTo>
                      <a:lnTo>
                        <a:pt x="612" y="5"/>
                      </a:lnTo>
                      <a:lnTo>
                        <a:pt x="699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26" name="Group 225"/>
            <p:cNvGrpSpPr/>
            <p:nvPr/>
          </p:nvGrpSpPr>
          <p:grpSpPr>
            <a:xfrm flipH="1">
              <a:off x="6952207" y="3305175"/>
              <a:ext cx="601117" cy="563446"/>
              <a:chOff x="7756525" y="4816476"/>
              <a:chExt cx="481013" cy="477838"/>
            </a:xfrm>
            <a:solidFill>
              <a:schemeClr val="accent2"/>
            </a:solidFill>
          </p:grpSpPr>
          <p:sp>
            <p:nvSpPr>
              <p:cNvPr id="27" name="Freeform 104"/>
              <p:cNvSpPr>
                <a:spLocks/>
              </p:cNvSpPr>
              <p:nvPr/>
            </p:nvSpPr>
            <p:spPr bwMode="auto">
              <a:xfrm>
                <a:off x="7756525" y="5251451"/>
                <a:ext cx="481013" cy="42863"/>
              </a:xfrm>
              <a:custGeom>
                <a:avLst/>
                <a:gdLst>
                  <a:gd name="T0" fmla="*/ 152 w 3330"/>
                  <a:gd name="T1" fmla="*/ 0 h 301"/>
                  <a:gd name="T2" fmla="*/ 3179 w 3330"/>
                  <a:gd name="T3" fmla="*/ 0 h 301"/>
                  <a:gd name="T4" fmla="*/ 3209 w 3330"/>
                  <a:gd name="T5" fmla="*/ 3 h 301"/>
                  <a:gd name="T6" fmla="*/ 3237 w 3330"/>
                  <a:gd name="T7" fmla="*/ 11 h 301"/>
                  <a:gd name="T8" fmla="*/ 3263 w 3330"/>
                  <a:gd name="T9" fmla="*/ 26 h 301"/>
                  <a:gd name="T10" fmla="*/ 3285 w 3330"/>
                  <a:gd name="T11" fmla="*/ 44 h 301"/>
                  <a:gd name="T12" fmla="*/ 3304 w 3330"/>
                  <a:gd name="T13" fmla="*/ 67 h 301"/>
                  <a:gd name="T14" fmla="*/ 3318 w 3330"/>
                  <a:gd name="T15" fmla="*/ 93 h 301"/>
                  <a:gd name="T16" fmla="*/ 3327 w 3330"/>
                  <a:gd name="T17" fmla="*/ 121 h 301"/>
                  <a:gd name="T18" fmla="*/ 3330 w 3330"/>
                  <a:gd name="T19" fmla="*/ 151 h 301"/>
                  <a:gd name="T20" fmla="*/ 3327 w 3330"/>
                  <a:gd name="T21" fmla="*/ 181 h 301"/>
                  <a:gd name="T22" fmla="*/ 3318 w 3330"/>
                  <a:gd name="T23" fmla="*/ 209 h 301"/>
                  <a:gd name="T24" fmla="*/ 3304 w 3330"/>
                  <a:gd name="T25" fmla="*/ 235 h 301"/>
                  <a:gd name="T26" fmla="*/ 3285 w 3330"/>
                  <a:gd name="T27" fmla="*/ 257 h 301"/>
                  <a:gd name="T28" fmla="*/ 3263 w 3330"/>
                  <a:gd name="T29" fmla="*/ 276 h 301"/>
                  <a:gd name="T30" fmla="*/ 3237 w 3330"/>
                  <a:gd name="T31" fmla="*/ 289 h 301"/>
                  <a:gd name="T32" fmla="*/ 3209 w 3330"/>
                  <a:gd name="T33" fmla="*/ 297 h 301"/>
                  <a:gd name="T34" fmla="*/ 3179 w 3330"/>
                  <a:gd name="T35" fmla="*/ 301 h 301"/>
                  <a:gd name="T36" fmla="*/ 152 w 3330"/>
                  <a:gd name="T37" fmla="*/ 301 h 301"/>
                  <a:gd name="T38" fmla="*/ 121 w 3330"/>
                  <a:gd name="T39" fmla="*/ 297 h 301"/>
                  <a:gd name="T40" fmla="*/ 93 w 3330"/>
                  <a:gd name="T41" fmla="*/ 289 h 301"/>
                  <a:gd name="T42" fmla="*/ 67 w 3330"/>
                  <a:gd name="T43" fmla="*/ 276 h 301"/>
                  <a:gd name="T44" fmla="*/ 45 w 3330"/>
                  <a:gd name="T45" fmla="*/ 257 h 301"/>
                  <a:gd name="T46" fmla="*/ 26 w 3330"/>
                  <a:gd name="T47" fmla="*/ 235 h 301"/>
                  <a:gd name="T48" fmla="*/ 13 w 3330"/>
                  <a:gd name="T49" fmla="*/ 209 h 301"/>
                  <a:gd name="T50" fmla="*/ 3 w 3330"/>
                  <a:gd name="T51" fmla="*/ 181 h 301"/>
                  <a:gd name="T52" fmla="*/ 0 w 3330"/>
                  <a:gd name="T53" fmla="*/ 151 h 301"/>
                  <a:gd name="T54" fmla="*/ 3 w 3330"/>
                  <a:gd name="T55" fmla="*/ 121 h 301"/>
                  <a:gd name="T56" fmla="*/ 13 w 3330"/>
                  <a:gd name="T57" fmla="*/ 93 h 301"/>
                  <a:gd name="T58" fmla="*/ 26 w 3330"/>
                  <a:gd name="T59" fmla="*/ 67 h 301"/>
                  <a:gd name="T60" fmla="*/ 45 w 3330"/>
                  <a:gd name="T61" fmla="*/ 44 h 301"/>
                  <a:gd name="T62" fmla="*/ 67 w 3330"/>
                  <a:gd name="T63" fmla="*/ 26 h 301"/>
                  <a:gd name="T64" fmla="*/ 93 w 3330"/>
                  <a:gd name="T65" fmla="*/ 11 h 301"/>
                  <a:gd name="T66" fmla="*/ 121 w 3330"/>
                  <a:gd name="T67" fmla="*/ 3 h 301"/>
                  <a:gd name="T68" fmla="*/ 152 w 3330"/>
                  <a:gd name="T69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330" h="301">
                    <a:moveTo>
                      <a:pt x="152" y="0"/>
                    </a:moveTo>
                    <a:lnTo>
                      <a:pt x="3179" y="0"/>
                    </a:lnTo>
                    <a:lnTo>
                      <a:pt x="3209" y="3"/>
                    </a:lnTo>
                    <a:lnTo>
                      <a:pt x="3237" y="11"/>
                    </a:lnTo>
                    <a:lnTo>
                      <a:pt x="3263" y="26"/>
                    </a:lnTo>
                    <a:lnTo>
                      <a:pt x="3285" y="44"/>
                    </a:lnTo>
                    <a:lnTo>
                      <a:pt x="3304" y="67"/>
                    </a:lnTo>
                    <a:lnTo>
                      <a:pt x="3318" y="93"/>
                    </a:lnTo>
                    <a:lnTo>
                      <a:pt x="3327" y="121"/>
                    </a:lnTo>
                    <a:lnTo>
                      <a:pt x="3330" y="151"/>
                    </a:lnTo>
                    <a:lnTo>
                      <a:pt x="3327" y="181"/>
                    </a:lnTo>
                    <a:lnTo>
                      <a:pt x="3318" y="209"/>
                    </a:lnTo>
                    <a:lnTo>
                      <a:pt x="3304" y="235"/>
                    </a:lnTo>
                    <a:lnTo>
                      <a:pt x="3285" y="257"/>
                    </a:lnTo>
                    <a:lnTo>
                      <a:pt x="3263" y="276"/>
                    </a:lnTo>
                    <a:lnTo>
                      <a:pt x="3237" y="289"/>
                    </a:lnTo>
                    <a:lnTo>
                      <a:pt x="3209" y="297"/>
                    </a:lnTo>
                    <a:lnTo>
                      <a:pt x="3179" y="301"/>
                    </a:lnTo>
                    <a:lnTo>
                      <a:pt x="152" y="301"/>
                    </a:lnTo>
                    <a:lnTo>
                      <a:pt x="121" y="297"/>
                    </a:lnTo>
                    <a:lnTo>
                      <a:pt x="93" y="289"/>
                    </a:lnTo>
                    <a:lnTo>
                      <a:pt x="67" y="276"/>
                    </a:lnTo>
                    <a:lnTo>
                      <a:pt x="45" y="257"/>
                    </a:lnTo>
                    <a:lnTo>
                      <a:pt x="26" y="235"/>
                    </a:lnTo>
                    <a:lnTo>
                      <a:pt x="13" y="209"/>
                    </a:lnTo>
                    <a:lnTo>
                      <a:pt x="3" y="181"/>
                    </a:lnTo>
                    <a:lnTo>
                      <a:pt x="0" y="151"/>
                    </a:lnTo>
                    <a:lnTo>
                      <a:pt x="3" y="121"/>
                    </a:lnTo>
                    <a:lnTo>
                      <a:pt x="13" y="93"/>
                    </a:lnTo>
                    <a:lnTo>
                      <a:pt x="26" y="67"/>
                    </a:lnTo>
                    <a:lnTo>
                      <a:pt x="45" y="44"/>
                    </a:lnTo>
                    <a:lnTo>
                      <a:pt x="67" y="26"/>
                    </a:lnTo>
                    <a:lnTo>
                      <a:pt x="93" y="11"/>
                    </a:lnTo>
                    <a:lnTo>
                      <a:pt x="121" y="3"/>
                    </a:lnTo>
                    <a:lnTo>
                      <a:pt x="15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105"/>
              <p:cNvSpPr>
                <a:spLocks noEditPoints="1"/>
              </p:cNvSpPr>
              <p:nvPr/>
            </p:nvSpPr>
            <p:spPr bwMode="auto">
              <a:xfrm>
                <a:off x="7783513" y="4976813"/>
                <a:ext cx="425450" cy="261938"/>
              </a:xfrm>
              <a:custGeom>
                <a:avLst/>
                <a:gdLst>
                  <a:gd name="T0" fmla="*/ 2005 w 2952"/>
                  <a:gd name="T1" fmla="*/ 1503 h 1805"/>
                  <a:gd name="T2" fmla="*/ 2460 w 2952"/>
                  <a:gd name="T3" fmla="*/ 150 h 1805"/>
                  <a:gd name="T4" fmla="*/ 1249 w 2952"/>
                  <a:gd name="T5" fmla="*/ 150 h 1805"/>
                  <a:gd name="T6" fmla="*/ 1703 w 2952"/>
                  <a:gd name="T7" fmla="*/ 1503 h 1805"/>
                  <a:gd name="T8" fmla="*/ 1249 w 2952"/>
                  <a:gd name="T9" fmla="*/ 150 h 1805"/>
                  <a:gd name="T10" fmla="*/ 493 w 2952"/>
                  <a:gd name="T11" fmla="*/ 1503 h 1805"/>
                  <a:gd name="T12" fmla="*/ 946 w 2952"/>
                  <a:gd name="T13" fmla="*/ 150 h 1805"/>
                  <a:gd name="T14" fmla="*/ 152 w 2952"/>
                  <a:gd name="T15" fmla="*/ 0 h 1805"/>
                  <a:gd name="T16" fmla="*/ 2820 w 2952"/>
                  <a:gd name="T17" fmla="*/ 2 h 1805"/>
                  <a:gd name="T18" fmla="*/ 2853 w 2952"/>
                  <a:gd name="T19" fmla="*/ 22 h 1805"/>
                  <a:gd name="T20" fmla="*/ 2873 w 2952"/>
                  <a:gd name="T21" fmla="*/ 55 h 1805"/>
                  <a:gd name="T22" fmla="*/ 2873 w 2952"/>
                  <a:gd name="T23" fmla="*/ 95 h 1805"/>
                  <a:gd name="T24" fmla="*/ 2853 w 2952"/>
                  <a:gd name="T25" fmla="*/ 128 h 1805"/>
                  <a:gd name="T26" fmla="*/ 2820 w 2952"/>
                  <a:gd name="T27" fmla="*/ 148 h 1805"/>
                  <a:gd name="T28" fmla="*/ 2762 w 2952"/>
                  <a:gd name="T29" fmla="*/ 150 h 1805"/>
                  <a:gd name="T30" fmla="*/ 2800 w 2952"/>
                  <a:gd name="T31" fmla="*/ 1503 h 1805"/>
                  <a:gd name="T32" fmla="*/ 2859 w 2952"/>
                  <a:gd name="T33" fmla="*/ 1515 h 1805"/>
                  <a:gd name="T34" fmla="*/ 2907 w 2952"/>
                  <a:gd name="T35" fmla="*/ 1548 h 1805"/>
                  <a:gd name="T36" fmla="*/ 2939 w 2952"/>
                  <a:gd name="T37" fmla="*/ 1596 h 1805"/>
                  <a:gd name="T38" fmla="*/ 2952 w 2952"/>
                  <a:gd name="T39" fmla="*/ 1654 h 1805"/>
                  <a:gd name="T40" fmla="*/ 2939 w 2952"/>
                  <a:gd name="T41" fmla="*/ 1712 h 1805"/>
                  <a:gd name="T42" fmla="*/ 2907 w 2952"/>
                  <a:gd name="T43" fmla="*/ 1760 h 1805"/>
                  <a:gd name="T44" fmla="*/ 2859 w 2952"/>
                  <a:gd name="T45" fmla="*/ 1792 h 1805"/>
                  <a:gd name="T46" fmla="*/ 2800 w 2952"/>
                  <a:gd name="T47" fmla="*/ 1805 h 1805"/>
                  <a:gd name="T48" fmla="*/ 121 w 2952"/>
                  <a:gd name="T49" fmla="*/ 1801 h 1805"/>
                  <a:gd name="T50" fmla="*/ 67 w 2952"/>
                  <a:gd name="T51" fmla="*/ 1779 h 1805"/>
                  <a:gd name="T52" fmla="*/ 27 w 2952"/>
                  <a:gd name="T53" fmla="*/ 1738 h 1805"/>
                  <a:gd name="T54" fmla="*/ 4 w 2952"/>
                  <a:gd name="T55" fmla="*/ 1684 h 1805"/>
                  <a:gd name="T56" fmla="*/ 4 w 2952"/>
                  <a:gd name="T57" fmla="*/ 1624 h 1805"/>
                  <a:gd name="T58" fmla="*/ 27 w 2952"/>
                  <a:gd name="T59" fmla="*/ 1570 h 1805"/>
                  <a:gd name="T60" fmla="*/ 67 w 2952"/>
                  <a:gd name="T61" fmla="*/ 1529 h 1805"/>
                  <a:gd name="T62" fmla="*/ 121 w 2952"/>
                  <a:gd name="T63" fmla="*/ 1506 h 1805"/>
                  <a:gd name="T64" fmla="*/ 190 w 2952"/>
                  <a:gd name="T65" fmla="*/ 1503 h 1805"/>
                  <a:gd name="T66" fmla="*/ 152 w 2952"/>
                  <a:gd name="T67" fmla="*/ 150 h 1805"/>
                  <a:gd name="T68" fmla="*/ 114 w 2952"/>
                  <a:gd name="T69" fmla="*/ 140 h 1805"/>
                  <a:gd name="T70" fmla="*/ 86 w 2952"/>
                  <a:gd name="T71" fmla="*/ 113 h 1805"/>
                  <a:gd name="T72" fmla="*/ 76 w 2952"/>
                  <a:gd name="T73" fmla="*/ 75 h 1805"/>
                  <a:gd name="T74" fmla="*/ 86 w 2952"/>
                  <a:gd name="T75" fmla="*/ 38 h 1805"/>
                  <a:gd name="T76" fmla="*/ 114 w 2952"/>
                  <a:gd name="T77" fmla="*/ 11 h 1805"/>
                  <a:gd name="T78" fmla="*/ 152 w 2952"/>
                  <a:gd name="T79" fmla="*/ 0 h 18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952" h="1805">
                    <a:moveTo>
                      <a:pt x="2005" y="150"/>
                    </a:moveTo>
                    <a:lnTo>
                      <a:pt x="2005" y="1503"/>
                    </a:lnTo>
                    <a:lnTo>
                      <a:pt x="2460" y="1503"/>
                    </a:lnTo>
                    <a:lnTo>
                      <a:pt x="2460" y="150"/>
                    </a:lnTo>
                    <a:lnTo>
                      <a:pt x="2005" y="150"/>
                    </a:lnTo>
                    <a:close/>
                    <a:moveTo>
                      <a:pt x="1249" y="150"/>
                    </a:moveTo>
                    <a:lnTo>
                      <a:pt x="1249" y="1503"/>
                    </a:lnTo>
                    <a:lnTo>
                      <a:pt x="1703" y="1503"/>
                    </a:lnTo>
                    <a:lnTo>
                      <a:pt x="1703" y="150"/>
                    </a:lnTo>
                    <a:lnTo>
                      <a:pt x="1249" y="150"/>
                    </a:lnTo>
                    <a:close/>
                    <a:moveTo>
                      <a:pt x="493" y="150"/>
                    </a:moveTo>
                    <a:lnTo>
                      <a:pt x="493" y="1503"/>
                    </a:lnTo>
                    <a:lnTo>
                      <a:pt x="946" y="1503"/>
                    </a:lnTo>
                    <a:lnTo>
                      <a:pt x="946" y="150"/>
                    </a:lnTo>
                    <a:lnTo>
                      <a:pt x="493" y="150"/>
                    </a:lnTo>
                    <a:close/>
                    <a:moveTo>
                      <a:pt x="152" y="0"/>
                    </a:moveTo>
                    <a:lnTo>
                      <a:pt x="2800" y="0"/>
                    </a:lnTo>
                    <a:lnTo>
                      <a:pt x="2820" y="2"/>
                    </a:lnTo>
                    <a:lnTo>
                      <a:pt x="2839" y="11"/>
                    </a:lnTo>
                    <a:lnTo>
                      <a:pt x="2853" y="22"/>
                    </a:lnTo>
                    <a:lnTo>
                      <a:pt x="2866" y="38"/>
                    </a:lnTo>
                    <a:lnTo>
                      <a:pt x="2873" y="55"/>
                    </a:lnTo>
                    <a:lnTo>
                      <a:pt x="2875" y="75"/>
                    </a:lnTo>
                    <a:lnTo>
                      <a:pt x="2873" y="95"/>
                    </a:lnTo>
                    <a:lnTo>
                      <a:pt x="2866" y="113"/>
                    </a:lnTo>
                    <a:lnTo>
                      <a:pt x="2853" y="128"/>
                    </a:lnTo>
                    <a:lnTo>
                      <a:pt x="2839" y="140"/>
                    </a:lnTo>
                    <a:lnTo>
                      <a:pt x="2820" y="148"/>
                    </a:lnTo>
                    <a:lnTo>
                      <a:pt x="2800" y="150"/>
                    </a:lnTo>
                    <a:lnTo>
                      <a:pt x="2762" y="150"/>
                    </a:lnTo>
                    <a:lnTo>
                      <a:pt x="2762" y="1503"/>
                    </a:lnTo>
                    <a:lnTo>
                      <a:pt x="2800" y="1503"/>
                    </a:lnTo>
                    <a:lnTo>
                      <a:pt x="2830" y="1506"/>
                    </a:lnTo>
                    <a:lnTo>
                      <a:pt x="2859" y="1515"/>
                    </a:lnTo>
                    <a:lnTo>
                      <a:pt x="2885" y="1529"/>
                    </a:lnTo>
                    <a:lnTo>
                      <a:pt x="2907" y="1548"/>
                    </a:lnTo>
                    <a:lnTo>
                      <a:pt x="2926" y="1570"/>
                    </a:lnTo>
                    <a:lnTo>
                      <a:pt x="2939" y="1596"/>
                    </a:lnTo>
                    <a:lnTo>
                      <a:pt x="2949" y="1624"/>
                    </a:lnTo>
                    <a:lnTo>
                      <a:pt x="2952" y="1654"/>
                    </a:lnTo>
                    <a:lnTo>
                      <a:pt x="2949" y="1684"/>
                    </a:lnTo>
                    <a:lnTo>
                      <a:pt x="2939" y="1712"/>
                    </a:lnTo>
                    <a:lnTo>
                      <a:pt x="2926" y="1738"/>
                    </a:lnTo>
                    <a:lnTo>
                      <a:pt x="2907" y="1760"/>
                    </a:lnTo>
                    <a:lnTo>
                      <a:pt x="2885" y="1779"/>
                    </a:lnTo>
                    <a:lnTo>
                      <a:pt x="2859" y="1792"/>
                    </a:lnTo>
                    <a:lnTo>
                      <a:pt x="2830" y="1801"/>
                    </a:lnTo>
                    <a:lnTo>
                      <a:pt x="2800" y="1805"/>
                    </a:lnTo>
                    <a:lnTo>
                      <a:pt x="152" y="1805"/>
                    </a:lnTo>
                    <a:lnTo>
                      <a:pt x="121" y="1801"/>
                    </a:lnTo>
                    <a:lnTo>
                      <a:pt x="93" y="1792"/>
                    </a:lnTo>
                    <a:lnTo>
                      <a:pt x="67" y="1779"/>
                    </a:lnTo>
                    <a:lnTo>
                      <a:pt x="44" y="1760"/>
                    </a:lnTo>
                    <a:lnTo>
                      <a:pt x="27" y="1738"/>
                    </a:lnTo>
                    <a:lnTo>
                      <a:pt x="12" y="1712"/>
                    </a:lnTo>
                    <a:lnTo>
                      <a:pt x="4" y="1684"/>
                    </a:lnTo>
                    <a:lnTo>
                      <a:pt x="0" y="1654"/>
                    </a:lnTo>
                    <a:lnTo>
                      <a:pt x="4" y="1624"/>
                    </a:lnTo>
                    <a:lnTo>
                      <a:pt x="12" y="1596"/>
                    </a:lnTo>
                    <a:lnTo>
                      <a:pt x="27" y="1570"/>
                    </a:lnTo>
                    <a:lnTo>
                      <a:pt x="44" y="1548"/>
                    </a:lnTo>
                    <a:lnTo>
                      <a:pt x="67" y="1529"/>
                    </a:lnTo>
                    <a:lnTo>
                      <a:pt x="93" y="1515"/>
                    </a:lnTo>
                    <a:lnTo>
                      <a:pt x="121" y="1506"/>
                    </a:lnTo>
                    <a:lnTo>
                      <a:pt x="152" y="1503"/>
                    </a:lnTo>
                    <a:lnTo>
                      <a:pt x="190" y="1503"/>
                    </a:lnTo>
                    <a:lnTo>
                      <a:pt x="190" y="150"/>
                    </a:lnTo>
                    <a:lnTo>
                      <a:pt x="152" y="150"/>
                    </a:lnTo>
                    <a:lnTo>
                      <a:pt x="131" y="148"/>
                    </a:lnTo>
                    <a:lnTo>
                      <a:pt x="114" y="140"/>
                    </a:lnTo>
                    <a:lnTo>
                      <a:pt x="99" y="128"/>
                    </a:lnTo>
                    <a:lnTo>
                      <a:pt x="86" y="113"/>
                    </a:lnTo>
                    <a:lnTo>
                      <a:pt x="79" y="95"/>
                    </a:lnTo>
                    <a:lnTo>
                      <a:pt x="76" y="75"/>
                    </a:lnTo>
                    <a:lnTo>
                      <a:pt x="79" y="55"/>
                    </a:lnTo>
                    <a:lnTo>
                      <a:pt x="86" y="38"/>
                    </a:lnTo>
                    <a:lnTo>
                      <a:pt x="99" y="22"/>
                    </a:lnTo>
                    <a:lnTo>
                      <a:pt x="114" y="11"/>
                    </a:lnTo>
                    <a:lnTo>
                      <a:pt x="131" y="2"/>
                    </a:lnTo>
                    <a:lnTo>
                      <a:pt x="15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106"/>
              <p:cNvSpPr>
                <a:spLocks/>
              </p:cNvSpPr>
              <p:nvPr/>
            </p:nvSpPr>
            <p:spPr bwMode="auto">
              <a:xfrm>
                <a:off x="7756525" y="4816476"/>
                <a:ext cx="481013" cy="141288"/>
              </a:xfrm>
              <a:custGeom>
                <a:avLst/>
                <a:gdLst>
                  <a:gd name="T0" fmla="*/ 1678 w 3331"/>
                  <a:gd name="T1" fmla="*/ 0 h 977"/>
                  <a:gd name="T2" fmla="*/ 1702 w 3331"/>
                  <a:gd name="T3" fmla="*/ 5 h 977"/>
                  <a:gd name="T4" fmla="*/ 1727 w 3331"/>
                  <a:gd name="T5" fmla="*/ 13 h 977"/>
                  <a:gd name="T6" fmla="*/ 3229 w 3331"/>
                  <a:gd name="T7" fmla="*/ 684 h 977"/>
                  <a:gd name="T8" fmla="*/ 3253 w 3331"/>
                  <a:gd name="T9" fmla="*/ 695 h 977"/>
                  <a:gd name="T10" fmla="*/ 3275 w 3331"/>
                  <a:gd name="T11" fmla="*/ 710 h 977"/>
                  <a:gd name="T12" fmla="*/ 3295 w 3331"/>
                  <a:gd name="T13" fmla="*/ 727 h 977"/>
                  <a:gd name="T14" fmla="*/ 3309 w 3331"/>
                  <a:gd name="T15" fmla="*/ 749 h 977"/>
                  <a:gd name="T16" fmla="*/ 3322 w 3331"/>
                  <a:gd name="T17" fmla="*/ 773 h 977"/>
                  <a:gd name="T18" fmla="*/ 3329 w 3331"/>
                  <a:gd name="T19" fmla="*/ 799 h 977"/>
                  <a:gd name="T20" fmla="*/ 3331 w 3331"/>
                  <a:gd name="T21" fmla="*/ 826 h 977"/>
                  <a:gd name="T22" fmla="*/ 3328 w 3331"/>
                  <a:gd name="T23" fmla="*/ 856 h 977"/>
                  <a:gd name="T24" fmla="*/ 3320 w 3331"/>
                  <a:gd name="T25" fmla="*/ 885 h 977"/>
                  <a:gd name="T26" fmla="*/ 3305 w 3331"/>
                  <a:gd name="T27" fmla="*/ 910 h 977"/>
                  <a:gd name="T28" fmla="*/ 3287 w 3331"/>
                  <a:gd name="T29" fmla="*/ 933 h 977"/>
                  <a:gd name="T30" fmla="*/ 3264 w 3331"/>
                  <a:gd name="T31" fmla="*/ 951 h 977"/>
                  <a:gd name="T32" fmla="*/ 3239 w 3331"/>
                  <a:gd name="T33" fmla="*/ 966 h 977"/>
                  <a:gd name="T34" fmla="*/ 3210 w 3331"/>
                  <a:gd name="T35" fmla="*/ 974 h 977"/>
                  <a:gd name="T36" fmla="*/ 3180 w 3331"/>
                  <a:gd name="T37" fmla="*/ 977 h 977"/>
                  <a:gd name="T38" fmla="*/ 152 w 3331"/>
                  <a:gd name="T39" fmla="*/ 977 h 977"/>
                  <a:gd name="T40" fmla="*/ 121 w 3331"/>
                  <a:gd name="T41" fmla="*/ 974 h 977"/>
                  <a:gd name="T42" fmla="*/ 93 w 3331"/>
                  <a:gd name="T43" fmla="*/ 966 h 977"/>
                  <a:gd name="T44" fmla="*/ 68 w 3331"/>
                  <a:gd name="T45" fmla="*/ 952 h 977"/>
                  <a:gd name="T46" fmla="*/ 46 w 3331"/>
                  <a:gd name="T47" fmla="*/ 934 h 977"/>
                  <a:gd name="T48" fmla="*/ 27 w 3331"/>
                  <a:gd name="T49" fmla="*/ 911 h 977"/>
                  <a:gd name="T50" fmla="*/ 13 w 3331"/>
                  <a:gd name="T51" fmla="*/ 887 h 977"/>
                  <a:gd name="T52" fmla="*/ 4 w 3331"/>
                  <a:gd name="T53" fmla="*/ 858 h 977"/>
                  <a:gd name="T54" fmla="*/ 0 w 3331"/>
                  <a:gd name="T55" fmla="*/ 832 h 977"/>
                  <a:gd name="T56" fmla="*/ 2 w 3331"/>
                  <a:gd name="T57" fmla="*/ 806 h 977"/>
                  <a:gd name="T58" fmla="*/ 7 w 3331"/>
                  <a:gd name="T59" fmla="*/ 781 h 977"/>
                  <a:gd name="T60" fmla="*/ 17 w 3331"/>
                  <a:gd name="T61" fmla="*/ 759 h 977"/>
                  <a:gd name="T62" fmla="*/ 29 w 3331"/>
                  <a:gd name="T63" fmla="*/ 738 h 977"/>
                  <a:gd name="T64" fmla="*/ 47 w 3331"/>
                  <a:gd name="T65" fmla="*/ 718 h 977"/>
                  <a:gd name="T66" fmla="*/ 67 w 3331"/>
                  <a:gd name="T67" fmla="*/ 702 h 977"/>
                  <a:gd name="T68" fmla="*/ 90 w 3331"/>
                  <a:gd name="T69" fmla="*/ 689 h 977"/>
                  <a:gd name="T70" fmla="*/ 1603 w 3331"/>
                  <a:gd name="T71" fmla="*/ 13 h 977"/>
                  <a:gd name="T72" fmla="*/ 1627 w 3331"/>
                  <a:gd name="T73" fmla="*/ 5 h 977"/>
                  <a:gd name="T74" fmla="*/ 1652 w 3331"/>
                  <a:gd name="T75" fmla="*/ 0 h 977"/>
                  <a:gd name="T76" fmla="*/ 1678 w 3331"/>
                  <a:gd name="T77" fmla="*/ 0 h 9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331" h="977">
                    <a:moveTo>
                      <a:pt x="1678" y="0"/>
                    </a:moveTo>
                    <a:lnTo>
                      <a:pt x="1702" y="5"/>
                    </a:lnTo>
                    <a:lnTo>
                      <a:pt x="1727" y="13"/>
                    </a:lnTo>
                    <a:lnTo>
                      <a:pt x="3229" y="684"/>
                    </a:lnTo>
                    <a:lnTo>
                      <a:pt x="3253" y="695"/>
                    </a:lnTo>
                    <a:lnTo>
                      <a:pt x="3275" y="710"/>
                    </a:lnTo>
                    <a:lnTo>
                      <a:pt x="3295" y="727"/>
                    </a:lnTo>
                    <a:lnTo>
                      <a:pt x="3309" y="749"/>
                    </a:lnTo>
                    <a:lnTo>
                      <a:pt x="3322" y="773"/>
                    </a:lnTo>
                    <a:lnTo>
                      <a:pt x="3329" y="799"/>
                    </a:lnTo>
                    <a:lnTo>
                      <a:pt x="3331" y="826"/>
                    </a:lnTo>
                    <a:lnTo>
                      <a:pt x="3328" y="856"/>
                    </a:lnTo>
                    <a:lnTo>
                      <a:pt x="3320" y="885"/>
                    </a:lnTo>
                    <a:lnTo>
                      <a:pt x="3305" y="910"/>
                    </a:lnTo>
                    <a:lnTo>
                      <a:pt x="3287" y="933"/>
                    </a:lnTo>
                    <a:lnTo>
                      <a:pt x="3264" y="951"/>
                    </a:lnTo>
                    <a:lnTo>
                      <a:pt x="3239" y="966"/>
                    </a:lnTo>
                    <a:lnTo>
                      <a:pt x="3210" y="974"/>
                    </a:lnTo>
                    <a:lnTo>
                      <a:pt x="3180" y="977"/>
                    </a:lnTo>
                    <a:lnTo>
                      <a:pt x="152" y="977"/>
                    </a:lnTo>
                    <a:lnTo>
                      <a:pt x="121" y="974"/>
                    </a:lnTo>
                    <a:lnTo>
                      <a:pt x="93" y="966"/>
                    </a:lnTo>
                    <a:lnTo>
                      <a:pt x="68" y="952"/>
                    </a:lnTo>
                    <a:lnTo>
                      <a:pt x="46" y="934"/>
                    </a:lnTo>
                    <a:lnTo>
                      <a:pt x="27" y="911"/>
                    </a:lnTo>
                    <a:lnTo>
                      <a:pt x="13" y="887"/>
                    </a:lnTo>
                    <a:lnTo>
                      <a:pt x="4" y="858"/>
                    </a:lnTo>
                    <a:lnTo>
                      <a:pt x="0" y="832"/>
                    </a:lnTo>
                    <a:lnTo>
                      <a:pt x="2" y="806"/>
                    </a:lnTo>
                    <a:lnTo>
                      <a:pt x="7" y="781"/>
                    </a:lnTo>
                    <a:lnTo>
                      <a:pt x="17" y="759"/>
                    </a:lnTo>
                    <a:lnTo>
                      <a:pt x="29" y="738"/>
                    </a:lnTo>
                    <a:lnTo>
                      <a:pt x="47" y="718"/>
                    </a:lnTo>
                    <a:lnTo>
                      <a:pt x="67" y="702"/>
                    </a:lnTo>
                    <a:lnTo>
                      <a:pt x="90" y="689"/>
                    </a:lnTo>
                    <a:lnTo>
                      <a:pt x="1603" y="13"/>
                    </a:lnTo>
                    <a:lnTo>
                      <a:pt x="1627" y="5"/>
                    </a:lnTo>
                    <a:lnTo>
                      <a:pt x="1652" y="0"/>
                    </a:lnTo>
                    <a:lnTo>
                      <a:pt x="167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5" name="Freeform 430"/>
            <p:cNvSpPr>
              <a:spLocks noEditPoints="1"/>
            </p:cNvSpPr>
            <p:nvPr/>
          </p:nvSpPr>
          <p:spPr bwMode="auto">
            <a:xfrm>
              <a:off x="6903720" y="4187992"/>
              <a:ext cx="600152" cy="566888"/>
            </a:xfrm>
            <a:custGeom>
              <a:avLst/>
              <a:gdLst>
                <a:gd name="T0" fmla="*/ 2641 w 3331"/>
                <a:gd name="T1" fmla="*/ 529 h 2704"/>
                <a:gd name="T2" fmla="*/ 2597 w 3331"/>
                <a:gd name="T3" fmla="*/ 760 h 2704"/>
                <a:gd name="T4" fmla="*/ 2523 w 3331"/>
                <a:gd name="T5" fmla="*/ 995 h 2704"/>
                <a:gd name="T6" fmla="*/ 2433 w 3331"/>
                <a:gd name="T7" fmla="*/ 1191 h 2704"/>
                <a:gd name="T8" fmla="*/ 2596 w 3331"/>
                <a:gd name="T9" fmla="*/ 1166 h 2704"/>
                <a:gd name="T10" fmla="*/ 2738 w 3331"/>
                <a:gd name="T11" fmla="*/ 1105 h 2704"/>
                <a:gd name="T12" fmla="*/ 2859 w 3331"/>
                <a:gd name="T13" fmla="*/ 1008 h 2704"/>
                <a:gd name="T14" fmla="*/ 2956 w 3331"/>
                <a:gd name="T15" fmla="*/ 877 h 2704"/>
                <a:gd name="T16" fmla="*/ 3024 w 3331"/>
                <a:gd name="T17" fmla="*/ 733 h 2704"/>
                <a:gd name="T18" fmla="*/ 3069 w 3331"/>
                <a:gd name="T19" fmla="*/ 589 h 2704"/>
                <a:gd name="T20" fmla="*/ 3096 w 3331"/>
                <a:gd name="T21" fmla="*/ 459 h 2704"/>
                <a:gd name="T22" fmla="*/ 2657 w 3331"/>
                <a:gd name="T23" fmla="*/ 385 h 2704"/>
                <a:gd name="T24" fmla="*/ 236 w 3331"/>
                <a:gd name="T25" fmla="*/ 459 h 2704"/>
                <a:gd name="T26" fmla="*/ 262 w 3331"/>
                <a:gd name="T27" fmla="*/ 589 h 2704"/>
                <a:gd name="T28" fmla="*/ 307 w 3331"/>
                <a:gd name="T29" fmla="*/ 733 h 2704"/>
                <a:gd name="T30" fmla="*/ 375 w 3331"/>
                <a:gd name="T31" fmla="*/ 877 h 2704"/>
                <a:gd name="T32" fmla="*/ 472 w 3331"/>
                <a:gd name="T33" fmla="*/ 1008 h 2704"/>
                <a:gd name="T34" fmla="*/ 594 w 3331"/>
                <a:gd name="T35" fmla="*/ 1105 h 2704"/>
                <a:gd name="T36" fmla="*/ 735 w 3331"/>
                <a:gd name="T37" fmla="*/ 1166 h 2704"/>
                <a:gd name="T38" fmla="*/ 899 w 3331"/>
                <a:gd name="T39" fmla="*/ 1191 h 2704"/>
                <a:gd name="T40" fmla="*/ 808 w 3331"/>
                <a:gd name="T41" fmla="*/ 995 h 2704"/>
                <a:gd name="T42" fmla="*/ 734 w 3331"/>
                <a:gd name="T43" fmla="*/ 760 h 2704"/>
                <a:gd name="T44" fmla="*/ 691 w 3331"/>
                <a:gd name="T45" fmla="*/ 529 h 2704"/>
                <a:gd name="T46" fmla="*/ 225 w 3331"/>
                <a:gd name="T47" fmla="*/ 385 h 2704"/>
                <a:gd name="T48" fmla="*/ 2668 w 3331"/>
                <a:gd name="T49" fmla="*/ 0 h 2704"/>
                <a:gd name="T50" fmla="*/ 2669 w 3331"/>
                <a:gd name="T51" fmla="*/ 27 h 2704"/>
                <a:gd name="T52" fmla="*/ 2670 w 3331"/>
                <a:gd name="T53" fmla="*/ 98 h 2704"/>
                <a:gd name="T54" fmla="*/ 3331 w 3331"/>
                <a:gd name="T55" fmla="*/ 167 h 2704"/>
                <a:gd name="T56" fmla="*/ 3331 w 3331"/>
                <a:gd name="T57" fmla="*/ 297 h 2704"/>
                <a:gd name="T58" fmla="*/ 3326 w 3331"/>
                <a:gd name="T59" fmla="*/ 370 h 2704"/>
                <a:gd name="T60" fmla="*/ 3313 w 3331"/>
                <a:gd name="T61" fmla="*/ 486 h 2704"/>
                <a:gd name="T62" fmla="*/ 3283 w 3331"/>
                <a:gd name="T63" fmla="*/ 631 h 2704"/>
                <a:gd name="T64" fmla="*/ 3235 w 3331"/>
                <a:gd name="T65" fmla="*/ 793 h 2704"/>
                <a:gd name="T66" fmla="*/ 3160 w 3331"/>
                <a:gd name="T67" fmla="*/ 958 h 2704"/>
                <a:gd name="T68" fmla="*/ 3055 w 3331"/>
                <a:gd name="T69" fmla="*/ 1115 h 2704"/>
                <a:gd name="T70" fmla="*/ 2913 w 3331"/>
                <a:gd name="T71" fmla="*/ 1250 h 2704"/>
                <a:gd name="T72" fmla="*/ 2742 w 3331"/>
                <a:gd name="T73" fmla="*/ 1347 h 2704"/>
                <a:gd name="T74" fmla="*/ 2546 w 3331"/>
                <a:gd name="T75" fmla="*/ 1399 h 2704"/>
                <a:gd name="T76" fmla="*/ 2352 w 3331"/>
                <a:gd name="T77" fmla="*/ 1408 h 2704"/>
                <a:gd name="T78" fmla="*/ 2201 w 3331"/>
                <a:gd name="T79" fmla="*/ 1524 h 2704"/>
                <a:gd name="T80" fmla="*/ 2041 w 3331"/>
                <a:gd name="T81" fmla="*/ 1666 h 2704"/>
                <a:gd name="T82" fmla="*/ 1864 w 3331"/>
                <a:gd name="T83" fmla="*/ 1758 h 2704"/>
                <a:gd name="T84" fmla="*/ 2345 w 3331"/>
                <a:gd name="T85" fmla="*/ 2535 h 2704"/>
                <a:gd name="T86" fmla="*/ 827 w 3331"/>
                <a:gd name="T87" fmla="*/ 2704 h 2704"/>
                <a:gd name="T88" fmla="*/ 986 w 3331"/>
                <a:gd name="T89" fmla="*/ 2236 h 2704"/>
                <a:gd name="T90" fmla="*/ 1407 w 3331"/>
                <a:gd name="T91" fmla="*/ 1733 h 2704"/>
                <a:gd name="T92" fmla="*/ 1235 w 3331"/>
                <a:gd name="T93" fmla="*/ 1624 h 2704"/>
                <a:gd name="T94" fmla="*/ 1079 w 3331"/>
                <a:gd name="T95" fmla="*/ 1467 h 2704"/>
                <a:gd name="T96" fmla="*/ 928 w 3331"/>
                <a:gd name="T97" fmla="*/ 1409 h 2704"/>
                <a:gd name="T98" fmla="*/ 717 w 3331"/>
                <a:gd name="T99" fmla="*/ 1387 h 2704"/>
                <a:gd name="T100" fmla="*/ 529 w 3331"/>
                <a:gd name="T101" fmla="*/ 1319 h 2704"/>
                <a:gd name="T102" fmla="*/ 366 w 3331"/>
                <a:gd name="T103" fmla="*/ 1208 h 2704"/>
                <a:gd name="T104" fmla="*/ 238 w 3331"/>
                <a:gd name="T105" fmla="*/ 1064 h 2704"/>
                <a:gd name="T106" fmla="*/ 143 w 3331"/>
                <a:gd name="T107" fmla="*/ 903 h 2704"/>
                <a:gd name="T108" fmla="*/ 78 w 3331"/>
                <a:gd name="T109" fmla="*/ 738 h 2704"/>
                <a:gd name="T110" fmla="*/ 36 w 3331"/>
                <a:gd name="T111" fmla="*/ 581 h 2704"/>
                <a:gd name="T112" fmla="*/ 12 w 3331"/>
                <a:gd name="T113" fmla="*/ 443 h 2704"/>
                <a:gd name="T114" fmla="*/ 2 w 3331"/>
                <a:gd name="T115" fmla="*/ 340 h 2704"/>
                <a:gd name="T116" fmla="*/ 0 w 3331"/>
                <a:gd name="T117" fmla="*/ 283 h 2704"/>
                <a:gd name="T118" fmla="*/ 661 w 3331"/>
                <a:gd name="T119" fmla="*/ 167 h 2704"/>
                <a:gd name="T120" fmla="*/ 661 w 3331"/>
                <a:gd name="T121" fmla="*/ 69 h 2704"/>
                <a:gd name="T122" fmla="*/ 662 w 3331"/>
                <a:gd name="T123" fmla="*/ 12 h 2704"/>
                <a:gd name="T124" fmla="*/ 1661 w 3331"/>
                <a:gd name="T125" fmla="*/ 0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31" h="2704">
                  <a:moveTo>
                    <a:pt x="2657" y="385"/>
                  </a:moveTo>
                  <a:lnTo>
                    <a:pt x="2650" y="456"/>
                  </a:lnTo>
                  <a:lnTo>
                    <a:pt x="2641" y="529"/>
                  </a:lnTo>
                  <a:lnTo>
                    <a:pt x="2630" y="604"/>
                  </a:lnTo>
                  <a:lnTo>
                    <a:pt x="2614" y="682"/>
                  </a:lnTo>
                  <a:lnTo>
                    <a:pt x="2597" y="760"/>
                  </a:lnTo>
                  <a:lnTo>
                    <a:pt x="2577" y="840"/>
                  </a:lnTo>
                  <a:lnTo>
                    <a:pt x="2552" y="918"/>
                  </a:lnTo>
                  <a:lnTo>
                    <a:pt x="2523" y="995"/>
                  </a:lnTo>
                  <a:lnTo>
                    <a:pt x="2492" y="1072"/>
                  </a:lnTo>
                  <a:lnTo>
                    <a:pt x="2462" y="1132"/>
                  </a:lnTo>
                  <a:lnTo>
                    <a:pt x="2433" y="1191"/>
                  </a:lnTo>
                  <a:lnTo>
                    <a:pt x="2489" y="1187"/>
                  </a:lnTo>
                  <a:lnTo>
                    <a:pt x="2544" y="1178"/>
                  </a:lnTo>
                  <a:lnTo>
                    <a:pt x="2596" y="1166"/>
                  </a:lnTo>
                  <a:lnTo>
                    <a:pt x="2645" y="1150"/>
                  </a:lnTo>
                  <a:lnTo>
                    <a:pt x="2693" y="1130"/>
                  </a:lnTo>
                  <a:lnTo>
                    <a:pt x="2738" y="1105"/>
                  </a:lnTo>
                  <a:lnTo>
                    <a:pt x="2780" y="1078"/>
                  </a:lnTo>
                  <a:lnTo>
                    <a:pt x="2819" y="1045"/>
                  </a:lnTo>
                  <a:lnTo>
                    <a:pt x="2859" y="1008"/>
                  </a:lnTo>
                  <a:lnTo>
                    <a:pt x="2895" y="967"/>
                  </a:lnTo>
                  <a:lnTo>
                    <a:pt x="2927" y="923"/>
                  </a:lnTo>
                  <a:lnTo>
                    <a:pt x="2956" y="877"/>
                  </a:lnTo>
                  <a:lnTo>
                    <a:pt x="2981" y="830"/>
                  </a:lnTo>
                  <a:lnTo>
                    <a:pt x="3005" y="781"/>
                  </a:lnTo>
                  <a:lnTo>
                    <a:pt x="3024" y="733"/>
                  </a:lnTo>
                  <a:lnTo>
                    <a:pt x="3042" y="685"/>
                  </a:lnTo>
                  <a:lnTo>
                    <a:pt x="3057" y="636"/>
                  </a:lnTo>
                  <a:lnTo>
                    <a:pt x="3069" y="589"/>
                  </a:lnTo>
                  <a:lnTo>
                    <a:pt x="3080" y="543"/>
                  </a:lnTo>
                  <a:lnTo>
                    <a:pt x="3089" y="499"/>
                  </a:lnTo>
                  <a:lnTo>
                    <a:pt x="3096" y="459"/>
                  </a:lnTo>
                  <a:lnTo>
                    <a:pt x="3102" y="420"/>
                  </a:lnTo>
                  <a:lnTo>
                    <a:pt x="3106" y="385"/>
                  </a:lnTo>
                  <a:lnTo>
                    <a:pt x="2657" y="385"/>
                  </a:lnTo>
                  <a:close/>
                  <a:moveTo>
                    <a:pt x="225" y="385"/>
                  </a:moveTo>
                  <a:lnTo>
                    <a:pt x="230" y="420"/>
                  </a:lnTo>
                  <a:lnTo>
                    <a:pt x="236" y="459"/>
                  </a:lnTo>
                  <a:lnTo>
                    <a:pt x="243" y="499"/>
                  </a:lnTo>
                  <a:lnTo>
                    <a:pt x="251" y="543"/>
                  </a:lnTo>
                  <a:lnTo>
                    <a:pt x="262" y="589"/>
                  </a:lnTo>
                  <a:lnTo>
                    <a:pt x="274" y="636"/>
                  </a:lnTo>
                  <a:lnTo>
                    <a:pt x="290" y="685"/>
                  </a:lnTo>
                  <a:lnTo>
                    <a:pt x="307" y="733"/>
                  </a:lnTo>
                  <a:lnTo>
                    <a:pt x="327" y="781"/>
                  </a:lnTo>
                  <a:lnTo>
                    <a:pt x="350" y="830"/>
                  </a:lnTo>
                  <a:lnTo>
                    <a:pt x="375" y="877"/>
                  </a:lnTo>
                  <a:lnTo>
                    <a:pt x="404" y="923"/>
                  </a:lnTo>
                  <a:lnTo>
                    <a:pt x="437" y="967"/>
                  </a:lnTo>
                  <a:lnTo>
                    <a:pt x="472" y="1008"/>
                  </a:lnTo>
                  <a:lnTo>
                    <a:pt x="512" y="1045"/>
                  </a:lnTo>
                  <a:lnTo>
                    <a:pt x="552" y="1078"/>
                  </a:lnTo>
                  <a:lnTo>
                    <a:pt x="594" y="1105"/>
                  </a:lnTo>
                  <a:lnTo>
                    <a:pt x="639" y="1130"/>
                  </a:lnTo>
                  <a:lnTo>
                    <a:pt x="686" y="1150"/>
                  </a:lnTo>
                  <a:lnTo>
                    <a:pt x="735" y="1166"/>
                  </a:lnTo>
                  <a:lnTo>
                    <a:pt x="787" y="1178"/>
                  </a:lnTo>
                  <a:lnTo>
                    <a:pt x="843" y="1187"/>
                  </a:lnTo>
                  <a:lnTo>
                    <a:pt x="899" y="1191"/>
                  </a:lnTo>
                  <a:lnTo>
                    <a:pt x="869" y="1132"/>
                  </a:lnTo>
                  <a:lnTo>
                    <a:pt x="839" y="1072"/>
                  </a:lnTo>
                  <a:lnTo>
                    <a:pt x="808" y="995"/>
                  </a:lnTo>
                  <a:lnTo>
                    <a:pt x="779" y="918"/>
                  </a:lnTo>
                  <a:lnTo>
                    <a:pt x="755" y="840"/>
                  </a:lnTo>
                  <a:lnTo>
                    <a:pt x="734" y="760"/>
                  </a:lnTo>
                  <a:lnTo>
                    <a:pt x="717" y="682"/>
                  </a:lnTo>
                  <a:lnTo>
                    <a:pt x="703" y="604"/>
                  </a:lnTo>
                  <a:lnTo>
                    <a:pt x="691" y="529"/>
                  </a:lnTo>
                  <a:lnTo>
                    <a:pt x="681" y="456"/>
                  </a:lnTo>
                  <a:lnTo>
                    <a:pt x="674" y="385"/>
                  </a:lnTo>
                  <a:lnTo>
                    <a:pt x="225" y="385"/>
                  </a:lnTo>
                  <a:close/>
                  <a:moveTo>
                    <a:pt x="1661" y="0"/>
                  </a:moveTo>
                  <a:lnTo>
                    <a:pt x="1671" y="0"/>
                  </a:lnTo>
                  <a:lnTo>
                    <a:pt x="2668" y="0"/>
                  </a:lnTo>
                  <a:lnTo>
                    <a:pt x="2668" y="3"/>
                  </a:lnTo>
                  <a:lnTo>
                    <a:pt x="2669" y="12"/>
                  </a:lnTo>
                  <a:lnTo>
                    <a:pt x="2669" y="27"/>
                  </a:lnTo>
                  <a:lnTo>
                    <a:pt x="2670" y="46"/>
                  </a:lnTo>
                  <a:lnTo>
                    <a:pt x="2670" y="69"/>
                  </a:lnTo>
                  <a:lnTo>
                    <a:pt x="2670" y="98"/>
                  </a:lnTo>
                  <a:lnTo>
                    <a:pt x="2670" y="131"/>
                  </a:lnTo>
                  <a:lnTo>
                    <a:pt x="2670" y="167"/>
                  </a:lnTo>
                  <a:lnTo>
                    <a:pt x="3331" y="167"/>
                  </a:lnTo>
                  <a:lnTo>
                    <a:pt x="3331" y="276"/>
                  </a:lnTo>
                  <a:lnTo>
                    <a:pt x="3331" y="283"/>
                  </a:lnTo>
                  <a:lnTo>
                    <a:pt x="3331" y="297"/>
                  </a:lnTo>
                  <a:lnTo>
                    <a:pt x="3330" y="316"/>
                  </a:lnTo>
                  <a:lnTo>
                    <a:pt x="3328" y="340"/>
                  </a:lnTo>
                  <a:lnTo>
                    <a:pt x="3326" y="370"/>
                  </a:lnTo>
                  <a:lnTo>
                    <a:pt x="3323" y="405"/>
                  </a:lnTo>
                  <a:lnTo>
                    <a:pt x="3319" y="443"/>
                  </a:lnTo>
                  <a:lnTo>
                    <a:pt x="3313" y="486"/>
                  </a:lnTo>
                  <a:lnTo>
                    <a:pt x="3305" y="532"/>
                  </a:lnTo>
                  <a:lnTo>
                    <a:pt x="3296" y="581"/>
                  </a:lnTo>
                  <a:lnTo>
                    <a:pt x="3283" y="631"/>
                  </a:lnTo>
                  <a:lnTo>
                    <a:pt x="3270" y="684"/>
                  </a:lnTo>
                  <a:lnTo>
                    <a:pt x="3254" y="738"/>
                  </a:lnTo>
                  <a:lnTo>
                    <a:pt x="3235" y="793"/>
                  </a:lnTo>
                  <a:lnTo>
                    <a:pt x="3213" y="848"/>
                  </a:lnTo>
                  <a:lnTo>
                    <a:pt x="3189" y="903"/>
                  </a:lnTo>
                  <a:lnTo>
                    <a:pt x="3160" y="958"/>
                  </a:lnTo>
                  <a:lnTo>
                    <a:pt x="3129" y="1012"/>
                  </a:lnTo>
                  <a:lnTo>
                    <a:pt x="3094" y="1064"/>
                  </a:lnTo>
                  <a:lnTo>
                    <a:pt x="3055" y="1115"/>
                  </a:lnTo>
                  <a:lnTo>
                    <a:pt x="3012" y="1162"/>
                  </a:lnTo>
                  <a:lnTo>
                    <a:pt x="2965" y="1208"/>
                  </a:lnTo>
                  <a:lnTo>
                    <a:pt x="2913" y="1250"/>
                  </a:lnTo>
                  <a:lnTo>
                    <a:pt x="2859" y="1288"/>
                  </a:lnTo>
                  <a:lnTo>
                    <a:pt x="2801" y="1319"/>
                  </a:lnTo>
                  <a:lnTo>
                    <a:pt x="2742" y="1347"/>
                  </a:lnTo>
                  <a:lnTo>
                    <a:pt x="2680" y="1369"/>
                  </a:lnTo>
                  <a:lnTo>
                    <a:pt x="2614" y="1387"/>
                  </a:lnTo>
                  <a:lnTo>
                    <a:pt x="2546" y="1399"/>
                  </a:lnTo>
                  <a:lnTo>
                    <a:pt x="2476" y="1407"/>
                  </a:lnTo>
                  <a:lnTo>
                    <a:pt x="2403" y="1409"/>
                  </a:lnTo>
                  <a:lnTo>
                    <a:pt x="2352" y="1408"/>
                  </a:lnTo>
                  <a:lnTo>
                    <a:pt x="2300" y="1405"/>
                  </a:lnTo>
                  <a:lnTo>
                    <a:pt x="2252" y="1467"/>
                  </a:lnTo>
                  <a:lnTo>
                    <a:pt x="2201" y="1524"/>
                  </a:lnTo>
                  <a:lnTo>
                    <a:pt x="2150" y="1576"/>
                  </a:lnTo>
                  <a:lnTo>
                    <a:pt x="2096" y="1624"/>
                  </a:lnTo>
                  <a:lnTo>
                    <a:pt x="2041" y="1666"/>
                  </a:lnTo>
                  <a:lnTo>
                    <a:pt x="1983" y="1701"/>
                  </a:lnTo>
                  <a:lnTo>
                    <a:pt x="1925" y="1733"/>
                  </a:lnTo>
                  <a:lnTo>
                    <a:pt x="1864" y="1758"/>
                  </a:lnTo>
                  <a:lnTo>
                    <a:pt x="1864" y="2236"/>
                  </a:lnTo>
                  <a:lnTo>
                    <a:pt x="2345" y="2236"/>
                  </a:lnTo>
                  <a:lnTo>
                    <a:pt x="2345" y="2535"/>
                  </a:lnTo>
                  <a:lnTo>
                    <a:pt x="2504" y="2535"/>
                  </a:lnTo>
                  <a:lnTo>
                    <a:pt x="2504" y="2704"/>
                  </a:lnTo>
                  <a:lnTo>
                    <a:pt x="827" y="2704"/>
                  </a:lnTo>
                  <a:lnTo>
                    <a:pt x="827" y="2535"/>
                  </a:lnTo>
                  <a:lnTo>
                    <a:pt x="986" y="2535"/>
                  </a:lnTo>
                  <a:lnTo>
                    <a:pt x="986" y="2236"/>
                  </a:lnTo>
                  <a:lnTo>
                    <a:pt x="1468" y="2236"/>
                  </a:lnTo>
                  <a:lnTo>
                    <a:pt x="1468" y="1758"/>
                  </a:lnTo>
                  <a:lnTo>
                    <a:pt x="1407" y="1733"/>
                  </a:lnTo>
                  <a:lnTo>
                    <a:pt x="1347" y="1701"/>
                  </a:lnTo>
                  <a:lnTo>
                    <a:pt x="1290" y="1666"/>
                  </a:lnTo>
                  <a:lnTo>
                    <a:pt x="1235" y="1624"/>
                  </a:lnTo>
                  <a:lnTo>
                    <a:pt x="1181" y="1576"/>
                  </a:lnTo>
                  <a:lnTo>
                    <a:pt x="1130" y="1524"/>
                  </a:lnTo>
                  <a:lnTo>
                    <a:pt x="1079" y="1467"/>
                  </a:lnTo>
                  <a:lnTo>
                    <a:pt x="1031" y="1405"/>
                  </a:lnTo>
                  <a:lnTo>
                    <a:pt x="979" y="1408"/>
                  </a:lnTo>
                  <a:lnTo>
                    <a:pt x="928" y="1409"/>
                  </a:lnTo>
                  <a:lnTo>
                    <a:pt x="856" y="1407"/>
                  </a:lnTo>
                  <a:lnTo>
                    <a:pt x="785" y="1399"/>
                  </a:lnTo>
                  <a:lnTo>
                    <a:pt x="717" y="1387"/>
                  </a:lnTo>
                  <a:lnTo>
                    <a:pt x="652" y="1369"/>
                  </a:lnTo>
                  <a:lnTo>
                    <a:pt x="590" y="1347"/>
                  </a:lnTo>
                  <a:lnTo>
                    <a:pt x="529" y="1319"/>
                  </a:lnTo>
                  <a:lnTo>
                    <a:pt x="472" y="1288"/>
                  </a:lnTo>
                  <a:lnTo>
                    <a:pt x="418" y="1250"/>
                  </a:lnTo>
                  <a:lnTo>
                    <a:pt x="366" y="1208"/>
                  </a:lnTo>
                  <a:lnTo>
                    <a:pt x="319" y="1162"/>
                  </a:lnTo>
                  <a:lnTo>
                    <a:pt x="276" y="1115"/>
                  </a:lnTo>
                  <a:lnTo>
                    <a:pt x="238" y="1064"/>
                  </a:lnTo>
                  <a:lnTo>
                    <a:pt x="202" y="1012"/>
                  </a:lnTo>
                  <a:lnTo>
                    <a:pt x="171" y="958"/>
                  </a:lnTo>
                  <a:lnTo>
                    <a:pt x="143" y="903"/>
                  </a:lnTo>
                  <a:lnTo>
                    <a:pt x="118" y="848"/>
                  </a:lnTo>
                  <a:lnTo>
                    <a:pt x="96" y="793"/>
                  </a:lnTo>
                  <a:lnTo>
                    <a:pt x="78" y="738"/>
                  </a:lnTo>
                  <a:lnTo>
                    <a:pt x="61" y="684"/>
                  </a:lnTo>
                  <a:lnTo>
                    <a:pt x="47" y="631"/>
                  </a:lnTo>
                  <a:lnTo>
                    <a:pt x="36" y="581"/>
                  </a:lnTo>
                  <a:lnTo>
                    <a:pt x="27" y="532"/>
                  </a:lnTo>
                  <a:lnTo>
                    <a:pt x="18" y="486"/>
                  </a:lnTo>
                  <a:lnTo>
                    <a:pt x="12" y="443"/>
                  </a:lnTo>
                  <a:lnTo>
                    <a:pt x="8" y="405"/>
                  </a:lnTo>
                  <a:lnTo>
                    <a:pt x="5" y="370"/>
                  </a:lnTo>
                  <a:lnTo>
                    <a:pt x="2" y="340"/>
                  </a:lnTo>
                  <a:lnTo>
                    <a:pt x="1" y="316"/>
                  </a:lnTo>
                  <a:lnTo>
                    <a:pt x="0" y="297"/>
                  </a:lnTo>
                  <a:lnTo>
                    <a:pt x="0" y="283"/>
                  </a:lnTo>
                  <a:lnTo>
                    <a:pt x="0" y="276"/>
                  </a:lnTo>
                  <a:lnTo>
                    <a:pt x="0" y="167"/>
                  </a:lnTo>
                  <a:lnTo>
                    <a:pt x="661" y="167"/>
                  </a:lnTo>
                  <a:lnTo>
                    <a:pt x="661" y="131"/>
                  </a:lnTo>
                  <a:lnTo>
                    <a:pt x="661" y="98"/>
                  </a:lnTo>
                  <a:lnTo>
                    <a:pt x="661" y="69"/>
                  </a:lnTo>
                  <a:lnTo>
                    <a:pt x="661" y="46"/>
                  </a:lnTo>
                  <a:lnTo>
                    <a:pt x="662" y="27"/>
                  </a:lnTo>
                  <a:lnTo>
                    <a:pt x="662" y="12"/>
                  </a:lnTo>
                  <a:lnTo>
                    <a:pt x="663" y="3"/>
                  </a:lnTo>
                  <a:lnTo>
                    <a:pt x="663" y="0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Заголовок 1">
            <a:extLst>
              <a:ext uri="{FF2B5EF4-FFF2-40B4-BE49-F238E27FC236}">
                <a16:creationId xmlns="" xmlns:a16="http://schemas.microsoft.com/office/drawing/2014/main" id="{34AA1D8A-3DBE-4713-9F2C-865825E96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830" y="399631"/>
            <a:ext cx="10865180" cy="695924"/>
          </a:xfrm>
        </p:spPr>
        <p:txBody>
          <a:bodyPr/>
          <a:lstStyle/>
          <a:p>
            <a:pPr lvl="0"/>
            <a:r>
              <a:rPr lang="ru-RU" sz="2400" dirty="0" smtClean="0"/>
              <a:t>РАСХОДЫ БЮДЖЕТА НА ЖИЛИЩНО-КОММУНАЛЬНОЕ ХОЗЯЙСТВО В 2025 ГОДУ </a:t>
            </a:r>
            <a:r>
              <a:rPr lang="ru-RU" sz="1600" b="0" dirty="0" smtClean="0">
                <a:latin typeface="+mn-lt"/>
              </a:rPr>
              <a:t>(млн.руб.)</a:t>
            </a:r>
            <a:endParaRPr lang="ru-RU" sz="2400" b="0" dirty="0">
              <a:latin typeface="+mn-lt"/>
            </a:endParaRPr>
          </a:p>
        </p:txBody>
      </p:sp>
      <p:grpSp>
        <p:nvGrpSpPr>
          <p:cNvPr id="3" name="Group 19">
            <a:extLst>
              <a:ext uri="{FF2B5EF4-FFF2-40B4-BE49-F238E27FC236}">
                <a16:creationId xmlns:a16="http://schemas.microsoft.com/office/drawing/2014/main" xmlns="" id="{5647D56B-B5C5-449B-8F0C-C22F736C4D61}"/>
              </a:ext>
            </a:extLst>
          </p:cNvPr>
          <p:cNvGrpSpPr/>
          <p:nvPr/>
        </p:nvGrpSpPr>
        <p:grpSpPr>
          <a:xfrm rot="21398887">
            <a:off x="6140116" y="2809982"/>
            <a:ext cx="1413210" cy="777873"/>
            <a:chOff x="6129954" y="2843530"/>
            <a:chExt cx="1540439" cy="727427"/>
          </a:xfrm>
          <a:solidFill>
            <a:schemeClr val="accent1"/>
          </a:solidFill>
        </p:grpSpPr>
        <p:sp>
          <p:nvSpPr>
            <p:cNvPr id="59" name="Freeform 31">
              <a:extLst>
                <a:ext uri="{FF2B5EF4-FFF2-40B4-BE49-F238E27FC236}">
                  <a16:creationId xmlns:a16="http://schemas.microsoft.com/office/drawing/2014/main" xmlns="" id="{9AB7FDFC-ED34-408C-9A88-BBC04DBBD219}"/>
                </a:ext>
              </a:extLst>
            </p:cNvPr>
            <p:cNvSpPr/>
            <p:nvPr/>
          </p:nvSpPr>
          <p:spPr>
            <a:xfrm>
              <a:off x="6141352" y="2843530"/>
              <a:ext cx="1529041" cy="514777"/>
            </a:xfrm>
            <a:custGeom>
              <a:avLst/>
              <a:gdLst>
                <a:gd name="connsiteX0" fmla="*/ 0 w 1274955"/>
                <a:gd name="connsiteY0" fmla="*/ 0 h 429235"/>
                <a:gd name="connsiteX1" fmla="*/ 132791 w 1274955"/>
                <a:gd name="connsiteY1" fmla="*/ 3672 h 429235"/>
                <a:gd name="connsiteX2" fmla="*/ 1146443 w 1274955"/>
                <a:gd name="connsiteY2" fmla="*/ 257839 h 429235"/>
                <a:gd name="connsiteX3" fmla="*/ 1274955 w 1274955"/>
                <a:gd name="connsiteY3" fmla="*/ 322674 h 429235"/>
                <a:gd name="connsiteX4" fmla="*/ 1213432 w 1274955"/>
                <a:gd name="connsiteY4" fmla="*/ 429235 h 429235"/>
                <a:gd name="connsiteX5" fmla="*/ 1094514 w 1274955"/>
                <a:gd name="connsiteY5" fmla="*/ 369241 h 429235"/>
                <a:gd name="connsiteX6" fmla="*/ 125878 w 1274955"/>
                <a:gd name="connsiteY6" fmla="*/ 126361 h 429235"/>
                <a:gd name="connsiteX7" fmla="*/ 0 w 1274955"/>
                <a:gd name="connsiteY7" fmla="*/ 122880 h 429235"/>
                <a:gd name="connsiteX8" fmla="*/ 0 w 1274955"/>
                <a:gd name="connsiteY8" fmla="*/ 0 h 429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4955" h="429235">
                  <a:moveTo>
                    <a:pt x="0" y="0"/>
                  </a:moveTo>
                  <a:lnTo>
                    <a:pt x="132791" y="3672"/>
                  </a:lnTo>
                  <a:cubicBezTo>
                    <a:pt x="493432" y="23669"/>
                    <a:pt x="835651" y="112726"/>
                    <a:pt x="1146443" y="257839"/>
                  </a:cubicBezTo>
                  <a:lnTo>
                    <a:pt x="1274955" y="322674"/>
                  </a:lnTo>
                  <a:lnTo>
                    <a:pt x="1213432" y="429235"/>
                  </a:lnTo>
                  <a:lnTo>
                    <a:pt x="1094514" y="369241"/>
                  </a:lnTo>
                  <a:cubicBezTo>
                    <a:pt x="797524" y="230572"/>
                    <a:pt x="470503" y="145470"/>
                    <a:pt x="125878" y="126361"/>
                  </a:cubicBezTo>
                  <a:lnTo>
                    <a:pt x="0" y="12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60" name="Freeform 89">
              <a:extLst>
                <a:ext uri="{FF2B5EF4-FFF2-40B4-BE49-F238E27FC236}">
                  <a16:creationId xmlns:a16="http://schemas.microsoft.com/office/drawing/2014/main" xmlns="" id="{BEFA3C31-8FFD-46FD-8F49-BF5FA49676BF}"/>
                </a:ext>
              </a:extLst>
            </p:cNvPr>
            <p:cNvSpPr/>
            <p:nvPr/>
          </p:nvSpPr>
          <p:spPr>
            <a:xfrm>
              <a:off x="6129954" y="3094399"/>
              <a:ext cx="1415518" cy="476558"/>
            </a:xfrm>
            <a:custGeom>
              <a:avLst/>
              <a:gdLst>
                <a:gd name="connsiteX0" fmla="*/ 0 w 1274955"/>
                <a:gd name="connsiteY0" fmla="*/ 0 h 429235"/>
                <a:gd name="connsiteX1" fmla="*/ 132791 w 1274955"/>
                <a:gd name="connsiteY1" fmla="*/ 3672 h 429235"/>
                <a:gd name="connsiteX2" fmla="*/ 1146443 w 1274955"/>
                <a:gd name="connsiteY2" fmla="*/ 257839 h 429235"/>
                <a:gd name="connsiteX3" fmla="*/ 1274955 w 1274955"/>
                <a:gd name="connsiteY3" fmla="*/ 322674 h 429235"/>
                <a:gd name="connsiteX4" fmla="*/ 1213432 w 1274955"/>
                <a:gd name="connsiteY4" fmla="*/ 429235 h 429235"/>
                <a:gd name="connsiteX5" fmla="*/ 1094514 w 1274955"/>
                <a:gd name="connsiteY5" fmla="*/ 369241 h 429235"/>
                <a:gd name="connsiteX6" fmla="*/ 125878 w 1274955"/>
                <a:gd name="connsiteY6" fmla="*/ 126361 h 429235"/>
                <a:gd name="connsiteX7" fmla="*/ 0 w 1274955"/>
                <a:gd name="connsiteY7" fmla="*/ 122880 h 429235"/>
                <a:gd name="connsiteX8" fmla="*/ 0 w 1274955"/>
                <a:gd name="connsiteY8" fmla="*/ 0 h 429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4955" h="429235">
                  <a:moveTo>
                    <a:pt x="0" y="0"/>
                  </a:moveTo>
                  <a:lnTo>
                    <a:pt x="132791" y="3672"/>
                  </a:lnTo>
                  <a:cubicBezTo>
                    <a:pt x="493432" y="23669"/>
                    <a:pt x="835651" y="112726"/>
                    <a:pt x="1146443" y="257839"/>
                  </a:cubicBezTo>
                  <a:lnTo>
                    <a:pt x="1274955" y="322674"/>
                  </a:lnTo>
                  <a:lnTo>
                    <a:pt x="1213432" y="429235"/>
                  </a:lnTo>
                  <a:lnTo>
                    <a:pt x="1094514" y="369241"/>
                  </a:lnTo>
                  <a:cubicBezTo>
                    <a:pt x="797524" y="230572"/>
                    <a:pt x="470503" y="145470"/>
                    <a:pt x="125878" y="126361"/>
                  </a:cubicBezTo>
                  <a:lnTo>
                    <a:pt x="0" y="12288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4" name="Group 18">
            <a:extLst>
              <a:ext uri="{FF2B5EF4-FFF2-40B4-BE49-F238E27FC236}">
                <a16:creationId xmlns:a16="http://schemas.microsoft.com/office/drawing/2014/main" xmlns="" id="{532D5653-9DF7-4AE4-99B6-23CACBE41C00}"/>
              </a:ext>
            </a:extLst>
          </p:cNvPr>
          <p:cNvGrpSpPr/>
          <p:nvPr/>
        </p:nvGrpSpPr>
        <p:grpSpPr>
          <a:xfrm>
            <a:off x="4481483" y="2810651"/>
            <a:ext cx="1612673" cy="775461"/>
            <a:chOff x="4562511" y="2844155"/>
            <a:chExt cx="1524010" cy="725171"/>
          </a:xfrm>
        </p:grpSpPr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xmlns="" id="{82A42505-B58E-4DEA-B331-4383C55BF6A8}"/>
                </a:ext>
              </a:extLst>
            </p:cNvPr>
            <p:cNvSpPr/>
            <p:nvPr/>
          </p:nvSpPr>
          <p:spPr>
            <a:xfrm>
              <a:off x="4562511" y="2844155"/>
              <a:ext cx="1524010" cy="512392"/>
            </a:xfrm>
            <a:custGeom>
              <a:avLst/>
              <a:gdLst>
                <a:gd name="connsiteX0" fmla="*/ 1270760 w 1270760"/>
                <a:gd name="connsiteY0" fmla="*/ 0 h 427246"/>
                <a:gd name="connsiteX1" fmla="*/ 1270760 w 1270760"/>
                <a:gd name="connsiteY1" fmla="*/ 122880 h 427246"/>
                <a:gd name="connsiteX2" fmla="*/ 1023265 w 1270760"/>
                <a:gd name="connsiteY2" fmla="*/ 135378 h 427246"/>
                <a:gd name="connsiteX3" fmla="*/ 89842 w 1270760"/>
                <a:gd name="connsiteY3" fmla="*/ 411001 h 427246"/>
                <a:gd name="connsiteX4" fmla="*/ 61388 w 1270760"/>
                <a:gd name="connsiteY4" fmla="*/ 427246 h 427246"/>
                <a:gd name="connsiteX5" fmla="*/ 0 w 1270760"/>
                <a:gd name="connsiteY5" fmla="*/ 320918 h 427246"/>
                <a:gd name="connsiteX6" fmla="*/ 33900 w 1270760"/>
                <a:gd name="connsiteY6" fmla="*/ 301564 h 427246"/>
                <a:gd name="connsiteX7" fmla="*/ 1010702 w 1270760"/>
                <a:gd name="connsiteY7" fmla="*/ 13132 h 427246"/>
                <a:gd name="connsiteX8" fmla="*/ 1270760 w 1270760"/>
                <a:gd name="connsiteY8" fmla="*/ 0 h 427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0760" h="427246">
                  <a:moveTo>
                    <a:pt x="1270760" y="0"/>
                  </a:moveTo>
                  <a:lnTo>
                    <a:pt x="1270760" y="122880"/>
                  </a:lnTo>
                  <a:lnTo>
                    <a:pt x="1023265" y="135378"/>
                  </a:lnTo>
                  <a:cubicBezTo>
                    <a:pt x="689926" y="169231"/>
                    <a:pt x="374892" y="264999"/>
                    <a:pt x="89842" y="411001"/>
                  </a:cubicBezTo>
                  <a:lnTo>
                    <a:pt x="61388" y="427246"/>
                  </a:lnTo>
                  <a:lnTo>
                    <a:pt x="0" y="320918"/>
                  </a:lnTo>
                  <a:lnTo>
                    <a:pt x="33900" y="301564"/>
                  </a:lnTo>
                  <a:cubicBezTo>
                    <a:pt x="332197" y="148777"/>
                    <a:pt x="661872" y="48558"/>
                    <a:pt x="1010702" y="13132"/>
                  </a:cubicBezTo>
                  <a:lnTo>
                    <a:pt x="1270760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58" name="Freeform 90">
              <a:extLst>
                <a:ext uri="{FF2B5EF4-FFF2-40B4-BE49-F238E27FC236}">
                  <a16:creationId xmlns:a16="http://schemas.microsoft.com/office/drawing/2014/main" xmlns="" id="{5B29DA35-6E2C-48D1-99FB-37B4D6F03F6F}"/>
                </a:ext>
              </a:extLst>
            </p:cNvPr>
            <p:cNvSpPr/>
            <p:nvPr/>
          </p:nvSpPr>
          <p:spPr>
            <a:xfrm>
              <a:off x="4668333" y="3094977"/>
              <a:ext cx="1410862" cy="474349"/>
            </a:xfrm>
            <a:custGeom>
              <a:avLst/>
              <a:gdLst>
                <a:gd name="connsiteX0" fmla="*/ 1270760 w 1270760"/>
                <a:gd name="connsiteY0" fmla="*/ 0 h 427246"/>
                <a:gd name="connsiteX1" fmla="*/ 1270760 w 1270760"/>
                <a:gd name="connsiteY1" fmla="*/ 122880 h 427246"/>
                <a:gd name="connsiteX2" fmla="*/ 1023265 w 1270760"/>
                <a:gd name="connsiteY2" fmla="*/ 135378 h 427246"/>
                <a:gd name="connsiteX3" fmla="*/ 89842 w 1270760"/>
                <a:gd name="connsiteY3" fmla="*/ 411001 h 427246"/>
                <a:gd name="connsiteX4" fmla="*/ 61388 w 1270760"/>
                <a:gd name="connsiteY4" fmla="*/ 427246 h 427246"/>
                <a:gd name="connsiteX5" fmla="*/ 0 w 1270760"/>
                <a:gd name="connsiteY5" fmla="*/ 320918 h 427246"/>
                <a:gd name="connsiteX6" fmla="*/ 33900 w 1270760"/>
                <a:gd name="connsiteY6" fmla="*/ 301564 h 427246"/>
                <a:gd name="connsiteX7" fmla="*/ 1010702 w 1270760"/>
                <a:gd name="connsiteY7" fmla="*/ 13132 h 427246"/>
                <a:gd name="connsiteX8" fmla="*/ 1270760 w 1270760"/>
                <a:gd name="connsiteY8" fmla="*/ 0 h 427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0760" h="427246">
                  <a:moveTo>
                    <a:pt x="1270760" y="0"/>
                  </a:moveTo>
                  <a:lnTo>
                    <a:pt x="1270760" y="122880"/>
                  </a:lnTo>
                  <a:lnTo>
                    <a:pt x="1023265" y="135378"/>
                  </a:lnTo>
                  <a:cubicBezTo>
                    <a:pt x="689926" y="169231"/>
                    <a:pt x="374892" y="264999"/>
                    <a:pt x="89842" y="411001"/>
                  </a:cubicBezTo>
                  <a:lnTo>
                    <a:pt x="61388" y="427246"/>
                  </a:lnTo>
                  <a:lnTo>
                    <a:pt x="0" y="320918"/>
                  </a:lnTo>
                  <a:lnTo>
                    <a:pt x="33900" y="301564"/>
                  </a:lnTo>
                  <a:cubicBezTo>
                    <a:pt x="332197" y="148777"/>
                    <a:pt x="661872" y="48558"/>
                    <a:pt x="1010702" y="13132"/>
                  </a:cubicBezTo>
                  <a:lnTo>
                    <a:pt x="1270760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5" name="Group 17">
            <a:extLst>
              <a:ext uri="{FF2B5EF4-FFF2-40B4-BE49-F238E27FC236}">
                <a16:creationId xmlns:a16="http://schemas.microsoft.com/office/drawing/2014/main" xmlns="" id="{EFB46FFF-285F-4BBC-A5C4-4B4433A8C910}"/>
              </a:ext>
            </a:extLst>
          </p:cNvPr>
          <p:cNvGrpSpPr/>
          <p:nvPr/>
        </p:nvGrpSpPr>
        <p:grpSpPr>
          <a:xfrm>
            <a:off x="2611568" y="3251285"/>
            <a:ext cx="2007369" cy="3111415"/>
            <a:chOff x="2795401" y="3256214"/>
            <a:chExt cx="1897006" cy="2909636"/>
          </a:xfrm>
        </p:grpSpPr>
        <p:sp>
          <p:nvSpPr>
            <p:cNvPr id="52" name="Freeform 42">
              <a:extLst>
                <a:ext uri="{FF2B5EF4-FFF2-40B4-BE49-F238E27FC236}">
                  <a16:creationId xmlns:a16="http://schemas.microsoft.com/office/drawing/2014/main" xmlns="" id="{C48507E7-0A16-4D95-9B06-612C23D4D1A7}"/>
                </a:ext>
              </a:extLst>
            </p:cNvPr>
            <p:cNvSpPr/>
            <p:nvPr/>
          </p:nvSpPr>
          <p:spPr>
            <a:xfrm>
              <a:off x="3343455" y="3256214"/>
              <a:ext cx="1245061" cy="1152952"/>
            </a:xfrm>
            <a:custGeom>
              <a:avLst/>
              <a:gdLst>
                <a:gd name="connsiteX0" fmla="*/ 976777 w 1038165"/>
                <a:gd name="connsiteY0" fmla="*/ 0 h 961362"/>
                <a:gd name="connsiteX1" fmla="*/ 1038165 w 1038165"/>
                <a:gd name="connsiteY1" fmla="*/ 106327 h 961362"/>
                <a:gd name="connsiteX2" fmla="*/ 898342 w 1038165"/>
                <a:gd name="connsiteY2" fmla="*/ 186153 h 961362"/>
                <a:gd name="connsiteX3" fmla="*/ 182909 w 1038165"/>
                <a:gd name="connsiteY3" fmla="*/ 851433 h 961362"/>
                <a:gd name="connsiteX4" fmla="*/ 106738 w 1038165"/>
                <a:gd name="connsiteY4" fmla="*/ 961362 h 961362"/>
                <a:gd name="connsiteX5" fmla="*/ 0 w 1038165"/>
                <a:gd name="connsiteY5" fmla="*/ 899737 h 961362"/>
                <a:gd name="connsiteX6" fmla="*/ 84055 w 1038165"/>
                <a:gd name="connsiteY6" fmla="*/ 778430 h 961362"/>
                <a:gd name="connsiteX7" fmla="*/ 832735 w 1038165"/>
                <a:gd name="connsiteY7" fmla="*/ 82234 h 961362"/>
                <a:gd name="connsiteX8" fmla="*/ 976777 w 1038165"/>
                <a:gd name="connsiteY8" fmla="*/ 0 h 961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8165" h="961362">
                  <a:moveTo>
                    <a:pt x="976777" y="0"/>
                  </a:moveTo>
                  <a:lnTo>
                    <a:pt x="1038165" y="106327"/>
                  </a:lnTo>
                  <a:lnTo>
                    <a:pt x="898342" y="186153"/>
                  </a:lnTo>
                  <a:cubicBezTo>
                    <a:pt x="620599" y="361867"/>
                    <a:pt x="377851" y="587897"/>
                    <a:pt x="182909" y="851433"/>
                  </a:cubicBezTo>
                  <a:lnTo>
                    <a:pt x="106738" y="961362"/>
                  </a:lnTo>
                  <a:lnTo>
                    <a:pt x="0" y="899737"/>
                  </a:lnTo>
                  <a:lnTo>
                    <a:pt x="84055" y="778430"/>
                  </a:lnTo>
                  <a:cubicBezTo>
                    <a:pt x="288056" y="502648"/>
                    <a:pt x="542085" y="266114"/>
                    <a:pt x="832735" y="82234"/>
                  </a:cubicBezTo>
                  <a:lnTo>
                    <a:pt x="9767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53" name="Freeform 91">
              <a:extLst>
                <a:ext uri="{FF2B5EF4-FFF2-40B4-BE49-F238E27FC236}">
                  <a16:creationId xmlns:a16="http://schemas.microsoft.com/office/drawing/2014/main" xmlns="" id="{3C5B6664-0C9E-461F-91D1-CA67C0D07DCC}"/>
                </a:ext>
              </a:extLst>
            </p:cNvPr>
            <p:cNvSpPr/>
            <p:nvPr/>
          </p:nvSpPr>
          <p:spPr>
            <a:xfrm>
              <a:off x="3539785" y="3476443"/>
              <a:ext cx="1152622" cy="1067351"/>
            </a:xfrm>
            <a:custGeom>
              <a:avLst/>
              <a:gdLst>
                <a:gd name="connsiteX0" fmla="*/ 976777 w 1038165"/>
                <a:gd name="connsiteY0" fmla="*/ 0 h 961362"/>
                <a:gd name="connsiteX1" fmla="*/ 1038165 w 1038165"/>
                <a:gd name="connsiteY1" fmla="*/ 106327 h 961362"/>
                <a:gd name="connsiteX2" fmla="*/ 898342 w 1038165"/>
                <a:gd name="connsiteY2" fmla="*/ 186153 h 961362"/>
                <a:gd name="connsiteX3" fmla="*/ 182909 w 1038165"/>
                <a:gd name="connsiteY3" fmla="*/ 851433 h 961362"/>
                <a:gd name="connsiteX4" fmla="*/ 106738 w 1038165"/>
                <a:gd name="connsiteY4" fmla="*/ 961362 h 961362"/>
                <a:gd name="connsiteX5" fmla="*/ 0 w 1038165"/>
                <a:gd name="connsiteY5" fmla="*/ 899737 h 961362"/>
                <a:gd name="connsiteX6" fmla="*/ 84055 w 1038165"/>
                <a:gd name="connsiteY6" fmla="*/ 778430 h 961362"/>
                <a:gd name="connsiteX7" fmla="*/ 832735 w 1038165"/>
                <a:gd name="connsiteY7" fmla="*/ 82234 h 961362"/>
                <a:gd name="connsiteX8" fmla="*/ 976777 w 1038165"/>
                <a:gd name="connsiteY8" fmla="*/ 0 h 961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8165" h="961362">
                  <a:moveTo>
                    <a:pt x="976777" y="0"/>
                  </a:moveTo>
                  <a:lnTo>
                    <a:pt x="1038165" y="106327"/>
                  </a:lnTo>
                  <a:lnTo>
                    <a:pt x="898342" y="186153"/>
                  </a:lnTo>
                  <a:cubicBezTo>
                    <a:pt x="620599" y="361867"/>
                    <a:pt x="377851" y="587897"/>
                    <a:pt x="182909" y="851433"/>
                  </a:cubicBezTo>
                  <a:lnTo>
                    <a:pt x="106738" y="961362"/>
                  </a:lnTo>
                  <a:lnTo>
                    <a:pt x="0" y="899737"/>
                  </a:lnTo>
                  <a:lnTo>
                    <a:pt x="84055" y="778430"/>
                  </a:lnTo>
                  <a:cubicBezTo>
                    <a:pt x="288056" y="502648"/>
                    <a:pt x="542085" y="266114"/>
                    <a:pt x="832735" y="82234"/>
                  </a:cubicBezTo>
                  <a:lnTo>
                    <a:pt x="9767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grpSp>
          <p:nvGrpSpPr>
            <p:cNvPr id="6" name="Group 16">
              <a:extLst>
                <a:ext uri="{FF2B5EF4-FFF2-40B4-BE49-F238E27FC236}">
                  <a16:creationId xmlns:a16="http://schemas.microsoft.com/office/drawing/2014/main" xmlns="" id="{D0B1A137-DE3C-4ABA-87DC-C97F06C99D32}"/>
                </a:ext>
              </a:extLst>
            </p:cNvPr>
            <p:cNvGrpSpPr/>
            <p:nvPr/>
          </p:nvGrpSpPr>
          <p:grpSpPr>
            <a:xfrm>
              <a:off x="2795401" y="4381292"/>
              <a:ext cx="834811" cy="1784558"/>
              <a:chOff x="2795401" y="4381292"/>
              <a:chExt cx="834811" cy="1784558"/>
            </a:xfrm>
          </p:grpSpPr>
          <p:sp>
            <p:nvSpPr>
              <p:cNvPr id="55" name="Freeform 40">
                <a:extLst>
                  <a:ext uri="{FF2B5EF4-FFF2-40B4-BE49-F238E27FC236}">
                    <a16:creationId xmlns:a16="http://schemas.microsoft.com/office/drawing/2014/main" xmlns="" id="{6C2512D5-F197-42D7-ADA1-E7FC1D7A0EC5}"/>
                  </a:ext>
                </a:extLst>
              </p:cNvPr>
              <p:cNvSpPr/>
              <p:nvPr/>
            </p:nvSpPr>
            <p:spPr>
              <a:xfrm>
                <a:off x="2795401" y="4381292"/>
                <a:ext cx="645733" cy="1780015"/>
              </a:xfrm>
              <a:custGeom>
                <a:avLst/>
                <a:gdLst>
                  <a:gd name="connsiteX0" fmla="*/ 432025 w 538429"/>
                  <a:gd name="connsiteY0" fmla="*/ 0 h 1484224"/>
                  <a:gd name="connsiteX1" fmla="*/ 538429 w 538429"/>
                  <a:gd name="connsiteY1" fmla="*/ 61432 h 1484224"/>
                  <a:gd name="connsiteX2" fmla="*/ 461359 w 538429"/>
                  <a:gd name="connsiteY2" fmla="*/ 188876 h 1484224"/>
                  <a:gd name="connsiteX3" fmla="*/ 122880 w 538429"/>
                  <a:gd name="connsiteY3" fmla="*/ 1484223 h 1484224"/>
                  <a:gd name="connsiteX4" fmla="*/ 122880 w 538429"/>
                  <a:gd name="connsiteY4" fmla="*/ 1484224 h 1484224"/>
                  <a:gd name="connsiteX5" fmla="*/ 0 w 538429"/>
                  <a:gd name="connsiteY5" fmla="*/ 1484224 h 1484224"/>
                  <a:gd name="connsiteX6" fmla="*/ 354208 w 538429"/>
                  <a:gd name="connsiteY6" fmla="*/ 128679 h 1484224"/>
                  <a:gd name="connsiteX7" fmla="*/ 432025 w 538429"/>
                  <a:gd name="connsiteY7" fmla="*/ 0 h 1484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8429" h="1484224">
                    <a:moveTo>
                      <a:pt x="432025" y="0"/>
                    </a:moveTo>
                    <a:lnTo>
                      <a:pt x="538429" y="61432"/>
                    </a:lnTo>
                    <a:lnTo>
                      <a:pt x="461359" y="188876"/>
                    </a:lnTo>
                    <a:cubicBezTo>
                      <a:pt x="245829" y="571697"/>
                      <a:pt x="122880" y="1013602"/>
                      <a:pt x="122880" y="1484223"/>
                    </a:cubicBezTo>
                    <a:lnTo>
                      <a:pt x="122880" y="1484224"/>
                    </a:lnTo>
                    <a:lnTo>
                      <a:pt x="0" y="1484224"/>
                    </a:lnTo>
                    <a:cubicBezTo>
                      <a:pt x="0" y="991732"/>
                      <a:pt x="128663" y="529291"/>
                      <a:pt x="354208" y="128679"/>
                    </a:cubicBezTo>
                    <a:lnTo>
                      <a:pt x="43202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6" name="Freeform 92">
                <a:extLst>
                  <a:ext uri="{FF2B5EF4-FFF2-40B4-BE49-F238E27FC236}">
                    <a16:creationId xmlns:a16="http://schemas.microsoft.com/office/drawing/2014/main" xmlns="" id="{E03B9626-A4E8-41E3-9690-868982BFEDD5}"/>
                  </a:ext>
                </a:extLst>
              </p:cNvPr>
              <p:cNvSpPr/>
              <p:nvPr/>
            </p:nvSpPr>
            <p:spPr>
              <a:xfrm>
                <a:off x="3032421" y="4517991"/>
                <a:ext cx="597791" cy="1647859"/>
              </a:xfrm>
              <a:custGeom>
                <a:avLst/>
                <a:gdLst>
                  <a:gd name="connsiteX0" fmla="*/ 432025 w 538429"/>
                  <a:gd name="connsiteY0" fmla="*/ 0 h 1484224"/>
                  <a:gd name="connsiteX1" fmla="*/ 538429 w 538429"/>
                  <a:gd name="connsiteY1" fmla="*/ 61432 h 1484224"/>
                  <a:gd name="connsiteX2" fmla="*/ 461359 w 538429"/>
                  <a:gd name="connsiteY2" fmla="*/ 188876 h 1484224"/>
                  <a:gd name="connsiteX3" fmla="*/ 122880 w 538429"/>
                  <a:gd name="connsiteY3" fmla="*/ 1484223 h 1484224"/>
                  <a:gd name="connsiteX4" fmla="*/ 122880 w 538429"/>
                  <a:gd name="connsiteY4" fmla="*/ 1484224 h 1484224"/>
                  <a:gd name="connsiteX5" fmla="*/ 0 w 538429"/>
                  <a:gd name="connsiteY5" fmla="*/ 1484224 h 1484224"/>
                  <a:gd name="connsiteX6" fmla="*/ 354208 w 538429"/>
                  <a:gd name="connsiteY6" fmla="*/ 128679 h 1484224"/>
                  <a:gd name="connsiteX7" fmla="*/ 432025 w 538429"/>
                  <a:gd name="connsiteY7" fmla="*/ 0 h 1484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8429" h="1484224">
                    <a:moveTo>
                      <a:pt x="432025" y="0"/>
                    </a:moveTo>
                    <a:lnTo>
                      <a:pt x="538429" y="61432"/>
                    </a:lnTo>
                    <a:lnTo>
                      <a:pt x="461359" y="188876"/>
                    </a:lnTo>
                    <a:cubicBezTo>
                      <a:pt x="245829" y="571697"/>
                      <a:pt x="122880" y="1013602"/>
                      <a:pt x="122880" y="1484223"/>
                    </a:cubicBezTo>
                    <a:lnTo>
                      <a:pt x="122880" y="1484224"/>
                    </a:lnTo>
                    <a:lnTo>
                      <a:pt x="0" y="1484224"/>
                    </a:lnTo>
                    <a:cubicBezTo>
                      <a:pt x="0" y="991732"/>
                      <a:pt x="128663" y="529291"/>
                      <a:pt x="354208" y="128679"/>
                    </a:cubicBezTo>
                    <a:lnTo>
                      <a:pt x="432025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</p:grpSp>
      <p:grpSp>
        <p:nvGrpSpPr>
          <p:cNvPr id="7" name="Group 21">
            <a:extLst>
              <a:ext uri="{FF2B5EF4-FFF2-40B4-BE49-F238E27FC236}">
                <a16:creationId xmlns:a16="http://schemas.microsoft.com/office/drawing/2014/main" xmlns="" id="{E3901422-8DF0-485F-AF6E-702C04AD7FA2}"/>
              </a:ext>
            </a:extLst>
          </p:cNvPr>
          <p:cNvGrpSpPr/>
          <p:nvPr/>
        </p:nvGrpSpPr>
        <p:grpSpPr>
          <a:xfrm>
            <a:off x="7613067" y="3251736"/>
            <a:ext cx="1442709" cy="1378997"/>
            <a:chOff x="7521925" y="3256636"/>
            <a:chExt cx="1363390" cy="1289568"/>
          </a:xfrm>
        </p:grpSpPr>
        <p:sp>
          <p:nvSpPr>
            <p:cNvPr id="50" name="Freeform 25">
              <a:extLst>
                <a:ext uri="{FF2B5EF4-FFF2-40B4-BE49-F238E27FC236}">
                  <a16:creationId xmlns:a16="http://schemas.microsoft.com/office/drawing/2014/main" xmlns="" id="{0875D592-15EE-4ECF-9052-90B4C7B2514C}"/>
                </a:ext>
              </a:extLst>
            </p:cNvPr>
            <p:cNvSpPr/>
            <p:nvPr/>
          </p:nvSpPr>
          <p:spPr>
            <a:xfrm>
              <a:off x="7644956" y="3256636"/>
              <a:ext cx="1240359" cy="1155131"/>
            </a:xfrm>
            <a:custGeom>
              <a:avLst/>
              <a:gdLst>
                <a:gd name="connsiteX0" fmla="*/ 61423 w 1034244"/>
                <a:gd name="connsiteY0" fmla="*/ 0 h 963179"/>
                <a:gd name="connsiteX1" fmla="*/ 186642 w 1034244"/>
                <a:gd name="connsiteY1" fmla="*/ 73008 h 963179"/>
                <a:gd name="connsiteX2" fmla="*/ 1017905 w 1034244"/>
                <a:gd name="connsiteY2" fmla="*/ 874890 h 963179"/>
                <a:gd name="connsiteX3" fmla="*/ 1034244 w 1034244"/>
                <a:gd name="connsiteY3" fmla="*/ 901785 h 963179"/>
                <a:gd name="connsiteX4" fmla="*/ 927907 w 1034244"/>
                <a:gd name="connsiteY4" fmla="*/ 963179 h 963179"/>
                <a:gd name="connsiteX5" fmla="*/ 916008 w 1034244"/>
                <a:gd name="connsiteY5" fmla="*/ 943593 h 963179"/>
                <a:gd name="connsiteX6" fmla="*/ 121660 w 1034244"/>
                <a:gd name="connsiteY6" fmla="*/ 177321 h 963179"/>
                <a:gd name="connsiteX7" fmla="*/ 0 w 1034244"/>
                <a:gd name="connsiteY7" fmla="*/ 106388 h 963179"/>
                <a:gd name="connsiteX8" fmla="*/ 61423 w 1034244"/>
                <a:gd name="connsiteY8" fmla="*/ 0 h 963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4244" h="963179">
                  <a:moveTo>
                    <a:pt x="61423" y="0"/>
                  </a:moveTo>
                  <a:lnTo>
                    <a:pt x="186642" y="73008"/>
                  </a:lnTo>
                  <a:cubicBezTo>
                    <a:pt x="516793" y="279104"/>
                    <a:pt x="800352" y="552869"/>
                    <a:pt x="1017905" y="874890"/>
                  </a:cubicBezTo>
                  <a:lnTo>
                    <a:pt x="1034244" y="901785"/>
                  </a:lnTo>
                  <a:lnTo>
                    <a:pt x="927907" y="963179"/>
                  </a:lnTo>
                  <a:lnTo>
                    <a:pt x="916008" y="943593"/>
                  </a:lnTo>
                  <a:cubicBezTo>
                    <a:pt x="708116" y="635872"/>
                    <a:pt x="437150" y="374265"/>
                    <a:pt x="121660" y="177321"/>
                  </a:cubicBezTo>
                  <a:lnTo>
                    <a:pt x="0" y="106388"/>
                  </a:lnTo>
                  <a:lnTo>
                    <a:pt x="61423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51" name="Freeform 93">
              <a:extLst>
                <a:ext uri="{FF2B5EF4-FFF2-40B4-BE49-F238E27FC236}">
                  <a16:creationId xmlns:a16="http://schemas.microsoft.com/office/drawing/2014/main" xmlns="" id="{60F165FF-D1AB-4775-91B3-BC3316C140EB}"/>
                </a:ext>
              </a:extLst>
            </p:cNvPr>
            <p:cNvSpPr/>
            <p:nvPr/>
          </p:nvSpPr>
          <p:spPr>
            <a:xfrm>
              <a:off x="7521925" y="3476834"/>
              <a:ext cx="1148270" cy="1069370"/>
            </a:xfrm>
            <a:custGeom>
              <a:avLst/>
              <a:gdLst>
                <a:gd name="connsiteX0" fmla="*/ 61423 w 1034244"/>
                <a:gd name="connsiteY0" fmla="*/ 0 h 963179"/>
                <a:gd name="connsiteX1" fmla="*/ 186642 w 1034244"/>
                <a:gd name="connsiteY1" fmla="*/ 73008 h 963179"/>
                <a:gd name="connsiteX2" fmla="*/ 1017905 w 1034244"/>
                <a:gd name="connsiteY2" fmla="*/ 874890 h 963179"/>
                <a:gd name="connsiteX3" fmla="*/ 1034244 w 1034244"/>
                <a:gd name="connsiteY3" fmla="*/ 901785 h 963179"/>
                <a:gd name="connsiteX4" fmla="*/ 927907 w 1034244"/>
                <a:gd name="connsiteY4" fmla="*/ 963179 h 963179"/>
                <a:gd name="connsiteX5" fmla="*/ 916008 w 1034244"/>
                <a:gd name="connsiteY5" fmla="*/ 943593 h 963179"/>
                <a:gd name="connsiteX6" fmla="*/ 121660 w 1034244"/>
                <a:gd name="connsiteY6" fmla="*/ 177321 h 963179"/>
                <a:gd name="connsiteX7" fmla="*/ 0 w 1034244"/>
                <a:gd name="connsiteY7" fmla="*/ 106388 h 963179"/>
                <a:gd name="connsiteX8" fmla="*/ 61423 w 1034244"/>
                <a:gd name="connsiteY8" fmla="*/ 0 h 963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4244" h="963179">
                  <a:moveTo>
                    <a:pt x="61423" y="0"/>
                  </a:moveTo>
                  <a:lnTo>
                    <a:pt x="186642" y="73008"/>
                  </a:lnTo>
                  <a:cubicBezTo>
                    <a:pt x="516793" y="279104"/>
                    <a:pt x="800352" y="552869"/>
                    <a:pt x="1017905" y="874890"/>
                  </a:cubicBezTo>
                  <a:lnTo>
                    <a:pt x="1034244" y="901785"/>
                  </a:lnTo>
                  <a:lnTo>
                    <a:pt x="927907" y="963179"/>
                  </a:lnTo>
                  <a:lnTo>
                    <a:pt x="916008" y="943593"/>
                  </a:lnTo>
                  <a:cubicBezTo>
                    <a:pt x="708116" y="635872"/>
                    <a:pt x="437150" y="374265"/>
                    <a:pt x="121660" y="177321"/>
                  </a:cubicBezTo>
                  <a:lnTo>
                    <a:pt x="0" y="106388"/>
                  </a:lnTo>
                  <a:lnTo>
                    <a:pt x="61423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grpSp>
        <p:nvGrpSpPr>
          <p:cNvPr id="8" name="Group 22">
            <a:extLst>
              <a:ext uri="{FF2B5EF4-FFF2-40B4-BE49-F238E27FC236}">
                <a16:creationId xmlns:a16="http://schemas.microsoft.com/office/drawing/2014/main" xmlns="" id="{28E91DEF-FA4A-4DE3-B240-E0AF9D629659}"/>
              </a:ext>
            </a:extLst>
          </p:cNvPr>
          <p:cNvGrpSpPr/>
          <p:nvPr/>
        </p:nvGrpSpPr>
        <p:grpSpPr>
          <a:xfrm>
            <a:off x="8737060" y="4454385"/>
            <a:ext cx="904136" cy="1904634"/>
            <a:chOff x="8584122" y="4381292"/>
            <a:chExt cx="854428" cy="1781116"/>
          </a:xfrm>
        </p:grpSpPr>
        <p:sp>
          <p:nvSpPr>
            <p:cNvPr id="48" name="Freeform 20">
              <a:extLst>
                <a:ext uri="{FF2B5EF4-FFF2-40B4-BE49-F238E27FC236}">
                  <a16:creationId xmlns:a16="http://schemas.microsoft.com/office/drawing/2014/main" xmlns="" id="{A5004867-A4C8-48B2-8C30-2C2936AC8F9F}"/>
                </a:ext>
              </a:extLst>
            </p:cNvPr>
            <p:cNvSpPr/>
            <p:nvPr/>
          </p:nvSpPr>
          <p:spPr>
            <a:xfrm>
              <a:off x="8792339" y="4381292"/>
              <a:ext cx="646211" cy="1776297"/>
            </a:xfrm>
            <a:custGeom>
              <a:avLst/>
              <a:gdLst>
                <a:gd name="connsiteX0" fmla="*/ 106337 w 538828"/>
                <a:gd name="connsiteY0" fmla="*/ 0 h 1481124"/>
                <a:gd name="connsiteX1" fmla="*/ 204856 w 538828"/>
                <a:gd name="connsiteY1" fmla="*/ 162168 h 1481124"/>
                <a:gd name="connsiteX2" fmla="*/ 538828 w 538828"/>
                <a:gd name="connsiteY2" fmla="*/ 1481124 h 1481124"/>
                <a:gd name="connsiteX3" fmla="*/ 415945 w 538828"/>
                <a:gd name="connsiteY3" fmla="*/ 1481124 h 1481124"/>
                <a:gd name="connsiteX4" fmla="*/ 415945 w 538828"/>
                <a:gd name="connsiteY4" fmla="*/ 1481123 h 1481124"/>
                <a:gd name="connsiteX5" fmla="*/ 96804 w 538828"/>
                <a:gd name="connsiteY5" fmla="*/ 220739 h 1481124"/>
                <a:gd name="connsiteX6" fmla="*/ 0 w 538828"/>
                <a:gd name="connsiteY6" fmla="*/ 61394 h 1481124"/>
                <a:gd name="connsiteX7" fmla="*/ 106337 w 538828"/>
                <a:gd name="connsiteY7" fmla="*/ 0 h 1481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8828" h="1481124">
                  <a:moveTo>
                    <a:pt x="106337" y="0"/>
                  </a:moveTo>
                  <a:lnTo>
                    <a:pt x="204856" y="162168"/>
                  </a:lnTo>
                  <a:cubicBezTo>
                    <a:pt x="417845" y="554245"/>
                    <a:pt x="538828" y="1003556"/>
                    <a:pt x="538828" y="1481124"/>
                  </a:cubicBezTo>
                  <a:lnTo>
                    <a:pt x="415945" y="1481124"/>
                  </a:lnTo>
                  <a:lnTo>
                    <a:pt x="415945" y="1481123"/>
                  </a:lnTo>
                  <a:cubicBezTo>
                    <a:pt x="415945" y="1024763"/>
                    <a:pt x="300335" y="595405"/>
                    <a:pt x="96804" y="220739"/>
                  </a:cubicBezTo>
                  <a:lnTo>
                    <a:pt x="0" y="61394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9" name="Freeform 94">
              <a:extLst>
                <a:ext uri="{FF2B5EF4-FFF2-40B4-BE49-F238E27FC236}">
                  <a16:creationId xmlns:a16="http://schemas.microsoft.com/office/drawing/2014/main" xmlns="" id="{22FE5514-5FCC-47AA-9A8C-CD403A6B057E}"/>
                </a:ext>
              </a:extLst>
            </p:cNvPr>
            <p:cNvSpPr/>
            <p:nvPr/>
          </p:nvSpPr>
          <p:spPr>
            <a:xfrm>
              <a:off x="8584122" y="4517991"/>
              <a:ext cx="598233" cy="1644417"/>
            </a:xfrm>
            <a:custGeom>
              <a:avLst/>
              <a:gdLst>
                <a:gd name="connsiteX0" fmla="*/ 106337 w 538828"/>
                <a:gd name="connsiteY0" fmla="*/ 0 h 1481124"/>
                <a:gd name="connsiteX1" fmla="*/ 204856 w 538828"/>
                <a:gd name="connsiteY1" fmla="*/ 162168 h 1481124"/>
                <a:gd name="connsiteX2" fmla="*/ 538828 w 538828"/>
                <a:gd name="connsiteY2" fmla="*/ 1481124 h 1481124"/>
                <a:gd name="connsiteX3" fmla="*/ 415945 w 538828"/>
                <a:gd name="connsiteY3" fmla="*/ 1481124 h 1481124"/>
                <a:gd name="connsiteX4" fmla="*/ 415945 w 538828"/>
                <a:gd name="connsiteY4" fmla="*/ 1481123 h 1481124"/>
                <a:gd name="connsiteX5" fmla="*/ 96804 w 538828"/>
                <a:gd name="connsiteY5" fmla="*/ 220739 h 1481124"/>
                <a:gd name="connsiteX6" fmla="*/ 0 w 538828"/>
                <a:gd name="connsiteY6" fmla="*/ 61394 h 1481124"/>
                <a:gd name="connsiteX7" fmla="*/ 106337 w 538828"/>
                <a:gd name="connsiteY7" fmla="*/ 0 h 1481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8828" h="1481124">
                  <a:moveTo>
                    <a:pt x="106337" y="0"/>
                  </a:moveTo>
                  <a:lnTo>
                    <a:pt x="204856" y="162168"/>
                  </a:lnTo>
                  <a:cubicBezTo>
                    <a:pt x="417845" y="554245"/>
                    <a:pt x="538828" y="1003556"/>
                    <a:pt x="538828" y="1481124"/>
                  </a:cubicBezTo>
                  <a:lnTo>
                    <a:pt x="415945" y="1481124"/>
                  </a:lnTo>
                  <a:lnTo>
                    <a:pt x="415945" y="1481123"/>
                  </a:lnTo>
                  <a:cubicBezTo>
                    <a:pt x="415945" y="1024763"/>
                    <a:pt x="300335" y="595405"/>
                    <a:pt x="96804" y="220739"/>
                  </a:cubicBezTo>
                  <a:lnTo>
                    <a:pt x="0" y="61394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cxnSp>
        <p:nvCxnSpPr>
          <p:cNvPr id="9" name="Straight Connector 101">
            <a:extLst>
              <a:ext uri="{FF2B5EF4-FFF2-40B4-BE49-F238E27FC236}">
                <a16:creationId xmlns:a16="http://schemas.microsoft.com/office/drawing/2014/main" xmlns="" id="{10F6469A-9E9A-4E51-AB1F-DB5147BF86D2}"/>
              </a:ext>
            </a:extLst>
          </p:cNvPr>
          <p:cNvCxnSpPr/>
          <p:nvPr/>
        </p:nvCxnSpPr>
        <p:spPr>
          <a:xfrm>
            <a:off x="1520882" y="6362700"/>
            <a:ext cx="9166183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7">
            <a:extLst>
              <a:ext uri="{FF2B5EF4-FFF2-40B4-BE49-F238E27FC236}">
                <a16:creationId xmlns:a16="http://schemas.microsoft.com/office/drawing/2014/main" xmlns="" id="{245AD884-297D-4CF4-9DC7-766A49D5CB4E}"/>
              </a:ext>
            </a:extLst>
          </p:cNvPr>
          <p:cNvGrpSpPr/>
          <p:nvPr/>
        </p:nvGrpSpPr>
        <p:grpSpPr>
          <a:xfrm>
            <a:off x="190500" y="4128458"/>
            <a:ext cx="2827926" cy="702246"/>
            <a:chOff x="1081769" y="2874009"/>
            <a:chExt cx="2672453" cy="656703"/>
          </a:xfrm>
          <a:noFill/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71FE4349-ED14-4D72-B190-C0FD609B3808}"/>
                </a:ext>
              </a:extLst>
            </p:cNvPr>
            <p:cNvSpPr txBox="1"/>
            <p:nvPr/>
          </p:nvSpPr>
          <p:spPr>
            <a:xfrm>
              <a:off x="2077619" y="2874009"/>
              <a:ext cx="678966" cy="34538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871,4</a:t>
              </a:r>
              <a:endParaRPr lang="id-ID" b="1" dirty="0">
                <a:solidFill>
                  <a:schemeClr val="accent2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13D1141C-7260-464F-BAE7-A519F874A81F}"/>
                </a:ext>
              </a:extLst>
            </p:cNvPr>
            <p:cNvSpPr txBox="1"/>
            <p:nvPr/>
          </p:nvSpPr>
          <p:spPr>
            <a:xfrm>
              <a:off x="1081769" y="3242895"/>
              <a:ext cx="2672453" cy="28781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ea typeface="Open Sans Light" panose="020B0306030504020204" pitchFamily="34" charset="0"/>
                  <a:cs typeface="Open Sans Light" panose="020B0306030504020204" pitchFamily="34" charset="0"/>
                </a:rPr>
                <a:t>на благоустройство города</a:t>
              </a:r>
              <a:endParaRPr lang="en-US" sz="1400" b="1" dirty="0"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grpSp>
        <p:nvGrpSpPr>
          <p:cNvPr id="95" name="Группа 94"/>
          <p:cNvGrpSpPr/>
          <p:nvPr/>
        </p:nvGrpSpPr>
        <p:grpSpPr>
          <a:xfrm>
            <a:off x="3074854" y="3828356"/>
            <a:ext cx="794869" cy="803260"/>
            <a:chOff x="2951029" y="4142681"/>
            <a:chExt cx="794869" cy="803260"/>
          </a:xfrm>
        </p:grpSpPr>
        <p:grpSp>
          <p:nvGrpSpPr>
            <p:cNvPr id="12" name="Group 3">
              <a:extLst>
                <a:ext uri="{FF2B5EF4-FFF2-40B4-BE49-F238E27FC236}">
                  <a16:creationId xmlns:a16="http://schemas.microsoft.com/office/drawing/2014/main" xmlns="" id="{90845A55-8AE0-4067-9090-E2050B91B9FC}"/>
                </a:ext>
              </a:extLst>
            </p:cNvPr>
            <p:cNvGrpSpPr/>
            <p:nvPr/>
          </p:nvGrpSpPr>
          <p:grpSpPr>
            <a:xfrm>
              <a:off x="2951029" y="4142681"/>
              <a:ext cx="794869" cy="803260"/>
              <a:chOff x="3116200" y="4089802"/>
              <a:chExt cx="751168" cy="751168"/>
            </a:xfrm>
          </p:grpSpPr>
          <p:sp>
            <p:nvSpPr>
              <p:cNvPr id="44" name="Oval 116">
                <a:extLst>
                  <a:ext uri="{FF2B5EF4-FFF2-40B4-BE49-F238E27FC236}">
                    <a16:creationId xmlns:a16="http://schemas.microsoft.com/office/drawing/2014/main" xmlns="" id="{8B42A844-CFE3-4098-96E6-47211B1DB67F}"/>
                  </a:ext>
                </a:extLst>
              </p:cNvPr>
              <p:cNvSpPr/>
              <p:nvPr/>
            </p:nvSpPr>
            <p:spPr>
              <a:xfrm>
                <a:off x="3116200" y="4089802"/>
                <a:ext cx="751168" cy="7511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/>
              </a:p>
            </p:txBody>
          </p:sp>
          <p:sp>
            <p:nvSpPr>
              <p:cNvPr id="46" name="Oval 6">
                <a:extLst>
                  <a:ext uri="{FF2B5EF4-FFF2-40B4-BE49-F238E27FC236}">
                    <a16:creationId xmlns:a16="http://schemas.microsoft.com/office/drawing/2014/main" xmlns="" id="{DE9B3907-2271-42B8-840C-5DCF41F7CBF0}"/>
                  </a:ext>
                </a:extLst>
              </p:cNvPr>
              <p:cNvSpPr/>
              <p:nvPr/>
            </p:nvSpPr>
            <p:spPr>
              <a:xfrm>
                <a:off x="3201128" y="4158180"/>
                <a:ext cx="625733" cy="64228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/>
              </a:p>
            </p:txBody>
          </p:sp>
        </p:grpSp>
        <p:grpSp>
          <p:nvGrpSpPr>
            <p:cNvPr id="75" name="Group 563"/>
            <p:cNvGrpSpPr>
              <a:grpSpLocks noChangeAspect="1"/>
            </p:cNvGrpSpPr>
            <p:nvPr/>
          </p:nvGrpSpPr>
          <p:grpSpPr bwMode="auto">
            <a:xfrm>
              <a:off x="3177695" y="4352224"/>
              <a:ext cx="388591" cy="336618"/>
              <a:chOff x="868" y="-3490"/>
              <a:chExt cx="2942" cy="2484"/>
            </a:xfrm>
            <a:solidFill>
              <a:schemeClr val="bg1"/>
            </a:solidFill>
          </p:grpSpPr>
          <p:sp>
            <p:nvSpPr>
              <p:cNvPr id="76" name="Freeform 565"/>
              <p:cNvSpPr>
                <a:spLocks/>
              </p:cNvSpPr>
              <p:nvPr/>
            </p:nvSpPr>
            <p:spPr bwMode="auto">
              <a:xfrm>
                <a:off x="943" y="-3490"/>
                <a:ext cx="1642" cy="995"/>
              </a:xfrm>
              <a:custGeom>
                <a:avLst/>
                <a:gdLst>
                  <a:gd name="T0" fmla="*/ 241 w 3283"/>
                  <a:gd name="T1" fmla="*/ 7 h 1990"/>
                  <a:gd name="T2" fmla="*/ 307 w 3283"/>
                  <a:gd name="T3" fmla="*/ 39 h 1990"/>
                  <a:gd name="T4" fmla="*/ 357 w 3283"/>
                  <a:gd name="T5" fmla="*/ 97 h 1990"/>
                  <a:gd name="T6" fmla="*/ 503 w 3283"/>
                  <a:gd name="T7" fmla="*/ 329 h 1990"/>
                  <a:gd name="T8" fmla="*/ 655 w 3283"/>
                  <a:gd name="T9" fmla="*/ 525 h 1990"/>
                  <a:gd name="T10" fmla="*/ 777 w 3283"/>
                  <a:gd name="T11" fmla="*/ 553 h 1990"/>
                  <a:gd name="T12" fmla="*/ 884 w 3283"/>
                  <a:gd name="T13" fmla="*/ 453 h 1990"/>
                  <a:gd name="T14" fmla="*/ 1012 w 3283"/>
                  <a:gd name="T15" fmla="*/ 379 h 1990"/>
                  <a:gd name="T16" fmla="*/ 1157 w 3283"/>
                  <a:gd name="T17" fmla="*/ 330 h 1990"/>
                  <a:gd name="T18" fmla="*/ 1319 w 3283"/>
                  <a:gd name="T19" fmla="*/ 312 h 1990"/>
                  <a:gd name="T20" fmla="*/ 1384 w 3283"/>
                  <a:gd name="T21" fmla="*/ 312 h 1990"/>
                  <a:gd name="T22" fmla="*/ 1457 w 3283"/>
                  <a:gd name="T23" fmla="*/ 312 h 1990"/>
                  <a:gd name="T24" fmla="*/ 1537 w 3283"/>
                  <a:gd name="T25" fmla="*/ 318 h 1990"/>
                  <a:gd name="T26" fmla="*/ 1627 w 3283"/>
                  <a:gd name="T27" fmla="*/ 332 h 1990"/>
                  <a:gd name="T28" fmla="*/ 1725 w 3283"/>
                  <a:gd name="T29" fmla="*/ 362 h 1990"/>
                  <a:gd name="T30" fmla="*/ 1834 w 3283"/>
                  <a:gd name="T31" fmla="*/ 409 h 1990"/>
                  <a:gd name="T32" fmla="*/ 1951 w 3283"/>
                  <a:gd name="T33" fmla="*/ 478 h 1990"/>
                  <a:gd name="T34" fmla="*/ 2078 w 3283"/>
                  <a:gd name="T35" fmla="*/ 573 h 1990"/>
                  <a:gd name="T36" fmla="*/ 2218 w 3283"/>
                  <a:gd name="T37" fmla="*/ 700 h 1990"/>
                  <a:gd name="T38" fmla="*/ 2366 w 3283"/>
                  <a:gd name="T39" fmla="*/ 862 h 1990"/>
                  <a:gd name="T40" fmla="*/ 2526 w 3283"/>
                  <a:gd name="T41" fmla="*/ 1062 h 1990"/>
                  <a:gd name="T42" fmla="*/ 2614 w 3283"/>
                  <a:gd name="T43" fmla="*/ 1150 h 1990"/>
                  <a:gd name="T44" fmla="*/ 2723 w 3283"/>
                  <a:gd name="T45" fmla="*/ 1219 h 1990"/>
                  <a:gd name="T46" fmla="*/ 2846 w 3283"/>
                  <a:gd name="T47" fmla="*/ 1273 h 1990"/>
                  <a:gd name="T48" fmla="*/ 2976 w 3283"/>
                  <a:gd name="T49" fmla="*/ 1312 h 1990"/>
                  <a:gd name="T50" fmla="*/ 3103 w 3283"/>
                  <a:gd name="T51" fmla="*/ 1341 h 1990"/>
                  <a:gd name="T52" fmla="*/ 3221 w 3283"/>
                  <a:gd name="T53" fmla="*/ 1358 h 1990"/>
                  <a:gd name="T54" fmla="*/ 3260 w 3283"/>
                  <a:gd name="T55" fmla="*/ 1376 h 1990"/>
                  <a:gd name="T56" fmla="*/ 3282 w 3283"/>
                  <a:gd name="T57" fmla="*/ 1415 h 1990"/>
                  <a:gd name="T58" fmla="*/ 3278 w 3283"/>
                  <a:gd name="T59" fmla="*/ 1458 h 1990"/>
                  <a:gd name="T60" fmla="*/ 3250 w 3283"/>
                  <a:gd name="T61" fmla="*/ 1492 h 1990"/>
                  <a:gd name="T62" fmla="*/ 3112 w 3283"/>
                  <a:gd name="T63" fmla="*/ 1573 h 1990"/>
                  <a:gd name="T64" fmla="*/ 2942 w 3283"/>
                  <a:gd name="T65" fmla="*/ 1662 h 1990"/>
                  <a:gd name="T66" fmla="*/ 2746 w 3283"/>
                  <a:gd name="T67" fmla="*/ 1753 h 1990"/>
                  <a:gd name="T68" fmla="*/ 2526 w 3283"/>
                  <a:gd name="T69" fmla="*/ 1838 h 1990"/>
                  <a:gd name="T70" fmla="*/ 2287 w 3283"/>
                  <a:gd name="T71" fmla="*/ 1910 h 1990"/>
                  <a:gd name="T72" fmla="*/ 2035 w 3283"/>
                  <a:gd name="T73" fmla="*/ 1963 h 1990"/>
                  <a:gd name="T74" fmla="*/ 1773 w 3283"/>
                  <a:gd name="T75" fmla="*/ 1990 h 1990"/>
                  <a:gd name="T76" fmla="*/ 1505 w 3283"/>
                  <a:gd name="T77" fmla="*/ 1981 h 1990"/>
                  <a:gd name="T78" fmla="*/ 1237 w 3283"/>
                  <a:gd name="T79" fmla="*/ 1931 h 1990"/>
                  <a:gd name="T80" fmla="*/ 1061 w 3283"/>
                  <a:gd name="T81" fmla="*/ 1871 h 1990"/>
                  <a:gd name="T82" fmla="*/ 916 w 3283"/>
                  <a:gd name="T83" fmla="*/ 1797 h 1990"/>
                  <a:gd name="T84" fmla="*/ 802 w 3283"/>
                  <a:gd name="T85" fmla="*/ 1712 h 1990"/>
                  <a:gd name="T86" fmla="*/ 716 w 3283"/>
                  <a:gd name="T87" fmla="*/ 1617 h 1990"/>
                  <a:gd name="T88" fmla="*/ 653 w 3283"/>
                  <a:gd name="T89" fmla="*/ 1517 h 1990"/>
                  <a:gd name="T90" fmla="*/ 611 w 3283"/>
                  <a:gd name="T91" fmla="*/ 1414 h 1990"/>
                  <a:gd name="T92" fmla="*/ 586 w 3283"/>
                  <a:gd name="T93" fmla="*/ 1308 h 1990"/>
                  <a:gd name="T94" fmla="*/ 575 w 3283"/>
                  <a:gd name="T95" fmla="*/ 1203 h 1990"/>
                  <a:gd name="T96" fmla="*/ 575 w 3283"/>
                  <a:gd name="T97" fmla="*/ 1101 h 1990"/>
                  <a:gd name="T98" fmla="*/ 582 w 3283"/>
                  <a:gd name="T99" fmla="*/ 1007 h 1990"/>
                  <a:gd name="T100" fmla="*/ 420 w 3283"/>
                  <a:gd name="T101" fmla="*/ 841 h 1990"/>
                  <a:gd name="T102" fmla="*/ 257 w 3283"/>
                  <a:gd name="T103" fmla="*/ 644 h 1990"/>
                  <a:gd name="T104" fmla="*/ 100 w 3283"/>
                  <a:gd name="T105" fmla="*/ 414 h 1990"/>
                  <a:gd name="T106" fmla="*/ 9 w 3283"/>
                  <a:gd name="T107" fmla="*/ 252 h 1990"/>
                  <a:gd name="T108" fmla="*/ 0 w 3283"/>
                  <a:gd name="T109" fmla="*/ 179 h 1990"/>
                  <a:gd name="T110" fmla="*/ 20 w 3283"/>
                  <a:gd name="T111" fmla="*/ 107 h 1990"/>
                  <a:gd name="T112" fmla="*/ 64 w 3283"/>
                  <a:gd name="T113" fmla="*/ 48 h 1990"/>
                  <a:gd name="T114" fmla="*/ 132 w 3283"/>
                  <a:gd name="T115" fmla="*/ 9 h 1990"/>
                  <a:gd name="T116" fmla="*/ 205 w 3283"/>
                  <a:gd name="T117" fmla="*/ 0 h 19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283" h="1990">
                    <a:moveTo>
                      <a:pt x="205" y="0"/>
                    </a:moveTo>
                    <a:lnTo>
                      <a:pt x="241" y="7"/>
                    </a:lnTo>
                    <a:lnTo>
                      <a:pt x="277" y="20"/>
                    </a:lnTo>
                    <a:lnTo>
                      <a:pt x="307" y="39"/>
                    </a:lnTo>
                    <a:lnTo>
                      <a:pt x="336" y="66"/>
                    </a:lnTo>
                    <a:lnTo>
                      <a:pt x="357" y="97"/>
                    </a:lnTo>
                    <a:lnTo>
                      <a:pt x="430" y="218"/>
                    </a:lnTo>
                    <a:lnTo>
                      <a:pt x="503" y="329"/>
                    </a:lnTo>
                    <a:lnTo>
                      <a:pt x="578" y="430"/>
                    </a:lnTo>
                    <a:lnTo>
                      <a:pt x="655" y="525"/>
                    </a:lnTo>
                    <a:lnTo>
                      <a:pt x="730" y="611"/>
                    </a:lnTo>
                    <a:lnTo>
                      <a:pt x="777" y="553"/>
                    </a:lnTo>
                    <a:lnTo>
                      <a:pt x="828" y="500"/>
                    </a:lnTo>
                    <a:lnTo>
                      <a:pt x="884" y="453"/>
                    </a:lnTo>
                    <a:lnTo>
                      <a:pt x="946" y="412"/>
                    </a:lnTo>
                    <a:lnTo>
                      <a:pt x="1012" y="379"/>
                    </a:lnTo>
                    <a:lnTo>
                      <a:pt x="1082" y="350"/>
                    </a:lnTo>
                    <a:lnTo>
                      <a:pt x="1157" y="330"/>
                    </a:lnTo>
                    <a:lnTo>
                      <a:pt x="1236" y="318"/>
                    </a:lnTo>
                    <a:lnTo>
                      <a:pt x="1319" y="312"/>
                    </a:lnTo>
                    <a:lnTo>
                      <a:pt x="1350" y="312"/>
                    </a:lnTo>
                    <a:lnTo>
                      <a:pt x="1384" y="312"/>
                    </a:lnTo>
                    <a:lnTo>
                      <a:pt x="1419" y="312"/>
                    </a:lnTo>
                    <a:lnTo>
                      <a:pt x="1457" y="312"/>
                    </a:lnTo>
                    <a:lnTo>
                      <a:pt x="1496" y="314"/>
                    </a:lnTo>
                    <a:lnTo>
                      <a:pt x="1537" y="318"/>
                    </a:lnTo>
                    <a:lnTo>
                      <a:pt x="1580" y="323"/>
                    </a:lnTo>
                    <a:lnTo>
                      <a:pt x="1627" y="332"/>
                    </a:lnTo>
                    <a:lnTo>
                      <a:pt x="1675" y="345"/>
                    </a:lnTo>
                    <a:lnTo>
                      <a:pt x="1725" y="362"/>
                    </a:lnTo>
                    <a:lnTo>
                      <a:pt x="1778" y="382"/>
                    </a:lnTo>
                    <a:lnTo>
                      <a:pt x="1834" y="409"/>
                    </a:lnTo>
                    <a:lnTo>
                      <a:pt x="1891" y="439"/>
                    </a:lnTo>
                    <a:lnTo>
                      <a:pt x="1951" y="478"/>
                    </a:lnTo>
                    <a:lnTo>
                      <a:pt x="2014" y="521"/>
                    </a:lnTo>
                    <a:lnTo>
                      <a:pt x="2078" y="573"/>
                    </a:lnTo>
                    <a:lnTo>
                      <a:pt x="2146" y="632"/>
                    </a:lnTo>
                    <a:lnTo>
                      <a:pt x="2218" y="700"/>
                    </a:lnTo>
                    <a:lnTo>
                      <a:pt x="2291" y="777"/>
                    </a:lnTo>
                    <a:lnTo>
                      <a:pt x="2366" y="862"/>
                    </a:lnTo>
                    <a:lnTo>
                      <a:pt x="2446" y="957"/>
                    </a:lnTo>
                    <a:lnTo>
                      <a:pt x="2526" y="1062"/>
                    </a:lnTo>
                    <a:lnTo>
                      <a:pt x="2567" y="1108"/>
                    </a:lnTo>
                    <a:lnTo>
                      <a:pt x="2614" y="1150"/>
                    </a:lnTo>
                    <a:lnTo>
                      <a:pt x="2666" y="1187"/>
                    </a:lnTo>
                    <a:lnTo>
                      <a:pt x="2723" y="1219"/>
                    </a:lnTo>
                    <a:lnTo>
                      <a:pt x="2784" y="1248"/>
                    </a:lnTo>
                    <a:lnTo>
                      <a:pt x="2846" y="1273"/>
                    </a:lnTo>
                    <a:lnTo>
                      <a:pt x="2910" y="1294"/>
                    </a:lnTo>
                    <a:lnTo>
                      <a:pt x="2976" y="1312"/>
                    </a:lnTo>
                    <a:lnTo>
                      <a:pt x="3041" y="1326"/>
                    </a:lnTo>
                    <a:lnTo>
                      <a:pt x="3103" y="1341"/>
                    </a:lnTo>
                    <a:lnTo>
                      <a:pt x="3164" y="1349"/>
                    </a:lnTo>
                    <a:lnTo>
                      <a:pt x="3221" y="1358"/>
                    </a:lnTo>
                    <a:lnTo>
                      <a:pt x="3242" y="1364"/>
                    </a:lnTo>
                    <a:lnTo>
                      <a:pt x="3260" y="1376"/>
                    </a:lnTo>
                    <a:lnTo>
                      <a:pt x="3275" y="1394"/>
                    </a:lnTo>
                    <a:lnTo>
                      <a:pt x="3282" y="1415"/>
                    </a:lnTo>
                    <a:lnTo>
                      <a:pt x="3283" y="1437"/>
                    </a:lnTo>
                    <a:lnTo>
                      <a:pt x="3278" y="1458"/>
                    </a:lnTo>
                    <a:lnTo>
                      <a:pt x="3266" y="1478"/>
                    </a:lnTo>
                    <a:lnTo>
                      <a:pt x="3250" y="1492"/>
                    </a:lnTo>
                    <a:lnTo>
                      <a:pt x="3185" y="1531"/>
                    </a:lnTo>
                    <a:lnTo>
                      <a:pt x="3112" y="1573"/>
                    </a:lnTo>
                    <a:lnTo>
                      <a:pt x="3030" y="1617"/>
                    </a:lnTo>
                    <a:lnTo>
                      <a:pt x="2942" y="1662"/>
                    </a:lnTo>
                    <a:lnTo>
                      <a:pt x="2848" y="1706"/>
                    </a:lnTo>
                    <a:lnTo>
                      <a:pt x="2746" y="1753"/>
                    </a:lnTo>
                    <a:lnTo>
                      <a:pt x="2639" y="1796"/>
                    </a:lnTo>
                    <a:lnTo>
                      <a:pt x="2526" y="1838"/>
                    </a:lnTo>
                    <a:lnTo>
                      <a:pt x="2409" y="1876"/>
                    </a:lnTo>
                    <a:lnTo>
                      <a:pt x="2287" y="1910"/>
                    </a:lnTo>
                    <a:lnTo>
                      <a:pt x="2162" y="1940"/>
                    </a:lnTo>
                    <a:lnTo>
                      <a:pt x="2035" y="1963"/>
                    </a:lnTo>
                    <a:lnTo>
                      <a:pt x="1905" y="1979"/>
                    </a:lnTo>
                    <a:lnTo>
                      <a:pt x="1773" y="1990"/>
                    </a:lnTo>
                    <a:lnTo>
                      <a:pt x="1639" y="1990"/>
                    </a:lnTo>
                    <a:lnTo>
                      <a:pt x="1505" y="1981"/>
                    </a:lnTo>
                    <a:lnTo>
                      <a:pt x="1371" y="1962"/>
                    </a:lnTo>
                    <a:lnTo>
                      <a:pt x="1237" y="1931"/>
                    </a:lnTo>
                    <a:lnTo>
                      <a:pt x="1144" y="1903"/>
                    </a:lnTo>
                    <a:lnTo>
                      <a:pt x="1061" y="1871"/>
                    </a:lnTo>
                    <a:lnTo>
                      <a:pt x="984" y="1835"/>
                    </a:lnTo>
                    <a:lnTo>
                      <a:pt x="916" y="1797"/>
                    </a:lnTo>
                    <a:lnTo>
                      <a:pt x="855" y="1756"/>
                    </a:lnTo>
                    <a:lnTo>
                      <a:pt x="802" y="1712"/>
                    </a:lnTo>
                    <a:lnTo>
                      <a:pt x="755" y="1665"/>
                    </a:lnTo>
                    <a:lnTo>
                      <a:pt x="716" y="1617"/>
                    </a:lnTo>
                    <a:lnTo>
                      <a:pt x="682" y="1569"/>
                    </a:lnTo>
                    <a:lnTo>
                      <a:pt x="653" y="1517"/>
                    </a:lnTo>
                    <a:lnTo>
                      <a:pt x="630" y="1465"/>
                    </a:lnTo>
                    <a:lnTo>
                      <a:pt x="611" y="1414"/>
                    </a:lnTo>
                    <a:lnTo>
                      <a:pt x="596" y="1360"/>
                    </a:lnTo>
                    <a:lnTo>
                      <a:pt x="586" y="1308"/>
                    </a:lnTo>
                    <a:lnTo>
                      <a:pt x="578" y="1255"/>
                    </a:lnTo>
                    <a:lnTo>
                      <a:pt x="575" y="1203"/>
                    </a:lnTo>
                    <a:lnTo>
                      <a:pt x="573" y="1151"/>
                    </a:lnTo>
                    <a:lnTo>
                      <a:pt x="575" y="1101"/>
                    </a:lnTo>
                    <a:lnTo>
                      <a:pt x="578" y="1053"/>
                    </a:lnTo>
                    <a:lnTo>
                      <a:pt x="582" y="1007"/>
                    </a:lnTo>
                    <a:lnTo>
                      <a:pt x="502" y="926"/>
                    </a:lnTo>
                    <a:lnTo>
                      <a:pt x="420" y="841"/>
                    </a:lnTo>
                    <a:lnTo>
                      <a:pt x="337" y="746"/>
                    </a:lnTo>
                    <a:lnTo>
                      <a:pt x="257" y="644"/>
                    </a:lnTo>
                    <a:lnTo>
                      <a:pt x="179" y="534"/>
                    </a:lnTo>
                    <a:lnTo>
                      <a:pt x="100" y="414"/>
                    </a:lnTo>
                    <a:lnTo>
                      <a:pt x="25" y="287"/>
                    </a:lnTo>
                    <a:lnTo>
                      <a:pt x="9" y="252"/>
                    </a:lnTo>
                    <a:lnTo>
                      <a:pt x="0" y="216"/>
                    </a:lnTo>
                    <a:lnTo>
                      <a:pt x="0" y="179"/>
                    </a:lnTo>
                    <a:lnTo>
                      <a:pt x="5" y="141"/>
                    </a:lnTo>
                    <a:lnTo>
                      <a:pt x="20" y="107"/>
                    </a:lnTo>
                    <a:lnTo>
                      <a:pt x="37" y="75"/>
                    </a:lnTo>
                    <a:lnTo>
                      <a:pt x="64" y="48"/>
                    </a:lnTo>
                    <a:lnTo>
                      <a:pt x="96" y="25"/>
                    </a:lnTo>
                    <a:lnTo>
                      <a:pt x="132" y="9"/>
                    </a:lnTo>
                    <a:lnTo>
                      <a:pt x="168" y="2"/>
                    </a:lnTo>
                    <a:lnTo>
                      <a:pt x="20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566"/>
              <p:cNvSpPr>
                <a:spLocks/>
              </p:cNvSpPr>
              <p:nvPr/>
            </p:nvSpPr>
            <p:spPr bwMode="auto">
              <a:xfrm>
                <a:off x="868" y="-2334"/>
                <a:ext cx="2942" cy="1328"/>
              </a:xfrm>
              <a:custGeom>
                <a:avLst/>
                <a:gdLst>
                  <a:gd name="T0" fmla="*/ 3842 w 5885"/>
                  <a:gd name="T1" fmla="*/ 4 h 2656"/>
                  <a:gd name="T2" fmla="*/ 4032 w 5885"/>
                  <a:gd name="T3" fmla="*/ 32 h 2656"/>
                  <a:gd name="T4" fmla="*/ 4214 w 5885"/>
                  <a:gd name="T5" fmla="*/ 93 h 2656"/>
                  <a:gd name="T6" fmla="*/ 4382 w 5885"/>
                  <a:gd name="T7" fmla="*/ 182 h 2656"/>
                  <a:gd name="T8" fmla="*/ 4531 w 5885"/>
                  <a:gd name="T9" fmla="*/ 298 h 2656"/>
                  <a:gd name="T10" fmla="*/ 4662 w 5885"/>
                  <a:gd name="T11" fmla="*/ 439 h 2656"/>
                  <a:gd name="T12" fmla="*/ 5869 w 5885"/>
                  <a:gd name="T13" fmla="*/ 2342 h 2656"/>
                  <a:gd name="T14" fmla="*/ 5885 w 5885"/>
                  <a:gd name="T15" fmla="*/ 2420 h 2656"/>
                  <a:gd name="T16" fmla="*/ 5874 w 5885"/>
                  <a:gd name="T17" fmla="*/ 2501 h 2656"/>
                  <a:gd name="T18" fmla="*/ 5835 w 5885"/>
                  <a:gd name="T19" fmla="*/ 2572 h 2656"/>
                  <a:gd name="T20" fmla="*/ 5774 w 5885"/>
                  <a:gd name="T21" fmla="*/ 2624 h 2656"/>
                  <a:gd name="T22" fmla="*/ 5699 w 5885"/>
                  <a:gd name="T23" fmla="*/ 2652 h 2656"/>
                  <a:gd name="T24" fmla="*/ 4521 w 5885"/>
                  <a:gd name="T25" fmla="*/ 2656 h 2656"/>
                  <a:gd name="T26" fmla="*/ 4473 w 5885"/>
                  <a:gd name="T27" fmla="*/ 2645 h 2656"/>
                  <a:gd name="T28" fmla="*/ 4383 w 5885"/>
                  <a:gd name="T29" fmla="*/ 2608 h 2656"/>
                  <a:gd name="T30" fmla="*/ 4307 w 5885"/>
                  <a:gd name="T31" fmla="*/ 2545 h 2656"/>
                  <a:gd name="T32" fmla="*/ 3726 w 5885"/>
                  <a:gd name="T33" fmla="*/ 1694 h 2656"/>
                  <a:gd name="T34" fmla="*/ 1380 w 5885"/>
                  <a:gd name="T35" fmla="*/ 1781 h 2656"/>
                  <a:gd name="T36" fmla="*/ 1282 w 5885"/>
                  <a:gd name="T37" fmla="*/ 1753 h 2656"/>
                  <a:gd name="T38" fmla="*/ 1194 w 5885"/>
                  <a:gd name="T39" fmla="*/ 1698 h 2656"/>
                  <a:gd name="T40" fmla="*/ 77 w 5885"/>
                  <a:gd name="T41" fmla="*/ 703 h 2656"/>
                  <a:gd name="T42" fmla="*/ 23 w 5885"/>
                  <a:gd name="T43" fmla="*/ 611 h 2656"/>
                  <a:gd name="T44" fmla="*/ 0 w 5885"/>
                  <a:gd name="T45" fmla="*/ 507 h 2656"/>
                  <a:gd name="T46" fmla="*/ 11 w 5885"/>
                  <a:gd name="T47" fmla="*/ 404 h 2656"/>
                  <a:gd name="T48" fmla="*/ 52 w 5885"/>
                  <a:gd name="T49" fmla="*/ 305 h 2656"/>
                  <a:gd name="T50" fmla="*/ 125 w 5885"/>
                  <a:gd name="T51" fmla="*/ 223 h 2656"/>
                  <a:gd name="T52" fmla="*/ 218 w 5885"/>
                  <a:gd name="T53" fmla="*/ 170 h 2656"/>
                  <a:gd name="T54" fmla="*/ 320 w 5885"/>
                  <a:gd name="T55" fmla="*/ 147 h 2656"/>
                  <a:gd name="T56" fmla="*/ 425 w 5885"/>
                  <a:gd name="T57" fmla="*/ 157 h 2656"/>
                  <a:gd name="T58" fmla="*/ 523 w 5885"/>
                  <a:gd name="T59" fmla="*/ 198 h 2656"/>
                  <a:gd name="T60" fmla="*/ 1544 w 5885"/>
                  <a:gd name="T61" fmla="*/ 1096 h 2656"/>
                  <a:gd name="T62" fmla="*/ 1553 w 5885"/>
                  <a:gd name="T63" fmla="*/ 1096 h 2656"/>
                  <a:gd name="T64" fmla="*/ 1562 w 5885"/>
                  <a:gd name="T65" fmla="*/ 1096 h 2656"/>
                  <a:gd name="T66" fmla="*/ 1569 w 5885"/>
                  <a:gd name="T67" fmla="*/ 1096 h 2656"/>
                  <a:gd name="T68" fmla="*/ 1582 w 5885"/>
                  <a:gd name="T69" fmla="*/ 1094 h 2656"/>
                  <a:gd name="T70" fmla="*/ 1598 w 5885"/>
                  <a:gd name="T71" fmla="*/ 1092 h 2656"/>
                  <a:gd name="T72" fmla="*/ 1625 w 5885"/>
                  <a:gd name="T73" fmla="*/ 1087 h 2656"/>
                  <a:gd name="T74" fmla="*/ 1662 w 5885"/>
                  <a:gd name="T75" fmla="*/ 1080 h 2656"/>
                  <a:gd name="T76" fmla="*/ 1714 w 5885"/>
                  <a:gd name="T77" fmla="*/ 1071 h 2656"/>
                  <a:gd name="T78" fmla="*/ 1785 w 5885"/>
                  <a:gd name="T79" fmla="*/ 1057 h 2656"/>
                  <a:gd name="T80" fmla="*/ 1875 w 5885"/>
                  <a:gd name="T81" fmla="*/ 1041 h 2656"/>
                  <a:gd name="T82" fmla="*/ 1987 w 5885"/>
                  <a:gd name="T83" fmla="*/ 1018 h 2656"/>
                  <a:gd name="T84" fmla="*/ 2126 w 5885"/>
                  <a:gd name="T85" fmla="*/ 991 h 2656"/>
                  <a:gd name="T86" fmla="*/ 2294 w 5885"/>
                  <a:gd name="T87" fmla="*/ 959 h 2656"/>
                  <a:gd name="T88" fmla="*/ 2494 w 5885"/>
                  <a:gd name="T89" fmla="*/ 919 h 2656"/>
                  <a:gd name="T90" fmla="*/ 2728 w 5885"/>
                  <a:gd name="T91" fmla="*/ 875 h 2656"/>
                  <a:gd name="T92" fmla="*/ 3000 w 5885"/>
                  <a:gd name="T93" fmla="*/ 821 h 2656"/>
                  <a:gd name="T94" fmla="*/ 3312 w 5885"/>
                  <a:gd name="T95" fmla="*/ 761 h 2656"/>
                  <a:gd name="T96" fmla="*/ 3666 w 5885"/>
                  <a:gd name="T97" fmla="*/ 691 h 2656"/>
                  <a:gd name="T98" fmla="*/ 2369 w 5885"/>
                  <a:gd name="T99" fmla="*/ 828 h 2656"/>
                  <a:gd name="T100" fmla="*/ 2264 w 5885"/>
                  <a:gd name="T101" fmla="*/ 805 h 2656"/>
                  <a:gd name="T102" fmla="*/ 2175 w 5885"/>
                  <a:gd name="T103" fmla="*/ 753 h 2656"/>
                  <a:gd name="T104" fmla="*/ 2103 w 5885"/>
                  <a:gd name="T105" fmla="*/ 675 h 2656"/>
                  <a:gd name="T106" fmla="*/ 2059 w 5885"/>
                  <a:gd name="T107" fmla="*/ 578 h 2656"/>
                  <a:gd name="T108" fmla="*/ 2048 w 5885"/>
                  <a:gd name="T109" fmla="*/ 468 h 2656"/>
                  <a:gd name="T110" fmla="*/ 2069 w 5885"/>
                  <a:gd name="T111" fmla="*/ 364 h 2656"/>
                  <a:gd name="T112" fmla="*/ 2121 w 5885"/>
                  <a:gd name="T113" fmla="*/ 273 h 2656"/>
                  <a:gd name="T114" fmla="*/ 2200 w 5885"/>
                  <a:gd name="T115" fmla="*/ 204 h 2656"/>
                  <a:gd name="T116" fmla="*/ 2296 w 5885"/>
                  <a:gd name="T117" fmla="*/ 159 h 2656"/>
                  <a:gd name="T118" fmla="*/ 3649 w 5885"/>
                  <a:gd name="T119" fmla="*/ 7 h 2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885" h="2656">
                    <a:moveTo>
                      <a:pt x="3746" y="0"/>
                    </a:moveTo>
                    <a:lnTo>
                      <a:pt x="3842" y="4"/>
                    </a:lnTo>
                    <a:lnTo>
                      <a:pt x="3939" y="13"/>
                    </a:lnTo>
                    <a:lnTo>
                      <a:pt x="4032" y="32"/>
                    </a:lnTo>
                    <a:lnTo>
                      <a:pt x="4124" y="59"/>
                    </a:lnTo>
                    <a:lnTo>
                      <a:pt x="4214" y="93"/>
                    </a:lnTo>
                    <a:lnTo>
                      <a:pt x="4299" y="134"/>
                    </a:lnTo>
                    <a:lnTo>
                      <a:pt x="4382" y="182"/>
                    </a:lnTo>
                    <a:lnTo>
                      <a:pt x="4458" y="238"/>
                    </a:lnTo>
                    <a:lnTo>
                      <a:pt x="4531" y="298"/>
                    </a:lnTo>
                    <a:lnTo>
                      <a:pt x="4599" y="366"/>
                    </a:lnTo>
                    <a:lnTo>
                      <a:pt x="4662" y="439"/>
                    </a:lnTo>
                    <a:lnTo>
                      <a:pt x="5851" y="2306"/>
                    </a:lnTo>
                    <a:lnTo>
                      <a:pt x="5869" y="2342"/>
                    </a:lnTo>
                    <a:lnTo>
                      <a:pt x="5881" y="2381"/>
                    </a:lnTo>
                    <a:lnTo>
                      <a:pt x="5885" y="2420"/>
                    </a:lnTo>
                    <a:lnTo>
                      <a:pt x="5883" y="2461"/>
                    </a:lnTo>
                    <a:lnTo>
                      <a:pt x="5874" y="2501"/>
                    </a:lnTo>
                    <a:lnTo>
                      <a:pt x="5858" y="2538"/>
                    </a:lnTo>
                    <a:lnTo>
                      <a:pt x="5835" y="2572"/>
                    </a:lnTo>
                    <a:lnTo>
                      <a:pt x="5806" y="2601"/>
                    </a:lnTo>
                    <a:lnTo>
                      <a:pt x="5774" y="2624"/>
                    </a:lnTo>
                    <a:lnTo>
                      <a:pt x="5737" y="2642"/>
                    </a:lnTo>
                    <a:lnTo>
                      <a:pt x="5699" y="2652"/>
                    </a:lnTo>
                    <a:lnTo>
                      <a:pt x="5658" y="2656"/>
                    </a:lnTo>
                    <a:lnTo>
                      <a:pt x="4521" y="2656"/>
                    </a:lnTo>
                    <a:lnTo>
                      <a:pt x="4519" y="2654"/>
                    </a:lnTo>
                    <a:lnTo>
                      <a:pt x="4473" y="2645"/>
                    </a:lnTo>
                    <a:lnTo>
                      <a:pt x="4426" y="2629"/>
                    </a:lnTo>
                    <a:lnTo>
                      <a:pt x="4383" y="2608"/>
                    </a:lnTo>
                    <a:lnTo>
                      <a:pt x="4342" y="2579"/>
                    </a:lnTo>
                    <a:lnTo>
                      <a:pt x="4307" y="2545"/>
                    </a:lnTo>
                    <a:lnTo>
                      <a:pt x="4274" y="2506"/>
                    </a:lnTo>
                    <a:lnTo>
                      <a:pt x="3726" y="1694"/>
                    </a:lnTo>
                    <a:lnTo>
                      <a:pt x="1434" y="1783"/>
                    </a:lnTo>
                    <a:lnTo>
                      <a:pt x="1380" y="1781"/>
                    </a:lnTo>
                    <a:lnTo>
                      <a:pt x="1330" y="1771"/>
                    </a:lnTo>
                    <a:lnTo>
                      <a:pt x="1282" y="1753"/>
                    </a:lnTo>
                    <a:lnTo>
                      <a:pt x="1236" y="1730"/>
                    </a:lnTo>
                    <a:lnTo>
                      <a:pt x="1194" y="1698"/>
                    </a:lnTo>
                    <a:lnTo>
                      <a:pt x="114" y="743"/>
                    </a:lnTo>
                    <a:lnTo>
                      <a:pt x="77" y="703"/>
                    </a:lnTo>
                    <a:lnTo>
                      <a:pt x="46" y="659"/>
                    </a:lnTo>
                    <a:lnTo>
                      <a:pt x="23" y="611"/>
                    </a:lnTo>
                    <a:lnTo>
                      <a:pt x="7" y="561"/>
                    </a:lnTo>
                    <a:lnTo>
                      <a:pt x="0" y="507"/>
                    </a:lnTo>
                    <a:lnTo>
                      <a:pt x="2" y="455"/>
                    </a:lnTo>
                    <a:lnTo>
                      <a:pt x="11" y="404"/>
                    </a:lnTo>
                    <a:lnTo>
                      <a:pt x="27" y="354"/>
                    </a:lnTo>
                    <a:lnTo>
                      <a:pt x="52" y="305"/>
                    </a:lnTo>
                    <a:lnTo>
                      <a:pt x="86" y="261"/>
                    </a:lnTo>
                    <a:lnTo>
                      <a:pt x="125" y="223"/>
                    </a:lnTo>
                    <a:lnTo>
                      <a:pt x="170" y="191"/>
                    </a:lnTo>
                    <a:lnTo>
                      <a:pt x="218" y="170"/>
                    </a:lnTo>
                    <a:lnTo>
                      <a:pt x="268" y="154"/>
                    </a:lnTo>
                    <a:lnTo>
                      <a:pt x="320" y="147"/>
                    </a:lnTo>
                    <a:lnTo>
                      <a:pt x="373" y="148"/>
                    </a:lnTo>
                    <a:lnTo>
                      <a:pt x="425" y="157"/>
                    </a:lnTo>
                    <a:lnTo>
                      <a:pt x="475" y="173"/>
                    </a:lnTo>
                    <a:lnTo>
                      <a:pt x="523" y="198"/>
                    </a:lnTo>
                    <a:lnTo>
                      <a:pt x="568" y="232"/>
                    </a:lnTo>
                    <a:lnTo>
                      <a:pt x="1544" y="1096"/>
                    </a:lnTo>
                    <a:lnTo>
                      <a:pt x="1550" y="1096"/>
                    </a:lnTo>
                    <a:lnTo>
                      <a:pt x="1553" y="1096"/>
                    </a:lnTo>
                    <a:lnTo>
                      <a:pt x="1559" y="1096"/>
                    </a:lnTo>
                    <a:lnTo>
                      <a:pt x="1562" y="1096"/>
                    </a:lnTo>
                    <a:lnTo>
                      <a:pt x="1566" y="1096"/>
                    </a:lnTo>
                    <a:lnTo>
                      <a:pt x="1569" y="1096"/>
                    </a:lnTo>
                    <a:lnTo>
                      <a:pt x="1575" y="1094"/>
                    </a:lnTo>
                    <a:lnTo>
                      <a:pt x="1582" y="1094"/>
                    </a:lnTo>
                    <a:lnTo>
                      <a:pt x="1589" y="1094"/>
                    </a:lnTo>
                    <a:lnTo>
                      <a:pt x="1598" y="1092"/>
                    </a:lnTo>
                    <a:lnTo>
                      <a:pt x="1610" y="1091"/>
                    </a:lnTo>
                    <a:lnTo>
                      <a:pt x="1625" y="1087"/>
                    </a:lnTo>
                    <a:lnTo>
                      <a:pt x="1643" y="1085"/>
                    </a:lnTo>
                    <a:lnTo>
                      <a:pt x="1662" y="1080"/>
                    </a:lnTo>
                    <a:lnTo>
                      <a:pt x="1687" y="1076"/>
                    </a:lnTo>
                    <a:lnTo>
                      <a:pt x="1714" y="1071"/>
                    </a:lnTo>
                    <a:lnTo>
                      <a:pt x="1748" y="1064"/>
                    </a:lnTo>
                    <a:lnTo>
                      <a:pt x="1785" y="1057"/>
                    </a:lnTo>
                    <a:lnTo>
                      <a:pt x="1827" y="1050"/>
                    </a:lnTo>
                    <a:lnTo>
                      <a:pt x="1875" y="1041"/>
                    </a:lnTo>
                    <a:lnTo>
                      <a:pt x="1928" y="1030"/>
                    </a:lnTo>
                    <a:lnTo>
                      <a:pt x="1987" y="1018"/>
                    </a:lnTo>
                    <a:lnTo>
                      <a:pt x="2053" y="1005"/>
                    </a:lnTo>
                    <a:lnTo>
                      <a:pt x="2126" y="991"/>
                    </a:lnTo>
                    <a:lnTo>
                      <a:pt x="2207" y="975"/>
                    </a:lnTo>
                    <a:lnTo>
                      <a:pt x="2294" y="959"/>
                    </a:lnTo>
                    <a:lnTo>
                      <a:pt x="2391" y="939"/>
                    </a:lnTo>
                    <a:lnTo>
                      <a:pt x="2494" y="919"/>
                    </a:lnTo>
                    <a:lnTo>
                      <a:pt x="2607" y="898"/>
                    </a:lnTo>
                    <a:lnTo>
                      <a:pt x="2728" y="875"/>
                    </a:lnTo>
                    <a:lnTo>
                      <a:pt x="2859" y="848"/>
                    </a:lnTo>
                    <a:lnTo>
                      <a:pt x="3000" y="821"/>
                    </a:lnTo>
                    <a:lnTo>
                      <a:pt x="3150" y="791"/>
                    </a:lnTo>
                    <a:lnTo>
                      <a:pt x="3312" y="761"/>
                    </a:lnTo>
                    <a:lnTo>
                      <a:pt x="3483" y="727"/>
                    </a:lnTo>
                    <a:lnTo>
                      <a:pt x="3666" y="691"/>
                    </a:lnTo>
                    <a:lnTo>
                      <a:pt x="2425" y="827"/>
                    </a:lnTo>
                    <a:lnTo>
                      <a:pt x="2369" y="828"/>
                    </a:lnTo>
                    <a:lnTo>
                      <a:pt x="2316" y="821"/>
                    </a:lnTo>
                    <a:lnTo>
                      <a:pt x="2264" y="805"/>
                    </a:lnTo>
                    <a:lnTo>
                      <a:pt x="2218" y="782"/>
                    </a:lnTo>
                    <a:lnTo>
                      <a:pt x="2175" y="753"/>
                    </a:lnTo>
                    <a:lnTo>
                      <a:pt x="2135" y="718"/>
                    </a:lnTo>
                    <a:lnTo>
                      <a:pt x="2103" y="675"/>
                    </a:lnTo>
                    <a:lnTo>
                      <a:pt x="2078" y="630"/>
                    </a:lnTo>
                    <a:lnTo>
                      <a:pt x="2059" y="578"/>
                    </a:lnTo>
                    <a:lnTo>
                      <a:pt x="2048" y="525"/>
                    </a:lnTo>
                    <a:lnTo>
                      <a:pt x="2048" y="468"/>
                    </a:lnTo>
                    <a:lnTo>
                      <a:pt x="2055" y="414"/>
                    </a:lnTo>
                    <a:lnTo>
                      <a:pt x="2069" y="364"/>
                    </a:lnTo>
                    <a:lnTo>
                      <a:pt x="2093" y="316"/>
                    </a:lnTo>
                    <a:lnTo>
                      <a:pt x="2121" y="273"/>
                    </a:lnTo>
                    <a:lnTo>
                      <a:pt x="2159" y="236"/>
                    </a:lnTo>
                    <a:lnTo>
                      <a:pt x="2200" y="204"/>
                    </a:lnTo>
                    <a:lnTo>
                      <a:pt x="2246" y="177"/>
                    </a:lnTo>
                    <a:lnTo>
                      <a:pt x="2296" y="159"/>
                    </a:lnTo>
                    <a:lnTo>
                      <a:pt x="2351" y="148"/>
                    </a:lnTo>
                    <a:lnTo>
                      <a:pt x="3649" y="7"/>
                    </a:lnTo>
                    <a:lnTo>
                      <a:pt x="374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0" name="Группа 99"/>
          <p:cNvGrpSpPr/>
          <p:nvPr/>
        </p:nvGrpSpPr>
        <p:grpSpPr>
          <a:xfrm>
            <a:off x="5665909" y="2611460"/>
            <a:ext cx="794869" cy="803260"/>
            <a:chOff x="5665909" y="2611460"/>
            <a:chExt cx="794869" cy="803260"/>
          </a:xfrm>
        </p:grpSpPr>
        <p:sp>
          <p:nvSpPr>
            <p:cNvPr id="16" name="Oval 125">
              <a:extLst>
                <a:ext uri="{FF2B5EF4-FFF2-40B4-BE49-F238E27FC236}">
                  <a16:creationId xmlns:a16="http://schemas.microsoft.com/office/drawing/2014/main" xmlns="" id="{7197C8B6-EBEF-4939-A986-18E23AD5EC6B}"/>
                </a:ext>
              </a:extLst>
            </p:cNvPr>
            <p:cNvSpPr/>
            <p:nvPr/>
          </p:nvSpPr>
          <p:spPr>
            <a:xfrm>
              <a:off x="5665909" y="2611460"/>
              <a:ext cx="794869" cy="8032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200"/>
            </a:p>
          </p:txBody>
        </p:sp>
        <p:sp>
          <p:nvSpPr>
            <p:cNvPr id="35" name="Freeform 29">
              <a:extLst>
                <a:ext uri="{FF2B5EF4-FFF2-40B4-BE49-F238E27FC236}">
                  <a16:creationId xmlns:a16="http://schemas.microsoft.com/office/drawing/2014/main" xmlns="" id="{F99B7A1E-68DA-4940-912A-7E5FFE622B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70631" y="2814198"/>
              <a:ext cx="385425" cy="389495"/>
            </a:xfrm>
            <a:custGeom>
              <a:avLst/>
              <a:gdLst>
                <a:gd name="T0" fmla="*/ 44 w 176"/>
                <a:gd name="T1" fmla="*/ 132 h 176"/>
                <a:gd name="T2" fmla="*/ 78 w 176"/>
                <a:gd name="T3" fmla="*/ 126 h 176"/>
                <a:gd name="T4" fmla="*/ 170 w 176"/>
                <a:gd name="T5" fmla="*/ 34 h 176"/>
                <a:gd name="T6" fmla="*/ 176 w 176"/>
                <a:gd name="T7" fmla="*/ 20 h 176"/>
                <a:gd name="T8" fmla="*/ 156 w 176"/>
                <a:gd name="T9" fmla="*/ 0 h 176"/>
                <a:gd name="T10" fmla="*/ 142 w 176"/>
                <a:gd name="T11" fmla="*/ 6 h 176"/>
                <a:gd name="T12" fmla="*/ 50 w 176"/>
                <a:gd name="T13" fmla="*/ 98 h 176"/>
                <a:gd name="T14" fmla="*/ 44 w 176"/>
                <a:gd name="T15" fmla="*/ 132 h 176"/>
                <a:gd name="T16" fmla="*/ 148 w 176"/>
                <a:gd name="T17" fmla="*/ 12 h 176"/>
                <a:gd name="T18" fmla="*/ 156 w 176"/>
                <a:gd name="T19" fmla="*/ 8 h 176"/>
                <a:gd name="T20" fmla="*/ 168 w 176"/>
                <a:gd name="T21" fmla="*/ 20 h 176"/>
                <a:gd name="T22" fmla="*/ 164 w 176"/>
                <a:gd name="T23" fmla="*/ 28 h 176"/>
                <a:gd name="T24" fmla="*/ 159 w 176"/>
                <a:gd name="T25" fmla="*/ 34 h 176"/>
                <a:gd name="T26" fmla="*/ 142 w 176"/>
                <a:gd name="T27" fmla="*/ 17 h 176"/>
                <a:gd name="T28" fmla="*/ 148 w 176"/>
                <a:gd name="T29" fmla="*/ 12 h 176"/>
                <a:gd name="T30" fmla="*/ 137 w 176"/>
                <a:gd name="T31" fmla="*/ 22 h 176"/>
                <a:gd name="T32" fmla="*/ 154 w 176"/>
                <a:gd name="T33" fmla="*/ 39 h 176"/>
                <a:gd name="T34" fmla="*/ 80 w 176"/>
                <a:gd name="T35" fmla="*/ 113 h 176"/>
                <a:gd name="T36" fmla="*/ 80 w 176"/>
                <a:gd name="T37" fmla="*/ 96 h 176"/>
                <a:gd name="T38" fmla="*/ 63 w 176"/>
                <a:gd name="T39" fmla="*/ 96 h 176"/>
                <a:gd name="T40" fmla="*/ 137 w 176"/>
                <a:gd name="T41" fmla="*/ 22 h 176"/>
                <a:gd name="T42" fmla="*/ 57 w 176"/>
                <a:gd name="T43" fmla="*/ 104 h 176"/>
                <a:gd name="T44" fmla="*/ 72 w 176"/>
                <a:gd name="T45" fmla="*/ 104 h 176"/>
                <a:gd name="T46" fmla="*/ 72 w 176"/>
                <a:gd name="T47" fmla="*/ 119 h 176"/>
                <a:gd name="T48" fmla="*/ 54 w 176"/>
                <a:gd name="T49" fmla="*/ 122 h 176"/>
                <a:gd name="T50" fmla="*/ 57 w 176"/>
                <a:gd name="T51" fmla="*/ 104 h 176"/>
                <a:gd name="T52" fmla="*/ 172 w 176"/>
                <a:gd name="T53" fmla="*/ 60 h 176"/>
                <a:gd name="T54" fmla="*/ 168 w 176"/>
                <a:gd name="T55" fmla="*/ 64 h 176"/>
                <a:gd name="T56" fmla="*/ 168 w 176"/>
                <a:gd name="T57" fmla="*/ 152 h 176"/>
                <a:gd name="T58" fmla="*/ 152 w 176"/>
                <a:gd name="T59" fmla="*/ 168 h 176"/>
                <a:gd name="T60" fmla="*/ 24 w 176"/>
                <a:gd name="T61" fmla="*/ 168 h 176"/>
                <a:gd name="T62" fmla="*/ 8 w 176"/>
                <a:gd name="T63" fmla="*/ 152 h 176"/>
                <a:gd name="T64" fmla="*/ 8 w 176"/>
                <a:gd name="T65" fmla="*/ 24 h 176"/>
                <a:gd name="T66" fmla="*/ 24 w 176"/>
                <a:gd name="T67" fmla="*/ 8 h 176"/>
                <a:gd name="T68" fmla="*/ 112 w 176"/>
                <a:gd name="T69" fmla="*/ 8 h 176"/>
                <a:gd name="T70" fmla="*/ 116 w 176"/>
                <a:gd name="T71" fmla="*/ 4 h 176"/>
                <a:gd name="T72" fmla="*/ 112 w 176"/>
                <a:gd name="T73" fmla="*/ 0 h 176"/>
                <a:gd name="T74" fmla="*/ 24 w 176"/>
                <a:gd name="T75" fmla="*/ 0 h 176"/>
                <a:gd name="T76" fmla="*/ 0 w 176"/>
                <a:gd name="T77" fmla="*/ 24 h 176"/>
                <a:gd name="T78" fmla="*/ 0 w 176"/>
                <a:gd name="T79" fmla="*/ 152 h 176"/>
                <a:gd name="T80" fmla="*/ 24 w 176"/>
                <a:gd name="T81" fmla="*/ 176 h 176"/>
                <a:gd name="T82" fmla="*/ 152 w 176"/>
                <a:gd name="T83" fmla="*/ 176 h 176"/>
                <a:gd name="T84" fmla="*/ 176 w 176"/>
                <a:gd name="T85" fmla="*/ 152 h 176"/>
                <a:gd name="T86" fmla="*/ 176 w 176"/>
                <a:gd name="T87" fmla="*/ 64 h 176"/>
                <a:gd name="T88" fmla="*/ 172 w 176"/>
                <a:gd name="T89" fmla="*/ 6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6" h="176">
                  <a:moveTo>
                    <a:pt x="44" y="132"/>
                  </a:moveTo>
                  <a:cubicBezTo>
                    <a:pt x="78" y="126"/>
                    <a:pt x="78" y="126"/>
                    <a:pt x="78" y="126"/>
                  </a:cubicBezTo>
                  <a:cubicBezTo>
                    <a:pt x="170" y="34"/>
                    <a:pt x="170" y="34"/>
                    <a:pt x="170" y="34"/>
                  </a:cubicBezTo>
                  <a:cubicBezTo>
                    <a:pt x="174" y="31"/>
                    <a:pt x="176" y="26"/>
                    <a:pt x="176" y="20"/>
                  </a:cubicBezTo>
                  <a:cubicBezTo>
                    <a:pt x="176" y="9"/>
                    <a:pt x="167" y="0"/>
                    <a:pt x="156" y="0"/>
                  </a:cubicBezTo>
                  <a:cubicBezTo>
                    <a:pt x="150" y="0"/>
                    <a:pt x="145" y="2"/>
                    <a:pt x="142" y="6"/>
                  </a:cubicBezTo>
                  <a:cubicBezTo>
                    <a:pt x="50" y="98"/>
                    <a:pt x="50" y="98"/>
                    <a:pt x="50" y="98"/>
                  </a:cubicBezTo>
                  <a:lnTo>
                    <a:pt x="44" y="132"/>
                  </a:lnTo>
                  <a:close/>
                  <a:moveTo>
                    <a:pt x="148" y="12"/>
                  </a:moveTo>
                  <a:cubicBezTo>
                    <a:pt x="150" y="9"/>
                    <a:pt x="153" y="8"/>
                    <a:pt x="156" y="8"/>
                  </a:cubicBezTo>
                  <a:cubicBezTo>
                    <a:pt x="163" y="8"/>
                    <a:pt x="168" y="13"/>
                    <a:pt x="168" y="20"/>
                  </a:cubicBezTo>
                  <a:cubicBezTo>
                    <a:pt x="168" y="23"/>
                    <a:pt x="167" y="26"/>
                    <a:pt x="164" y="28"/>
                  </a:cubicBezTo>
                  <a:cubicBezTo>
                    <a:pt x="159" y="34"/>
                    <a:pt x="159" y="34"/>
                    <a:pt x="159" y="34"/>
                  </a:cubicBezTo>
                  <a:cubicBezTo>
                    <a:pt x="142" y="17"/>
                    <a:pt x="142" y="17"/>
                    <a:pt x="142" y="17"/>
                  </a:cubicBezTo>
                  <a:lnTo>
                    <a:pt x="148" y="12"/>
                  </a:lnTo>
                  <a:close/>
                  <a:moveTo>
                    <a:pt x="137" y="22"/>
                  </a:moveTo>
                  <a:cubicBezTo>
                    <a:pt x="154" y="39"/>
                    <a:pt x="154" y="39"/>
                    <a:pt x="154" y="39"/>
                  </a:cubicBezTo>
                  <a:cubicBezTo>
                    <a:pt x="80" y="113"/>
                    <a:pt x="80" y="113"/>
                    <a:pt x="80" y="113"/>
                  </a:cubicBezTo>
                  <a:cubicBezTo>
                    <a:pt x="80" y="96"/>
                    <a:pt x="80" y="96"/>
                    <a:pt x="80" y="96"/>
                  </a:cubicBezTo>
                  <a:cubicBezTo>
                    <a:pt x="63" y="96"/>
                    <a:pt x="63" y="96"/>
                    <a:pt x="63" y="96"/>
                  </a:cubicBezTo>
                  <a:lnTo>
                    <a:pt x="137" y="22"/>
                  </a:lnTo>
                  <a:close/>
                  <a:moveTo>
                    <a:pt x="57" y="104"/>
                  </a:moveTo>
                  <a:cubicBezTo>
                    <a:pt x="72" y="104"/>
                    <a:pt x="72" y="104"/>
                    <a:pt x="72" y="104"/>
                  </a:cubicBezTo>
                  <a:cubicBezTo>
                    <a:pt x="72" y="119"/>
                    <a:pt x="72" y="119"/>
                    <a:pt x="72" y="119"/>
                  </a:cubicBezTo>
                  <a:cubicBezTo>
                    <a:pt x="54" y="122"/>
                    <a:pt x="54" y="122"/>
                    <a:pt x="54" y="122"/>
                  </a:cubicBezTo>
                  <a:lnTo>
                    <a:pt x="57" y="104"/>
                  </a:lnTo>
                  <a:close/>
                  <a:moveTo>
                    <a:pt x="172" y="60"/>
                  </a:moveTo>
                  <a:cubicBezTo>
                    <a:pt x="170" y="60"/>
                    <a:pt x="168" y="62"/>
                    <a:pt x="168" y="64"/>
                  </a:cubicBezTo>
                  <a:cubicBezTo>
                    <a:pt x="168" y="152"/>
                    <a:pt x="168" y="152"/>
                    <a:pt x="168" y="152"/>
                  </a:cubicBezTo>
                  <a:cubicBezTo>
                    <a:pt x="168" y="161"/>
                    <a:pt x="161" y="168"/>
                    <a:pt x="152" y="168"/>
                  </a:cubicBezTo>
                  <a:cubicBezTo>
                    <a:pt x="24" y="168"/>
                    <a:pt x="24" y="168"/>
                    <a:pt x="24" y="168"/>
                  </a:cubicBezTo>
                  <a:cubicBezTo>
                    <a:pt x="15" y="168"/>
                    <a:pt x="8" y="161"/>
                    <a:pt x="8" y="15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15"/>
                    <a:pt x="15" y="8"/>
                    <a:pt x="24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4" y="8"/>
                    <a:pt x="116" y="6"/>
                    <a:pt x="116" y="4"/>
                  </a:cubicBezTo>
                  <a:cubicBezTo>
                    <a:pt x="116" y="2"/>
                    <a:pt x="114" y="0"/>
                    <a:pt x="11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65"/>
                    <a:pt x="11" y="176"/>
                    <a:pt x="24" y="176"/>
                  </a:cubicBezTo>
                  <a:cubicBezTo>
                    <a:pt x="152" y="176"/>
                    <a:pt x="152" y="176"/>
                    <a:pt x="152" y="176"/>
                  </a:cubicBezTo>
                  <a:cubicBezTo>
                    <a:pt x="165" y="176"/>
                    <a:pt x="176" y="165"/>
                    <a:pt x="176" y="152"/>
                  </a:cubicBezTo>
                  <a:cubicBezTo>
                    <a:pt x="176" y="64"/>
                    <a:pt x="176" y="64"/>
                    <a:pt x="176" y="64"/>
                  </a:cubicBezTo>
                  <a:cubicBezTo>
                    <a:pt x="176" y="62"/>
                    <a:pt x="174" y="60"/>
                    <a:pt x="172" y="6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4" name="Oval 6">
              <a:extLst>
                <a:ext uri="{FF2B5EF4-FFF2-40B4-BE49-F238E27FC236}">
                  <a16:creationId xmlns:a16="http://schemas.microsoft.com/office/drawing/2014/main" xmlns="" id="{DE9B3907-2271-42B8-840C-5DCF41F7CBF0}"/>
                </a:ext>
              </a:extLst>
            </p:cNvPr>
            <p:cNvSpPr/>
            <p:nvPr/>
          </p:nvSpPr>
          <p:spPr>
            <a:xfrm>
              <a:off x="5731497" y="2679477"/>
              <a:ext cx="662137" cy="686825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200"/>
            </a:p>
          </p:txBody>
        </p:sp>
        <p:sp>
          <p:nvSpPr>
            <p:cNvPr id="78" name="Freeform 1005"/>
            <p:cNvSpPr>
              <a:spLocks noEditPoints="1"/>
            </p:cNvSpPr>
            <p:nvPr/>
          </p:nvSpPr>
          <p:spPr bwMode="auto">
            <a:xfrm>
              <a:off x="5835325" y="2783417"/>
              <a:ext cx="444971" cy="477463"/>
            </a:xfrm>
            <a:custGeom>
              <a:avLst/>
              <a:gdLst>
                <a:gd name="T0" fmla="*/ 1466 w 4446"/>
                <a:gd name="T1" fmla="*/ 1188 h 4440"/>
                <a:gd name="T2" fmla="*/ 978 w 4446"/>
                <a:gd name="T3" fmla="*/ 1913 h 4440"/>
                <a:gd name="T4" fmla="*/ 1084 w 4446"/>
                <a:gd name="T5" fmla="*/ 2808 h 4440"/>
                <a:gd name="T6" fmla="*/ 1724 w 4446"/>
                <a:gd name="T7" fmla="*/ 3399 h 4440"/>
                <a:gd name="T8" fmla="*/ 2589 w 4446"/>
                <a:gd name="T9" fmla="*/ 3447 h 4440"/>
                <a:gd name="T10" fmla="*/ 2039 w 4446"/>
                <a:gd name="T11" fmla="*/ 2795 h 4440"/>
                <a:gd name="T12" fmla="*/ 1483 w 4446"/>
                <a:gd name="T13" fmla="*/ 2565 h 4440"/>
                <a:gd name="T14" fmla="*/ 1254 w 4446"/>
                <a:gd name="T15" fmla="*/ 1953 h 4440"/>
                <a:gd name="T16" fmla="*/ 1393 w 4446"/>
                <a:gd name="T17" fmla="*/ 1742 h 4440"/>
                <a:gd name="T18" fmla="*/ 1523 w 4446"/>
                <a:gd name="T19" fmla="*/ 1860 h 4440"/>
                <a:gd name="T20" fmla="*/ 1753 w 4446"/>
                <a:gd name="T21" fmla="*/ 2089 h 4440"/>
                <a:gd name="T22" fmla="*/ 1842 w 4446"/>
                <a:gd name="T23" fmla="*/ 2144 h 4440"/>
                <a:gd name="T24" fmla="*/ 2127 w 4446"/>
                <a:gd name="T25" fmla="*/ 2091 h 4440"/>
                <a:gd name="T26" fmla="*/ 2173 w 4446"/>
                <a:gd name="T27" fmla="*/ 1811 h 4440"/>
                <a:gd name="T28" fmla="*/ 2054 w 4446"/>
                <a:gd name="T29" fmla="*/ 1661 h 4440"/>
                <a:gd name="T30" fmla="*/ 1830 w 4446"/>
                <a:gd name="T31" fmla="*/ 1435 h 4440"/>
                <a:gd name="T32" fmla="*/ 1779 w 4446"/>
                <a:gd name="T33" fmla="*/ 1293 h 4440"/>
                <a:gd name="T34" fmla="*/ 2268 w 4446"/>
                <a:gd name="T35" fmla="*/ 1259 h 4440"/>
                <a:gd name="T36" fmla="*/ 2751 w 4446"/>
                <a:gd name="T37" fmla="*/ 1679 h 4440"/>
                <a:gd name="T38" fmla="*/ 2762 w 4446"/>
                <a:gd name="T39" fmla="*/ 2316 h 4440"/>
                <a:gd name="T40" fmla="*/ 3500 w 4446"/>
                <a:gd name="T41" fmla="*/ 2116 h 4440"/>
                <a:gd name="T42" fmla="*/ 3129 w 4446"/>
                <a:gd name="T43" fmla="*/ 1315 h 4440"/>
                <a:gd name="T44" fmla="*/ 2327 w 4446"/>
                <a:gd name="T45" fmla="*/ 944 h 4440"/>
                <a:gd name="T46" fmla="*/ 2582 w 4446"/>
                <a:gd name="T47" fmla="*/ 92 h 4440"/>
                <a:gd name="T48" fmla="*/ 2713 w 4446"/>
                <a:gd name="T49" fmla="*/ 499 h 4440"/>
                <a:gd name="T50" fmla="*/ 3160 w 4446"/>
                <a:gd name="T51" fmla="*/ 653 h 4440"/>
                <a:gd name="T52" fmla="*/ 3514 w 4446"/>
                <a:gd name="T53" fmla="*/ 464 h 4440"/>
                <a:gd name="T54" fmla="*/ 3981 w 4446"/>
                <a:gd name="T55" fmla="*/ 867 h 4440"/>
                <a:gd name="T56" fmla="*/ 3851 w 4446"/>
                <a:gd name="T57" fmla="*/ 1140 h 4440"/>
                <a:gd name="T58" fmla="*/ 3854 w 4446"/>
                <a:gd name="T59" fmla="*/ 1614 h 4440"/>
                <a:gd name="T60" fmla="*/ 4289 w 4446"/>
                <a:gd name="T61" fmla="*/ 1864 h 4440"/>
                <a:gd name="T62" fmla="*/ 4446 w 4446"/>
                <a:gd name="T63" fmla="*/ 2227 h 4440"/>
                <a:gd name="T64" fmla="*/ 4301 w 4446"/>
                <a:gd name="T65" fmla="*/ 2588 h 4440"/>
                <a:gd name="T66" fmla="*/ 3876 w 4446"/>
                <a:gd name="T67" fmla="*/ 2787 h 4440"/>
                <a:gd name="T68" fmla="*/ 3817 w 4446"/>
                <a:gd name="T69" fmla="*/ 3261 h 4440"/>
                <a:gd name="T70" fmla="*/ 3980 w 4446"/>
                <a:gd name="T71" fmla="*/ 3562 h 4440"/>
                <a:gd name="T72" fmla="*/ 3523 w 4446"/>
                <a:gd name="T73" fmla="*/ 3991 h 4440"/>
                <a:gd name="T74" fmla="*/ 3200 w 4446"/>
                <a:gd name="T75" fmla="*/ 3813 h 4440"/>
                <a:gd name="T76" fmla="*/ 2728 w 4446"/>
                <a:gd name="T77" fmla="*/ 3923 h 4440"/>
                <a:gd name="T78" fmla="*/ 2564 w 4446"/>
                <a:gd name="T79" fmla="*/ 4352 h 4440"/>
                <a:gd name="T80" fmla="*/ 1964 w 4446"/>
                <a:gd name="T81" fmla="*/ 4425 h 4440"/>
                <a:gd name="T82" fmla="*/ 1849 w 4446"/>
                <a:gd name="T83" fmla="*/ 4184 h 4440"/>
                <a:gd name="T84" fmla="*/ 1554 w 4446"/>
                <a:gd name="T85" fmla="*/ 3813 h 4440"/>
                <a:gd name="T86" fmla="*/ 1082 w 4446"/>
                <a:gd name="T87" fmla="*/ 3867 h 4440"/>
                <a:gd name="T88" fmla="*/ 830 w 4446"/>
                <a:gd name="T89" fmla="*/ 3951 h 4440"/>
                <a:gd name="T90" fmla="*/ 462 w 4446"/>
                <a:gd name="T91" fmla="*/ 3472 h 4440"/>
                <a:gd name="T92" fmla="*/ 653 w 4446"/>
                <a:gd name="T93" fmla="*/ 3094 h 4440"/>
                <a:gd name="T94" fmla="*/ 432 w 4446"/>
                <a:gd name="T95" fmla="*/ 2655 h 4440"/>
                <a:gd name="T96" fmla="*/ 54 w 4446"/>
                <a:gd name="T97" fmla="*/ 2536 h 4440"/>
                <a:gd name="T98" fmla="*/ 31 w 4446"/>
                <a:gd name="T99" fmla="*/ 1911 h 4440"/>
                <a:gd name="T100" fmla="*/ 385 w 4446"/>
                <a:gd name="T101" fmla="*/ 1800 h 4440"/>
                <a:gd name="T102" fmla="*/ 664 w 4446"/>
                <a:gd name="T103" fmla="*/ 1392 h 4440"/>
                <a:gd name="T104" fmla="*/ 485 w 4446"/>
                <a:gd name="T105" fmla="*/ 978 h 4440"/>
                <a:gd name="T106" fmla="*/ 752 w 4446"/>
                <a:gd name="T107" fmla="*/ 556 h 4440"/>
                <a:gd name="T108" fmla="*/ 1055 w 4446"/>
                <a:gd name="T109" fmla="*/ 526 h 4440"/>
                <a:gd name="T110" fmla="*/ 1516 w 4446"/>
                <a:gd name="T111" fmla="*/ 632 h 4440"/>
                <a:gd name="T112" fmla="*/ 1860 w 4446"/>
                <a:gd name="T113" fmla="*/ 261 h 4440"/>
                <a:gd name="T114" fmla="*/ 2106 w 4446"/>
                <a:gd name="T115" fmla="*/ 4 h 4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446" h="4440">
                  <a:moveTo>
                    <a:pt x="2222" y="940"/>
                  </a:moveTo>
                  <a:lnTo>
                    <a:pt x="2117" y="944"/>
                  </a:lnTo>
                  <a:lnTo>
                    <a:pt x="2014" y="958"/>
                  </a:lnTo>
                  <a:lnTo>
                    <a:pt x="1915" y="978"/>
                  </a:lnTo>
                  <a:lnTo>
                    <a:pt x="1818" y="1005"/>
                  </a:lnTo>
                  <a:lnTo>
                    <a:pt x="1724" y="1042"/>
                  </a:lnTo>
                  <a:lnTo>
                    <a:pt x="1634" y="1084"/>
                  </a:lnTo>
                  <a:lnTo>
                    <a:pt x="1548" y="1132"/>
                  </a:lnTo>
                  <a:lnTo>
                    <a:pt x="1466" y="1188"/>
                  </a:lnTo>
                  <a:lnTo>
                    <a:pt x="1389" y="1249"/>
                  </a:lnTo>
                  <a:lnTo>
                    <a:pt x="1317" y="1315"/>
                  </a:lnTo>
                  <a:lnTo>
                    <a:pt x="1250" y="1388"/>
                  </a:lnTo>
                  <a:lnTo>
                    <a:pt x="1188" y="1465"/>
                  </a:lnTo>
                  <a:lnTo>
                    <a:pt x="1134" y="1546"/>
                  </a:lnTo>
                  <a:lnTo>
                    <a:pt x="1084" y="1633"/>
                  </a:lnTo>
                  <a:lnTo>
                    <a:pt x="1042" y="1722"/>
                  </a:lnTo>
                  <a:lnTo>
                    <a:pt x="1007" y="1815"/>
                  </a:lnTo>
                  <a:lnTo>
                    <a:pt x="978" y="1913"/>
                  </a:lnTo>
                  <a:lnTo>
                    <a:pt x="958" y="2013"/>
                  </a:lnTo>
                  <a:lnTo>
                    <a:pt x="946" y="2116"/>
                  </a:lnTo>
                  <a:lnTo>
                    <a:pt x="941" y="2220"/>
                  </a:lnTo>
                  <a:lnTo>
                    <a:pt x="946" y="2325"/>
                  </a:lnTo>
                  <a:lnTo>
                    <a:pt x="958" y="2428"/>
                  </a:lnTo>
                  <a:lnTo>
                    <a:pt x="978" y="2528"/>
                  </a:lnTo>
                  <a:lnTo>
                    <a:pt x="1007" y="2624"/>
                  </a:lnTo>
                  <a:lnTo>
                    <a:pt x="1042" y="2719"/>
                  </a:lnTo>
                  <a:lnTo>
                    <a:pt x="1084" y="2808"/>
                  </a:lnTo>
                  <a:lnTo>
                    <a:pt x="1134" y="2895"/>
                  </a:lnTo>
                  <a:lnTo>
                    <a:pt x="1188" y="2976"/>
                  </a:lnTo>
                  <a:lnTo>
                    <a:pt x="1250" y="3053"/>
                  </a:lnTo>
                  <a:lnTo>
                    <a:pt x="1317" y="3125"/>
                  </a:lnTo>
                  <a:lnTo>
                    <a:pt x="1389" y="3192"/>
                  </a:lnTo>
                  <a:lnTo>
                    <a:pt x="1466" y="3253"/>
                  </a:lnTo>
                  <a:lnTo>
                    <a:pt x="1548" y="3309"/>
                  </a:lnTo>
                  <a:lnTo>
                    <a:pt x="1634" y="3357"/>
                  </a:lnTo>
                  <a:lnTo>
                    <a:pt x="1724" y="3399"/>
                  </a:lnTo>
                  <a:lnTo>
                    <a:pt x="1818" y="3435"/>
                  </a:lnTo>
                  <a:lnTo>
                    <a:pt x="1915" y="3463"/>
                  </a:lnTo>
                  <a:lnTo>
                    <a:pt x="2014" y="3483"/>
                  </a:lnTo>
                  <a:lnTo>
                    <a:pt x="2117" y="3495"/>
                  </a:lnTo>
                  <a:lnTo>
                    <a:pt x="2222" y="3500"/>
                  </a:lnTo>
                  <a:lnTo>
                    <a:pt x="2318" y="3497"/>
                  </a:lnTo>
                  <a:lnTo>
                    <a:pt x="2410" y="3486"/>
                  </a:lnTo>
                  <a:lnTo>
                    <a:pt x="2501" y="3470"/>
                  </a:lnTo>
                  <a:lnTo>
                    <a:pt x="2589" y="3447"/>
                  </a:lnTo>
                  <a:lnTo>
                    <a:pt x="2674" y="3418"/>
                  </a:lnTo>
                  <a:lnTo>
                    <a:pt x="2757" y="3383"/>
                  </a:lnTo>
                  <a:lnTo>
                    <a:pt x="2837" y="3344"/>
                  </a:lnTo>
                  <a:lnTo>
                    <a:pt x="2913" y="3299"/>
                  </a:lnTo>
                  <a:lnTo>
                    <a:pt x="2345" y="2733"/>
                  </a:lnTo>
                  <a:lnTo>
                    <a:pt x="2272" y="2760"/>
                  </a:lnTo>
                  <a:lnTo>
                    <a:pt x="2196" y="2779"/>
                  </a:lnTo>
                  <a:lnTo>
                    <a:pt x="2119" y="2791"/>
                  </a:lnTo>
                  <a:lnTo>
                    <a:pt x="2039" y="2795"/>
                  </a:lnTo>
                  <a:lnTo>
                    <a:pt x="1968" y="2791"/>
                  </a:lnTo>
                  <a:lnTo>
                    <a:pt x="1901" y="2783"/>
                  </a:lnTo>
                  <a:lnTo>
                    <a:pt x="1834" y="2768"/>
                  </a:lnTo>
                  <a:lnTo>
                    <a:pt x="1769" y="2747"/>
                  </a:lnTo>
                  <a:lnTo>
                    <a:pt x="1707" y="2722"/>
                  </a:lnTo>
                  <a:lnTo>
                    <a:pt x="1646" y="2689"/>
                  </a:lnTo>
                  <a:lnTo>
                    <a:pt x="1589" y="2653"/>
                  </a:lnTo>
                  <a:lnTo>
                    <a:pt x="1533" y="2611"/>
                  </a:lnTo>
                  <a:lnTo>
                    <a:pt x="1483" y="2565"/>
                  </a:lnTo>
                  <a:lnTo>
                    <a:pt x="1432" y="2508"/>
                  </a:lnTo>
                  <a:lnTo>
                    <a:pt x="1387" y="2447"/>
                  </a:lnTo>
                  <a:lnTo>
                    <a:pt x="1348" y="2384"/>
                  </a:lnTo>
                  <a:lnTo>
                    <a:pt x="1315" y="2317"/>
                  </a:lnTo>
                  <a:lnTo>
                    <a:pt x="1290" y="2247"/>
                  </a:lnTo>
                  <a:lnTo>
                    <a:pt x="1271" y="2175"/>
                  </a:lnTo>
                  <a:lnTo>
                    <a:pt x="1258" y="2102"/>
                  </a:lnTo>
                  <a:lnTo>
                    <a:pt x="1253" y="2028"/>
                  </a:lnTo>
                  <a:lnTo>
                    <a:pt x="1254" y="1953"/>
                  </a:lnTo>
                  <a:lnTo>
                    <a:pt x="1264" y="1879"/>
                  </a:lnTo>
                  <a:lnTo>
                    <a:pt x="1280" y="1805"/>
                  </a:lnTo>
                  <a:lnTo>
                    <a:pt x="1290" y="1782"/>
                  </a:lnTo>
                  <a:lnTo>
                    <a:pt x="1303" y="1764"/>
                  </a:lnTo>
                  <a:lnTo>
                    <a:pt x="1321" y="1749"/>
                  </a:lnTo>
                  <a:lnTo>
                    <a:pt x="1341" y="1741"/>
                  </a:lnTo>
                  <a:lnTo>
                    <a:pt x="1363" y="1737"/>
                  </a:lnTo>
                  <a:lnTo>
                    <a:pt x="1376" y="1738"/>
                  </a:lnTo>
                  <a:lnTo>
                    <a:pt x="1393" y="1742"/>
                  </a:lnTo>
                  <a:lnTo>
                    <a:pt x="1410" y="1752"/>
                  </a:lnTo>
                  <a:lnTo>
                    <a:pt x="1428" y="1767"/>
                  </a:lnTo>
                  <a:lnTo>
                    <a:pt x="1431" y="1768"/>
                  </a:lnTo>
                  <a:lnTo>
                    <a:pt x="1437" y="1775"/>
                  </a:lnTo>
                  <a:lnTo>
                    <a:pt x="1448" y="1786"/>
                  </a:lnTo>
                  <a:lnTo>
                    <a:pt x="1462" y="1800"/>
                  </a:lnTo>
                  <a:lnTo>
                    <a:pt x="1479" y="1818"/>
                  </a:lnTo>
                  <a:lnTo>
                    <a:pt x="1500" y="1838"/>
                  </a:lnTo>
                  <a:lnTo>
                    <a:pt x="1523" y="1860"/>
                  </a:lnTo>
                  <a:lnTo>
                    <a:pt x="1547" y="1884"/>
                  </a:lnTo>
                  <a:lnTo>
                    <a:pt x="1573" y="1910"/>
                  </a:lnTo>
                  <a:lnTo>
                    <a:pt x="1600" y="1937"/>
                  </a:lnTo>
                  <a:lnTo>
                    <a:pt x="1627" y="1963"/>
                  </a:lnTo>
                  <a:lnTo>
                    <a:pt x="1653" y="1990"/>
                  </a:lnTo>
                  <a:lnTo>
                    <a:pt x="1680" y="2017"/>
                  </a:lnTo>
                  <a:lnTo>
                    <a:pt x="1706" y="2043"/>
                  </a:lnTo>
                  <a:lnTo>
                    <a:pt x="1730" y="2066"/>
                  </a:lnTo>
                  <a:lnTo>
                    <a:pt x="1753" y="2089"/>
                  </a:lnTo>
                  <a:lnTo>
                    <a:pt x="1773" y="2109"/>
                  </a:lnTo>
                  <a:lnTo>
                    <a:pt x="1791" y="2126"/>
                  </a:lnTo>
                  <a:lnTo>
                    <a:pt x="1806" y="2137"/>
                  </a:lnTo>
                  <a:lnTo>
                    <a:pt x="1821" y="2143"/>
                  </a:lnTo>
                  <a:lnTo>
                    <a:pt x="1833" y="2144"/>
                  </a:lnTo>
                  <a:lnTo>
                    <a:pt x="1836" y="2144"/>
                  </a:lnTo>
                  <a:lnTo>
                    <a:pt x="1837" y="2144"/>
                  </a:lnTo>
                  <a:lnTo>
                    <a:pt x="1842" y="2143"/>
                  </a:lnTo>
                  <a:lnTo>
                    <a:pt x="1842" y="2144"/>
                  </a:lnTo>
                  <a:lnTo>
                    <a:pt x="1887" y="2139"/>
                  </a:lnTo>
                  <a:lnTo>
                    <a:pt x="1933" y="2133"/>
                  </a:lnTo>
                  <a:lnTo>
                    <a:pt x="1979" y="2128"/>
                  </a:lnTo>
                  <a:lnTo>
                    <a:pt x="2021" y="2121"/>
                  </a:lnTo>
                  <a:lnTo>
                    <a:pt x="2060" y="2114"/>
                  </a:lnTo>
                  <a:lnTo>
                    <a:pt x="2093" y="2108"/>
                  </a:lnTo>
                  <a:lnTo>
                    <a:pt x="2117" y="2101"/>
                  </a:lnTo>
                  <a:lnTo>
                    <a:pt x="2123" y="2094"/>
                  </a:lnTo>
                  <a:lnTo>
                    <a:pt x="2127" y="2091"/>
                  </a:lnTo>
                  <a:lnTo>
                    <a:pt x="2130" y="2089"/>
                  </a:lnTo>
                  <a:lnTo>
                    <a:pt x="2136" y="2064"/>
                  </a:lnTo>
                  <a:lnTo>
                    <a:pt x="2143" y="2032"/>
                  </a:lnTo>
                  <a:lnTo>
                    <a:pt x="2150" y="1995"/>
                  </a:lnTo>
                  <a:lnTo>
                    <a:pt x="2155" y="1952"/>
                  </a:lnTo>
                  <a:lnTo>
                    <a:pt x="2162" y="1907"/>
                  </a:lnTo>
                  <a:lnTo>
                    <a:pt x="2167" y="1863"/>
                  </a:lnTo>
                  <a:lnTo>
                    <a:pt x="2172" y="1818"/>
                  </a:lnTo>
                  <a:lnTo>
                    <a:pt x="2173" y="1811"/>
                  </a:lnTo>
                  <a:lnTo>
                    <a:pt x="2173" y="1803"/>
                  </a:lnTo>
                  <a:lnTo>
                    <a:pt x="2173" y="1792"/>
                  </a:lnTo>
                  <a:lnTo>
                    <a:pt x="2170" y="1780"/>
                  </a:lnTo>
                  <a:lnTo>
                    <a:pt x="2163" y="1771"/>
                  </a:lnTo>
                  <a:lnTo>
                    <a:pt x="2147" y="1753"/>
                  </a:lnTo>
                  <a:lnTo>
                    <a:pt x="2127" y="1734"/>
                  </a:lnTo>
                  <a:lnTo>
                    <a:pt x="2105" y="1711"/>
                  </a:lnTo>
                  <a:lnTo>
                    <a:pt x="2079" y="1687"/>
                  </a:lnTo>
                  <a:lnTo>
                    <a:pt x="2054" y="1661"/>
                  </a:lnTo>
                  <a:lnTo>
                    <a:pt x="2027" y="1633"/>
                  </a:lnTo>
                  <a:lnTo>
                    <a:pt x="1999" y="1606"/>
                  </a:lnTo>
                  <a:lnTo>
                    <a:pt x="1972" y="1577"/>
                  </a:lnTo>
                  <a:lnTo>
                    <a:pt x="1944" y="1550"/>
                  </a:lnTo>
                  <a:lnTo>
                    <a:pt x="1918" y="1525"/>
                  </a:lnTo>
                  <a:lnTo>
                    <a:pt x="1892" y="1499"/>
                  </a:lnTo>
                  <a:lnTo>
                    <a:pt x="1869" y="1476"/>
                  </a:lnTo>
                  <a:lnTo>
                    <a:pt x="1849" y="1454"/>
                  </a:lnTo>
                  <a:lnTo>
                    <a:pt x="1830" y="1435"/>
                  </a:lnTo>
                  <a:lnTo>
                    <a:pt x="1815" y="1420"/>
                  </a:lnTo>
                  <a:lnTo>
                    <a:pt x="1804" y="1410"/>
                  </a:lnTo>
                  <a:lnTo>
                    <a:pt x="1796" y="1401"/>
                  </a:lnTo>
                  <a:lnTo>
                    <a:pt x="1795" y="1400"/>
                  </a:lnTo>
                  <a:lnTo>
                    <a:pt x="1780" y="1381"/>
                  </a:lnTo>
                  <a:lnTo>
                    <a:pt x="1771" y="1359"/>
                  </a:lnTo>
                  <a:lnTo>
                    <a:pt x="1766" y="1338"/>
                  </a:lnTo>
                  <a:lnTo>
                    <a:pt x="1769" y="1315"/>
                  </a:lnTo>
                  <a:lnTo>
                    <a:pt x="1779" y="1293"/>
                  </a:lnTo>
                  <a:lnTo>
                    <a:pt x="1792" y="1276"/>
                  </a:lnTo>
                  <a:lnTo>
                    <a:pt x="1810" y="1262"/>
                  </a:lnTo>
                  <a:lnTo>
                    <a:pt x="1832" y="1253"/>
                  </a:lnTo>
                  <a:lnTo>
                    <a:pt x="1899" y="1238"/>
                  </a:lnTo>
                  <a:lnTo>
                    <a:pt x="1968" y="1228"/>
                  </a:lnTo>
                  <a:lnTo>
                    <a:pt x="2039" y="1226"/>
                  </a:lnTo>
                  <a:lnTo>
                    <a:pt x="2116" y="1228"/>
                  </a:lnTo>
                  <a:lnTo>
                    <a:pt x="2193" y="1240"/>
                  </a:lnTo>
                  <a:lnTo>
                    <a:pt x="2268" y="1259"/>
                  </a:lnTo>
                  <a:lnTo>
                    <a:pt x="2340" y="1285"/>
                  </a:lnTo>
                  <a:lnTo>
                    <a:pt x="2409" y="1318"/>
                  </a:lnTo>
                  <a:lnTo>
                    <a:pt x="2474" y="1357"/>
                  </a:lnTo>
                  <a:lnTo>
                    <a:pt x="2536" y="1403"/>
                  </a:lnTo>
                  <a:lnTo>
                    <a:pt x="2594" y="1454"/>
                  </a:lnTo>
                  <a:lnTo>
                    <a:pt x="2640" y="1506"/>
                  </a:lnTo>
                  <a:lnTo>
                    <a:pt x="2682" y="1561"/>
                  </a:lnTo>
                  <a:lnTo>
                    <a:pt x="2720" y="1618"/>
                  </a:lnTo>
                  <a:lnTo>
                    <a:pt x="2751" y="1679"/>
                  </a:lnTo>
                  <a:lnTo>
                    <a:pt x="2777" y="1741"/>
                  </a:lnTo>
                  <a:lnTo>
                    <a:pt x="2797" y="1806"/>
                  </a:lnTo>
                  <a:lnTo>
                    <a:pt x="2812" y="1872"/>
                  </a:lnTo>
                  <a:lnTo>
                    <a:pt x="2820" y="1940"/>
                  </a:lnTo>
                  <a:lnTo>
                    <a:pt x="2824" y="2010"/>
                  </a:lnTo>
                  <a:lnTo>
                    <a:pt x="2820" y="2089"/>
                  </a:lnTo>
                  <a:lnTo>
                    <a:pt x="2808" y="2167"/>
                  </a:lnTo>
                  <a:lnTo>
                    <a:pt x="2789" y="2243"/>
                  </a:lnTo>
                  <a:lnTo>
                    <a:pt x="2762" y="2316"/>
                  </a:lnTo>
                  <a:lnTo>
                    <a:pt x="3323" y="2876"/>
                  </a:lnTo>
                  <a:lnTo>
                    <a:pt x="3369" y="2792"/>
                  </a:lnTo>
                  <a:lnTo>
                    <a:pt x="3410" y="2704"/>
                  </a:lnTo>
                  <a:lnTo>
                    <a:pt x="3442" y="2613"/>
                  </a:lnTo>
                  <a:lnTo>
                    <a:pt x="3469" y="2519"/>
                  </a:lnTo>
                  <a:lnTo>
                    <a:pt x="3488" y="2421"/>
                  </a:lnTo>
                  <a:lnTo>
                    <a:pt x="3500" y="2323"/>
                  </a:lnTo>
                  <a:lnTo>
                    <a:pt x="3505" y="2220"/>
                  </a:lnTo>
                  <a:lnTo>
                    <a:pt x="3500" y="2116"/>
                  </a:lnTo>
                  <a:lnTo>
                    <a:pt x="3488" y="2013"/>
                  </a:lnTo>
                  <a:lnTo>
                    <a:pt x="3467" y="1913"/>
                  </a:lnTo>
                  <a:lnTo>
                    <a:pt x="3439" y="1815"/>
                  </a:lnTo>
                  <a:lnTo>
                    <a:pt x="3404" y="1722"/>
                  </a:lnTo>
                  <a:lnTo>
                    <a:pt x="3361" y="1633"/>
                  </a:lnTo>
                  <a:lnTo>
                    <a:pt x="3312" y="1546"/>
                  </a:lnTo>
                  <a:lnTo>
                    <a:pt x="3257" y="1465"/>
                  </a:lnTo>
                  <a:lnTo>
                    <a:pt x="3196" y="1388"/>
                  </a:lnTo>
                  <a:lnTo>
                    <a:pt x="3129" y="1315"/>
                  </a:lnTo>
                  <a:lnTo>
                    <a:pt x="3057" y="1249"/>
                  </a:lnTo>
                  <a:lnTo>
                    <a:pt x="2980" y="1188"/>
                  </a:lnTo>
                  <a:lnTo>
                    <a:pt x="2898" y="1132"/>
                  </a:lnTo>
                  <a:lnTo>
                    <a:pt x="2812" y="1084"/>
                  </a:lnTo>
                  <a:lnTo>
                    <a:pt x="2722" y="1042"/>
                  </a:lnTo>
                  <a:lnTo>
                    <a:pt x="2628" y="1005"/>
                  </a:lnTo>
                  <a:lnTo>
                    <a:pt x="2531" y="978"/>
                  </a:lnTo>
                  <a:lnTo>
                    <a:pt x="2430" y="958"/>
                  </a:lnTo>
                  <a:lnTo>
                    <a:pt x="2327" y="944"/>
                  </a:lnTo>
                  <a:lnTo>
                    <a:pt x="2222" y="940"/>
                  </a:lnTo>
                  <a:close/>
                  <a:moveTo>
                    <a:pt x="2231" y="0"/>
                  </a:moveTo>
                  <a:lnTo>
                    <a:pt x="2357" y="4"/>
                  </a:lnTo>
                  <a:lnTo>
                    <a:pt x="2482" y="15"/>
                  </a:lnTo>
                  <a:lnTo>
                    <a:pt x="2509" y="22"/>
                  </a:lnTo>
                  <a:lnTo>
                    <a:pt x="2532" y="32"/>
                  </a:lnTo>
                  <a:lnTo>
                    <a:pt x="2554" y="49"/>
                  </a:lnTo>
                  <a:lnTo>
                    <a:pt x="2570" y="69"/>
                  </a:lnTo>
                  <a:lnTo>
                    <a:pt x="2582" y="92"/>
                  </a:lnTo>
                  <a:lnTo>
                    <a:pt x="2589" y="118"/>
                  </a:lnTo>
                  <a:lnTo>
                    <a:pt x="2590" y="145"/>
                  </a:lnTo>
                  <a:lnTo>
                    <a:pt x="2590" y="202"/>
                  </a:lnTo>
                  <a:lnTo>
                    <a:pt x="2597" y="256"/>
                  </a:lnTo>
                  <a:lnTo>
                    <a:pt x="2609" y="310"/>
                  </a:lnTo>
                  <a:lnTo>
                    <a:pt x="2627" y="361"/>
                  </a:lnTo>
                  <a:lnTo>
                    <a:pt x="2651" y="410"/>
                  </a:lnTo>
                  <a:lnTo>
                    <a:pt x="2680" y="456"/>
                  </a:lnTo>
                  <a:lnTo>
                    <a:pt x="2713" y="499"/>
                  </a:lnTo>
                  <a:lnTo>
                    <a:pt x="2751" y="537"/>
                  </a:lnTo>
                  <a:lnTo>
                    <a:pt x="2793" y="572"/>
                  </a:lnTo>
                  <a:lnTo>
                    <a:pt x="2841" y="602"/>
                  </a:lnTo>
                  <a:lnTo>
                    <a:pt x="2891" y="626"/>
                  </a:lnTo>
                  <a:lnTo>
                    <a:pt x="2942" y="644"/>
                  </a:lnTo>
                  <a:lnTo>
                    <a:pt x="2995" y="656"/>
                  </a:lnTo>
                  <a:lnTo>
                    <a:pt x="3051" y="661"/>
                  </a:lnTo>
                  <a:lnTo>
                    <a:pt x="3105" y="660"/>
                  </a:lnTo>
                  <a:lnTo>
                    <a:pt x="3160" y="653"/>
                  </a:lnTo>
                  <a:lnTo>
                    <a:pt x="3215" y="641"/>
                  </a:lnTo>
                  <a:lnTo>
                    <a:pt x="3266" y="624"/>
                  </a:lnTo>
                  <a:lnTo>
                    <a:pt x="3316" y="601"/>
                  </a:lnTo>
                  <a:lnTo>
                    <a:pt x="3364" y="574"/>
                  </a:lnTo>
                  <a:lnTo>
                    <a:pt x="3407" y="540"/>
                  </a:lnTo>
                  <a:lnTo>
                    <a:pt x="3445" y="502"/>
                  </a:lnTo>
                  <a:lnTo>
                    <a:pt x="3467" y="484"/>
                  </a:lnTo>
                  <a:lnTo>
                    <a:pt x="3490" y="471"/>
                  </a:lnTo>
                  <a:lnTo>
                    <a:pt x="3514" y="464"/>
                  </a:lnTo>
                  <a:lnTo>
                    <a:pt x="3540" y="461"/>
                  </a:lnTo>
                  <a:lnTo>
                    <a:pt x="3567" y="465"/>
                  </a:lnTo>
                  <a:lnTo>
                    <a:pt x="3591" y="475"/>
                  </a:lnTo>
                  <a:lnTo>
                    <a:pt x="3614" y="488"/>
                  </a:lnTo>
                  <a:lnTo>
                    <a:pt x="3709" y="569"/>
                  </a:lnTo>
                  <a:lnTo>
                    <a:pt x="3800" y="656"/>
                  </a:lnTo>
                  <a:lnTo>
                    <a:pt x="3885" y="747"/>
                  </a:lnTo>
                  <a:lnTo>
                    <a:pt x="3966" y="844"/>
                  </a:lnTo>
                  <a:lnTo>
                    <a:pt x="3981" y="867"/>
                  </a:lnTo>
                  <a:lnTo>
                    <a:pt x="3989" y="891"/>
                  </a:lnTo>
                  <a:lnTo>
                    <a:pt x="3994" y="917"/>
                  </a:lnTo>
                  <a:lnTo>
                    <a:pt x="3991" y="943"/>
                  </a:lnTo>
                  <a:lnTo>
                    <a:pt x="3984" y="969"/>
                  </a:lnTo>
                  <a:lnTo>
                    <a:pt x="3971" y="992"/>
                  </a:lnTo>
                  <a:lnTo>
                    <a:pt x="3953" y="1012"/>
                  </a:lnTo>
                  <a:lnTo>
                    <a:pt x="3914" y="1051"/>
                  </a:lnTo>
                  <a:lnTo>
                    <a:pt x="3880" y="1094"/>
                  </a:lnTo>
                  <a:lnTo>
                    <a:pt x="3851" y="1140"/>
                  </a:lnTo>
                  <a:lnTo>
                    <a:pt x="3830" y="1190"/>
                  </a:lnTo>
                  <a:lnTo>
                    <a:pt x="3812" y="1240"/>
                  </a:lnTo>
                  <a:lnTo>
                    <a:pt x="3800" y="1293"/>
                  </a:lnTo>
                  <a:lnTo>
                    <a:pt x="3793" y="1347"/>
                  </a:lnTo>
                  <a:lnTo>
                    <a:pt x="3793" y="1400"/>
                  </a:lnTo>
                  <a:lnTo>
                    <a:pt x="3798" y="1454"/>
                  </a:lnTo>
                  <a:lnTo>
                    <a:pt x="3811" y="1508"/>
                  </a:lnTo>
                  <a:lnTo>
                    <a:pt x="3828" y="1560"/>
                  </a:lnTo>
                  <a:lnTo>
                    <a:pt x="3854" y="1614"/>
                  </a:lnTo>
                  <a:lnTo>
                    <a:pt x="3887" y="1663"/>
                  </a:lnTo>
                  <a:lnTo>
                    <a:pt x="3923" y="1707"/>
                  </a:lnTo>
                  <a:lnTo>
                    <a:pt x="3965" y="1748"/>
                  </a:lnTo>
                  <a:lnTo>
                    <a:pt x="4011" y="1782"/>
                  </a:lnTo>
                  <a:lnTo>
                    <a:pt x="4061" y="1810"/>
                  </a:lnTo>
                  <a:lnTo>
                    <a:pt x="4114" y="1833"/>
                  </a:lnTo>
                  <a:lnTo>
                    <a:pt x="4170" y="1851"/>
                  </a:lnTo>
                  <a:lnTo>
                    <a:pt x="4228" y="1861"/>
                  </a:lnTo>
                  <a:lnTo>
                    <a:pt x="4289" y="1864"/>
                  </a:lnTo>
                  <a:lnTo>
                    <a:pt x="4316" y="1867"/>
                  </a:lnTo>
                  <a:lnTo>
                    <a:pt x="4343" y="1875"/>
                  </a:lnTo>
                  <a:lnTo>
                    <a:pt x="4369" y="1888"/>
                  </a:lnTo>
                  <a:lnTo>
                    <a:pt x="4392" y="1905"/>
                  </a:lnTo>
                  <a:lnTo>
                    <a:pt x="4411" y="1925"/>
                  </a:lnTo>
                  <a:lnTo>
                    <a:pt x="4424" y="1948"/>
                  </a:lnTo>
                  <a:lnTo>
                    <a:pt x="4432" y="1974"/>
                  </a:lnTo>
                  <a:lnTo>
                    <a:pt x="4442" y="2099"/>
                  </a:lnTo>
                  <a:lnTo>
                    <a:pt x="4446" y="2227"/>
                  </a:lnTo>
                  <a:lnTo>
                    <a:pt x="4442" y="2352"/>
                  </a:lnTo>
                  <a:lnTo>
                    <a:pt x="4431" y="2478"/>
                  </a:lnTo>
                  <a:lnTo>
                    <a:pt x="4424" y="2505"/>
                  </a:lnTo>
                  <a:lnTo>
                    <a:pt x="4413" y="2530"/>
                  </a:lnTo>
                  <a:lnTo>
                    <a:pt x="4396" y="2550"/>
                  </a:lnTo>
                  <a:lnTo>
                    <a:pt x="4377" y="2567"/>
                  </a:lnTo>
                  <a:lnTo>
                    <a:pt x="4353" y="2580"/>
                  </a:lnTo>
                  <a:lnTo>
                    <a:pt x="4328" y="2586"/>
                  </a:lnTo>
                  <a:lnTo>
                    <a:pt x="4301" y="2588"/>
                  </a:lnTo>
                  <a:lnTo>
                    <a:pt x="4273" y="2586"/>
                  </a:lnTo>
                  <a:lnTo>
                    <a:pt x="4214" y="2590"/>
                  </a:lnTo>
                  <a:lnTo>
                    <a:pt x="4157" y="2601"/>
                  </a:lnTo>
                  <a:lnTo>
                    <a:pt x="4103" y="2618"/>
                  </a:lnTo>
                  <a:lnTo>
                    <a:pt x="4050" y="2641"/>
                  </a:lnTo>
                  <a:lnTo>
                    <a:pt x="4000" y="2669"/>
                  </a:lnTo>
                  <a:lnTo>
                    <a:pt x="3954" y="2704"/>
                  </a:lnTo>
                  <a:lnTo>
                    <a:pt x="3912" y="2743"/>
                  </a:lnTo>
                  <a:lnTo>
                    <a:pt x="3876" y="2787"/>
                  </a:lnTo>
                  <a:lnTo>
                    <a:pt x="3845" y="2835"/>
                  </a:lnTo>
                  <a:lnTo>
                    <a:pt x="3819" y="2888"/>
                  </a:lnTo>
                  <a:lnTo>
                    <a:pt x="3800" y="2941"/>
                  </a:lnTo>
                  <a:lnTo>
                    <a:pt x="3788" y="2995"/>
                  </a:lnTo>
                  <a:lnTo>
                    <a:pt x="3781" y="3049"/>
                  </a:lnTo>
                  <a:lnTo>
                    <a:pt x="3781" y="3103"/>
                  </a:lnTo>
                  <a:lnTo>
                    <a:pt x="3788" y="3157"/>
                  </a:lnTo>
                  <a:lnTo>
                    <a:pt x="3800" y="3210"/>
                  </a:lnTo>
                  <a:lnTo>
                    <a:pt x="3817" y="3261"/>
                  </a:lnTo>
                  <a:lnTo>
                    <a:pt x="3840" y="3310"/>
                  </a:lnTo>
                  <a:lnTo>
                    <a:pt x="3869" y="3357"/>
                  </a:lnTo>
                  <a:lnTo>
                    <a:pt x="3904" y="3401"/>
                  </a:lnTo>
                  <a:lnTo>
                    <a:pt x="3943" y="3441"/>
                  </a:lnTo>
                  <a:lnTo>
                    <a:pt x="3961" y="3462"/>
                  </a:lnTo>
                  <a:lnTo>
                    <a:pt x="3975" y="3485"/>
                  </a:lnTo>
                  <a:lnTo>
                    <a:pt x="3981" y="3510"/>
                  </a:lnTo>
                  <a:lnTo>
                    <a:pt x="3984" y="3536"/>
                  </a:lnTo>
                  <a:lnTo>
                    <a:pt x="3980" y="3562"/>
                  </a:lnTo>
                  <a:lnTo>
                    <a:pt x="3971" y="3587"/>
                  </a:lnTo>
                  <a:lnTo>
                    <a:pt x="3956" y="3610"/>
                  </a:lnTo>
                  <a:lnTo>
                    <a:pt x="3874" y="3706"/>
                  </a:lnTo>
                  <a:lnTo>
                    <a:pt x="3786" y="3798"/>
                  </a:lnTo>
                  <a:lnTo>
                    <a:pt x="3694" y="3884"/>
                  </a:lnTo>
                  <a:lnTo>
                    <a:pt x="3597" y="3965"/>
                  </a:lnTo>
                  <a:lnTo>
                    <a:pt x="3574" y="3980"/>
                  </a:lnTo>
                  <a:lnTo>
                    <a:pt x="3549" y="3988"/>
                  </a:lnTo>
                  <a:lnTo>
                    <a:pt x="3523" y="3991"/>
                  </a:lnTo>
                  <a:lnTo>
                    <a:pt x="3498" y="3989"/>
                  </a:lnTo>
                  <a:lnTo>
                    <a:pt x="3472" y="3981"/>
                  </a:lnTo>
                  <a:lnTo>
                    <a:pt x="3449" y="3969"/>
                  </a:lnTo>
                  <a:lnTo>
                    <a:pt x="3429" y="3951"/>
                  </a:lnTo>
                  <a:lnTo>
                    <a:pt x="3391" y="3913"/>
                  </a:lnTo>
                  <a:lnTo>
                    <a:pt x="3347" y="3881"/>
                  </a:lnTo>
                  <a:lnTo>
                    <a:pt x="3301" y="3854"/>
                  </a:lnTo>
                  <a:lnTo>
                    <a:pt x="3251" y="3831"/>
                  </a:lnTo>
                  <a:lnTo>
                    <a:pt x="3200" y="3813"/>
                  </a:lnTo>
                  <a:lnTo>
                    <a:pt x="3146" y="3801"/>
                  </a:lnTo>
                  <a:lnTo>
                    <a:pt x="3091" y="3794"/>
                  </a:lnTo>
                  <a:lnTo>
                    <a:pt x="3037" y="3793"/>
                  </a:lnTo>
                  <a:lnTo>
                    <a:pt x="2983" y="3798"/>
                  </a:lnTo>
                  <a:lnTo>
                    <a:pt x="2930" y="3809"/>
                  </a:lnTo>
                  <a:lnTo>
                    <a:pt x="2879" y="3826"/>
                  </a:lnTo>
                  <a:lnTo>
                    <a:pt x="2823" y="3853"/>
                  </a:lnTo>
                  <a:lnTo>
                    <a:pt x="2773" y="3885"/>
                  </a:lnTo>
                  <a:lnTo>
                    <a:pt x="2728" y="3923"/>
                  </a:lnTo>
                  <a:lnTo>
                    <a:pt x="2688" y="3966"/>
                  </a:lnTo>
                  <a:lnTo>
                    <a:pt x="2652" y="4015"/>
                  </a:lnTo>
                  <a:lnTo>
                    <a:pt x="2624" y="4066"/>
                  </a:lnTo>
                  <a:lnTo>
                    <a:pt x="2601" y="4120"/>
                  </a:lnTo>
                  <a:lnTo>
                    <a:pt x="2585" y="4179"/>
                  </a:lnTo>
                  <a:lnTo>
                    <a:pt x="2575" y="4238"/>
                  </a:lnTo>
                  <a:lnTo>
                    <a:pt x="2574" y="4299"/>
                  </a:lnTo>
                  <a:lnTo>
                    <a:pt x="2573" y="4326"/>
                  </a:lnTo>
                  <a:lnTo>
                    <a:pt x="2564" y="4352"/>
                  </a:lnTo>
                  <a:lnTo>
                    <a:pt x="2552" y="4375"/>
                  </a:lnTo>
                  <a:lnTo>
                    <a:pt x="2535" y="4394"/>
                  </a:lnTo>
                  <a:lnTo>
                    <a:pt x="2514" y="4410"/>
                  </a:lnTo>
                  <a:lnTo>
                    <a:pt x="2491" y="4421"/>
                  </a:lnTo>
                  <a:lnTo>
                    <a:pt x="2464" y="4426"/>
                  </a:lnTo>
                  <a:lnTo>
                    <a:pt x="2342" y="4437"/>
                  </a:lnTo>
                  <a:lnTo>
                    <a:pt x="2220" y="4440"/>
                  </a:lnTo>
                  <a:lnTo>
                    <a:pt x="2092" y="4437"/>
                  </a:lnTo>
                  <a:lnTo>
                    <a:pt x="1964" y="4425"/>
                  </a:lnTo>
                  <a:lnTo>
                    <a:pt x="1937" y="4419"/>
                  </a:lnTo>
                  <a:lnTo>
                    <a:pt x="1913" y="4407"/>
                  </a:lnTo>
                  <a:lnTo>
                    <a:pt x="1892" y="4391"/>
                  </a:lnTo>
                  <a:lnTo>
                    <a:pt x="1876" y="4372"/>
                  </a:lnTo>
                  <a:lnTo>
                    <a:pt x="1864" y="4349"/>
                  </a:lnTo>
                  <a:lnTo>
                    <a:pt x="1856" y="4323"/>
                  </a:lnTo>
                  <a:lnTo>
                    <a:pt x="1855" y="4295"/>
                  </a:lnTo>
                  <a:lnTo>
                    <a:pt x="1855" y="4239"/>
                  </a:lnTo>
                  <a:lnTo>
                    <a:pt x="1849" y="4184"/>
                  </a:lnTo>
                  <a:lnTo>
                    <a:pt x="1837" y="4131"/>
                  </a:lnTo>
                  <a:lnTo>
                    <a:pt x="1818" y="4078"/>
                  </a:lnTo>
                  <a:lnTo>
                    <a:pt x="1795" y="4030"/>
                  </a:lnTo>
                  <a:lnTo>
                    <a:pt x="1766" y="3984"/>
                  </a:lnTo>
                  <a:lnTo>
                    <a:pt x="1733" y="3942"/>
                  </a:lnTo>
                  <a:lnTo>
                    <a:pt x="1695" y="3903"/>
                  </a:lnTo>
                  <a:lnTo>
                    <a:pt x="1651" y="3867"/>
                  </a:lnTo>
                  <a:lnTo>
                    <a:pt x="1605" y="3838"/>
                  </a:lnTo>
                  <a:lnTo>
                    <a:pt x="1554" y="3813"/>
                  </a:lnTo>
                  <a:lnTo>
                    <a:pt x="1502" y="3796"/>
                  </a:lnTo>
                  <a:lnTo>
                    <a:pt x="1449" y="3785"/>
                  </a:lnTo>
                  <a:lnTo>
                    <a:pt x="1395" y="3780"/>
                  </a:lnTo>
                  <a:lnTo>
                    <a:pt x="1340" y="3780"/>
                  </a:lnTo>
                  <a:lnTo>
                    <a:pt x="1286" y="3786"/>
                  </a:lnTo>
                  <a:lnTo>
                    <a:pt x="1231" y="3798"/>
                  </a:lnTo>
                  <a:lnTo>
                    <a:pt x="1179" y="3816"/>
                  </a:lnTo>
                  <a:lnTo>
                    <a:pt x="1128" y="3839"/>
                  </a:lnTo>
                  <a:lnTo>
                    <a:pt x="1082" y="3867"/>
                  </a:lnTo>
                  <a:lnTo>
                    <a:pt x="1039" y="3900"/>
                  </a:lnTo>
                  <a:lnTo>
                    <a:pt x="1000" y="3938"/>
                  </a:lnTo>
                  <a:lnTo>
                    <a:pt x="979" y="3957"/>
                  </a:lnTo>
                  <a:lnTo>
                    <a:pt x="956" y="3969"/>
                  </a:lnTo>
                  <a:lnTo>
                    <a:pt x="931" y="3977"/>
                  </a:lnTo>
                  <a:lnTo>
                    <a:pt x="905" y="3978"/>
                  </a:lnTo>
                  <a:lnTo>
                    <a:pt x="879" y="3976"/>
                  </a:lnTo>
                  <a:lnTo>
                    <a:pt x="853" y="3966"/>
                  </a:lnTo>
                  <a:lnTo>
                    <a:pt x="830" y="3951"/>
                  </a:lnTo>
                  <a:lnTo>
                    <a:pt x="736" y="3870"/>
                  </a:lnTo>
                  <a:lnTo>
                    <a:pt x="645" y="3784"/>
                  </a:lnTo>
                  <a:lnTo>
                    <a:pt x="559" y="3693"/>
                  </a:lnTo>
                  <a:lnTo>
                    <a:pt x="480" y="3596"/>
                  </a:lnTo>
                  <a:lnTo>
                    <a:pt x="465" y="3574"/>
                  </a:lnTo>
                  <a:lnTo>
                    <a:pt x="457" y="3548"/>
                  </a:lnTo>
                  <a:lnTo>
                    <a:pt x="452" y="3523"/>
                  </a:lnTo>
                  <a:lnTo>
                    <a:pt x="455" y="3497"/>
                  </a:lnTo>
                  <a:lnTo>
                    <a:pt x="462" y="3472"/>
                  </a:lnTo>
                  <a:lnTo>
                    <a:pt x="474" y="3449"/>
                  </a:lnTo>
                  <a:lnTo>
                    <a:pt x="493" y="3429"/>
                  </a:lnTo>
                  <a:lnTo>
                    <a:pt x="531" y="3389"/>
                  </a:lnTo>
                  <a:lnTo>
                    <a:pt x="565" y="3345"/>
                  </a:lnTo>
                  <a:lnTo>
                    <a:pt x="593" y="3299"/>
                  </a:lnTo>
                  <a:lnTo>
                    <a:pt x="616" y="3251"/>
                  </a:lnTo>
                  <a:lnTo>
                    <a:pt x="634" y="3199"/>
                  </a:lnTo>
                  <a:lnTo>
                    <a:pt x="646" y="3146"/>
                  </a:lnTo>
                  <a:lnTo>
                    <a:pt x="653" y="3094"/>
                  </a:lnTo>
                  <a:lnTo>
                    <a:pt x="653" y="3040"/>
                  </a:lnTo>
                  <a:lnTo>
                    <a:pt x="646" y="2985"/>
                  </a:lnTo>
                  <a:lnTo>
                    <a:pt x="635" y="2933"/>
                  </a:lnTo>
                  <a:lnTo>
                    <a:pt x="616" y="2880"/>
                  </a:lnTo>
                  <a:lnTo>
                    <a:pt x="591" y="2826"/>
                  </a:lnTo>
                  <a:lnTo>
                    <a:pt x="558" y="2776"/>
                  </a:lnTo>
                  <a:lnTo>
                    <a:pt x="520" y="2730"/>
                  </a:lnTo>
                  <a:lnTo>
                    <a:pt x="478" y="2689"/>
                  </a:lnTo>
                  <a:lnTo>
                    <a:pt x="432" y="2655"/>
                  </a:lnTo>
                  <a:lnTo>
                    <a:pt x="382" y="2626"/>
                  </a:lnTo>
                  <a:lnTo>
                    <a:pt x="329" y="2604"/>
                  </a:lnTo>
                  <a:lnTo>
                    <a:pt x="274" y="2588"/>
                  </a:lnTo>
                  <a:lnTo>
                    <a:pt x="217" y="2578"/>
                  </a:lnTo>
                  <a:lnTo>
                    <a:pt x="160" y="2576"/>
                  </a:lnTo>
                  <a:lnTo>
                    <a:pt x="131" y="2573"/>
                  </a:lnTo>
                  <a:lnTo>
                    <a:pt x="104" y="2565"/>
                  </a:lnTo>
                  <a:lnTo>
                    <a:pt x="77" y="2553"/>
                  </a:lnTo>
                  <a:lnTo>
                    <a:pt x="54" y="2536"/>
                  </a:lnTo>
                  <a:lnTo>
                    <a:pt x="35" y="2516"/>
                  </a:lnTo>
                  <a:lnTo>
                    <a:pt x="20" y="2493"/>
                  </a:lnTo>
                  <a:lnTo>
                    <a:pt x="14" y="2466"/>
                  </a:lnTo>
                  <a:lnTo>
                    <a:pt x="3" y="2340"/>
                  </a:lnTo>
                  <a:lnTo>
                    <a:pt x="0" y="2214"/>
                  </a:lnTo>
                  <a:lnTo>
                    <a:pt x="4" y="2087"/>
                  </a:lnTo>
                  <a:lnTo>
                    <a:pt x="15" y="1961"/>
                  </a:lnTo>
                  <a:lnTo>
                    <a:pt x="20" y="1936"/>
                  </a:lnTo>
                  <a:lnTo>
                    <a:pt x="31" y="1911"/>
                  </a:lnTo>
                  <a:lnTo>
                    <a:pt x="46" y="1891"/>
                  </a:lnTo>
                  <a:lnTo>
                    <a:pt x="65" y="1875"/>
                  </a:lnTo>
                  <a:lnTo>
                    <a:pt x="88" y="1863"/>
                  </a:lnTo>
                  <a:lnTo>
                    <a:pt x="114" y="1855"/>
                  </a:lnTo>
                  <a:lnTo>
                    <a:pt x="144" y="1853"/>
                  </a:lnTo>
                  <a:lnTo>
                    <a:pt x="207" y="1849"/>
                  </a:lnTo>
                  <a:lnTo>
                    <a:pt x="270" y="1840"/>
                  </a:lnTo>
                  <a:lnTo>
                    <a:pt x="329" y="1822"/>
                  </a:lnTo>
                  <a:lnTo>
                    <a:pt x="385" y="1800"/>
                  </a:lnTo>
                  <a:lnTo>
                    <a:pt x="438" y="1771"/>
                  </a:lnTo>
                  <a:lnTo>
                    <a:pt x="486" y="1737"/>
                  </a:lnTo>
                  <a:lnTo>
                    <a:pt x="530" y="1698"/>
                  </a:lnTo>
                  <a:lnTo>
                    <a:pt x="568" y="1654"/>
                  </a:lnTo>
                  <a:lnTo>
                    <a:pt x="600" y="1606"/>
                  </a:lnTo>
                  <a:lnTo>
                    <a:pt x="627" y="1553"/>
                  </a:lnTo>
                  <a:lnTo>
                    <a:pt x="645" y="1500"/>
                  </a:lnTo>
                  <a:lnTo>
                    <a:pt x="658" y="1446"/>
                  </a:lnTo>
                  <a:lnTo>
                    <a:pt x="664" y="1392"/>
                  </a:lnTo>
                  <a:lnTo>
                    <a:pt x="664" y="1336"/>
                  </a:lnTo>
                  <a:lnTo>
                    <a:pt x="658" y="1284"/>
                  </a:lnTo>
                  <a:lnTo>
                    <a:pt x="646" y="1230"/>
                  </a:lnTo>
                  <a:lnTo>
                    <a:pt x="629" y="1180"/>
                  </a:lnTo>
                  <a:lnTo>
                    <a:pt x="606" y="1130"/>
                  </a:lnTo>
                  <a:lnTo>
                    <a:pt x="576" y="1082"/>
                  </a:lnTo>
                  <a:lnTo>
                    <a:pt x="542" y="1039"/>
                  </a:lnTo>
                  <a:lnTo>
                    <a:pt x="503" y="998"/>
                  </a:lnTo>
                  <a:lnTo>
                    <a:pt x="485" y="978"/>
                  </a:lnTo>
                  <a:lnTo>
                    <a:pt x="471" y="955"/>
                  </a:lnTo>
                  <a:lnTo>
                    <a:pt x="465" y="931"/>
                  </a:lnTo>
                  <a:lnTo>
                    <a:pt x="462" y="905"/>
                  </a:lnTo>
                  <a:lnTo>
                    <a:pt x="466" y="878"/>
                  </a:lnTo>
                  <a:lnTo>
                    <a:pt x="474" y="854"/>
                  </a:lnTo>
                  <a:lnTo>
                    <a:pt x="489" y="831"/>
                  </a:lnTo>
                  <a:lnTo>
                    <a:pt x="572" y="735"/>
                  </a:lnTo>
                  <a:lnTo>
                    <a:pt x="658" y="643"/>
                  </a:lnTo>
                  <a:lnTo>
                    <a:pt x="752" y="556"/>
                  </a:lnTo>
                  <a:lnTo>
                    <a:pt x="849" y="475"/>
                  </a:lnTo>
                  <a:lnTo>
                    <a:pt x="872" y="461"/>
                  </a:lnTo>
                  <a:lnTo>
                    <a:pt x="897" y="452"/>
                  </a:lnTo>
                  <a:lnTo>
                    <a:pt x="923" y="449"/>
                  </a:lnTo>
                  <a:lnTo>
                    <a:pt x="948" y="452"/>
                  </a:lnTo>
                  <a:lnTo>
                    <a:pt x="973" y="459"/>
                  </a:lnTo>
                  <a:lnTo>
                    <a:pt x="996" y="471"/>
                  </a:lnTo>
                  <a:lnTo>
                    <a:pt x="1016" y="490"/>
                  </a:lnTo>
                  <a:lnTo>
                    <a:pt x="1055" y="526"/>
                  </a:lnTo>
                  <a:lnTo>
                    <a:pt x="1099" y="559"/>
                  </a:lnTo>
                  <a:lnTo>
                    <a:pt x="1145" y="587"/>
                  </a:lnTo>
                  <a:lnTo>
                    <a:pt x="1195" y="610"/>
                  </a:lnTo>
                  <a:lnTo>
                    <a:pt x="1246" y="628"/>
                  </a:lnTo>
                  <a:lnTo>
                    <a:pt x="1300" y="640"/>
                  </a:lnTo>
                  <a:lnTo>
                    <a:pt x="1355" y="647"/>
                  </a:lnTo>
                  <a:lnTo>
                    <a:pt x="1409" y="647"/>
                  </a:lnTo>
                  <a:lnTo>
                    <a:pt x="1463" y="643"/>
                  </a:lnTo>
                  <a:lnTo>
                    <a:pt x="1516" y="632"/>
                  </a:lnTo>
                  <a:lnTo>
                    <a:pt x="1567" y="614"/>
                  </a:lnTo>
                  <a:lnTo>
                    <a:pt x="1622" y="588"/>
                  </a:lnTo>
                  <a:lnTo>
                    <a:pt x="1672" y="555"/>
                  </a:lnTo>
                  <a:lnTo>
                    <a:pt x="1718" y="517"/>
                  </a:lnTo>
                  <a:lnTo>
                    <a:pt x="1758" y="473"/>
                  </a:lnTo>
                  <a:lnTo>
                    <a:pt x="1792" y="426"/>
                  </a:lnTo>
                  <a:lnTo>
                    <a:pt x="1822" y="375"/>
                  </a:lnTo>
                  <a:lnTo>
                    <a:pt x="1845" y="319"/>
                  </a:lnTo>
                  <a:lnTo>
                    <a:pt x="1860" y="261"/>
                  </a:lnTo>
                  <a:lnTo>
                    <a:pt x="1869" y="202"/>
                  </a:lnTo>
                  <a:lnTo>
                    <a:pt x="1871" y="141"/>
                  </a:lnTo>
                  <a:lnTo>
                    <a:pt x="1875" y="110"/>
                  </a:lnTo>
                  <a:lnTo>
                    <a:pt x="1884" y="81"/>
                  </a:lnTo>
                  <a:lnTo>
                    <a:pt x="1902" y="55"/>
                  </a:lnTo>
                  <a:lnTo>
                    <a:pt x="1924" y="35"/>
                  </a:lnTo>
                  <a:lnTo>
                    <a:pt x="1951" y="22"/>
                  </a:lnTo>
                  <a:lnTo>
                    <a:pt x="1982" y="14"/>
                  </a:lnTo>
                  <a:lnTo>
                    <a:pt x="2106" y="4"/>
                  </a:lnTo>
                  <a:lnTo>
                    <a:pt x="223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1" name="Группа 100"/>
          <p:cNvGrpSpPr/>
          <p:nvPr/>
        </p:nvGrpSpPr>
        <p:grpSpPr>
          <a:xfrm>
            <a:off x="7033076" y="2919148"/>
            <a:ext cx="794869" cy="803260"/>
            <a:chOff x="7280726" y="3033448"/>
            <a:chExt cx="794869" cy="803260"/>
          </a:xfrm>
        </p:grpSpPr>
        <p:sp>
          <p:nvSpPr>
            <p:cNvPr id="10" name="Oval 118">
              <a:extLst>
                <a:ext uri="{FF2B5EF4-FFF2-40B4-BE49-F238E27FC236}">
                  <a16:creationId xmlns:a16="http://schemas.microsoft.com/office/drawing/2014/main" xmlns="" id="{E0885A1E-9E04-42D8-B216-F75DB55F7ABF}"/>
                </a:ext>
              </a:extLst>
            </p:cNvPr>
            <p:cNvSpPr/>
            <p:nvPr/>
          </p:nvSpPr>
          <p:spPr>
            <a:xfrm>
              <a:off x="7280726" y="3033448"/>
              <a:ext cx="794869" cy="8032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200"/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xmlns="" id="{08C47560-19BC-4D45-980E-EC348FA3DE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08225" y="3263348"/>
              <a:ext cx="339874" cy="343461"/>
            </a:xfrm>
            <a:custGeom>
              <a:avLst/>
              <a:gdLst>
                <a:gd name="T0" fmla="*/ 88 w 176"/>
                <a:gd name="T1" fmla="*/ 110 h 176"/>
                <a:gd name="T2" fmla="*/ 51 w 176"/>
                <a:gd name="T3" fmla="*/ 73 h 176"/>
                <a:gd name="T4" fmla="*/ 48 w 176"/>
                <a:gd name="T5" fmla="*/ 72 h 176"/>
                <a:gd name="T6" fmla="*/ 44 w 176"/>
                <a:gd name="T7" fmla="*/ 76 h 176"/>
                <a:gd name="T8" fmla="*/ 45 w 176"/>
                <a:gd name="T9" fmla="*/ 79 h 176"/>
                <a:gd name="T10" fmla="*/ 85 w 176"/>
                <a:gd name="T11" fmla="*/ 119 h 176"/>
                <a:gd name="T12" fmla="*/ 88 w 176"/>
                <a:gd name="T13" fmla="*/ 120 h 176"/>
                <a:gd name="T14" fmla="*/ 91 w 176"/>
                <a:gd name="T15" fmla="*/ 119 h 176"/>
                <a:gd name="T16" fmla="*/ 91 w 176"/>
                <a:gd name="T17" fmla="*/ 119 h 176"/>
                <a:gd name="T18" fmla="*/ 158 w 176"/>
                <a:gd name="T19" fmla="*/ 49 h 176"/>
                <a:gd name="T20" fmla="*/ 158 w 176"/>
                <a:gd name="T21" fmla="*/ 49 h 176"/>
                <a:gd name="T22" fmla="*/ 163 w 176"/>
                <a:gd name="T23" fmla="*/ 43 h 176"/>
                <a:gd name="T24" fmla="*/ 163 w 176"/>
                <a:gd name="T25" fmla="*/ 43 h 176"/>
                <a:gd name="T26" fmla="*/ 175 w 176"/>
                <a:gd name="T27" fmla="*/ 31 h 176"/>
                <a:gd name="T28" fmla="*/ 175 w 176"/>
                <a:gd name="T29" fmla="*/ 31 h 176"/>
                <a:gd name="T30" fmla="*/ 176 w 176"/>
                <a:gd name="T31" fmla="*/ 28 h 176"/>
                <a:gd name="T32" fmla="*/ 172 w 176"/>
                <a:gd name="T33" fmla="*/ 24 h 176"/>
                <a:gd name="T34" fmla="*/ 169 w 176"/>
                <a:gd name="T35" fmla="*/ 25 h 176"/>
                <a:gd name="T36" fmla="*/ 169 w 176"/>
                <a:gd name="T37" fmla="*/ 25 h 176"/>
                <a:gd name="T38" fmla="*/ 159 w 176"/>
                <a:gd name="T39" fmla="*/ 36 h 176"/>
                <a:gd name="T40" fmla="*/ 159 w 176"/>
                <a:gd name="T41" fmla="*/ 36 h 176"/>
                <a:gd name="T42" fmla="*/ 153 w 176"/>
                <a:gd name="T43" fmla="*/ 42 h 176"/>
                <a:gd name="T44" fmla="*/ 153 w 176"/>
                <a:gd name="T45" fmla="*/ 42 h 176"/>
                <a:gd name="T46" fmla="*/ 88 w 176"/>
                <a:gd name="T47" fmla="*/ 110 h 176"/>
                <a:gd name="T48" fmla="*/ 169 w 176"/>
                <a:gd name="T49" fmla="*/ 54 h 176"/>
                <a:gd name="T50" fmla="*/ 163 w 176"/>
                <a:gd name="T51" fmla="*/ 54 h 176"/>
                <a:gd name="T52" fmla="*/ 162 w 176"/>
                <a:gd name="T53" fmla="*/ 58 h 176"/>
                <a:gd name="T54" fmla="*/ 162 w 176"/>
                <a:gd name="T55" fmla="*/ 58 h 176"/>
                <a:gd name="T56" fmla="*/ 168 w 176"/>
                <a:gd name="T57" fmla="*/ 88 h 176"/>
                <a:gd name="T58" fmla="*/ 88 w 176"/>
                <a:gd name="T59" fmla="*/ 168 h 176"/>
                <a:gd name="T60" fmla="*/ 8 w 176"/>
                <a:gd name="T61" fmla="*/ 88 h 176"/>
                <a:gd name="T62" fmla="*/ 88 w 176"/>
                <a:gd name="T63" fmla="*/ 8 h 176"/>
                <a:gd name="T64" fmla="*/ 146 w 176"/>
                <a:gd name="T65" fmla="*/ 33 h 176"/>
                <a:gd name="T66" fmla="*/ 146 w 176"/>
                <a:gd name="T67" fmla="*/ 32 h 176"/>
                <a:gd name="T68" fmla="*/ 151 w 176"/>
                <a:gd name="T69" fmla="*/ 32 h 176"/>
                <a:gd name="T70" fmla="*/ 151 w 176"/>
                <a:gd name="T71" fmla="*/ 27 h 176"/>
                <a:gd name="T72" fmla="*/ 151 w 176"/>
                <a:gd name="T73" fmla="*/ 26 h 176"/>
                <a:gd name="T74" fmla="*/ 88 w 176"/>
                <a:gd name="T75" fmla="*/ 0 h 176"/>
                <a:gd name="T76" fmla="*/ 0 w 176"/>
                <a:gd name="T77" fmla="*/ 88 h 176"/>
                <a:gd name="T78" fmla="*/ 88 w 176"/>
                <a:gd name="T79" fmla="*/ 176 h 176"/>
                <a:gd name="T80" fmla="*/ 176 w 176"/>
                <a:gd name="T81" fmla="*/ 88 h 176"/>
                <a:gd name="T82" fmla="*/ 170 w 176"/>
                <a:gd name="T83" fmla="*/ 56 h 176"/>
                <a:gd name="T84" fmla="*/ 169 w 176"/>
                <a:gd name="T85" fmla="*/ 54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6" h="176">
                  <a:moveTo>
                    <a:pt x="88" y="110"/>
                  </a:moveTo>
                  <a:cubicBezTo>
                    <a:pt x="51" y="73"/>
                    <a:pt x="51" y="73"/>
                    <a:pt x="51" y="73"/>
                  </a:cubicBezTo>
                  <a:cubicBezTo>
                    <a:pt x="50" y="72"/>
                    <a:pt x="49" y="72"/>
                    <a:pt x="48" y="72"/>
                  </a:cubicBezTo>
                  <a:cubicBezTo>
                    <a:pt x="46" y="72"/>
                    <a:pt x="44" y="74"/>
                    <a:pt x="44" y="76"/>
                  </a:cubicBezTo>
                  <a:cubicBezTo>
                    <a:pt x="44" y="77"/>
                    <a:pt x="44" y="78"/>
                    <a:pt x="45" y="79"/>
                  </a:cubicBezTo>
                  <a:cubicBezTo>
                    <a:pt x="85" y="119"/>
                    <a:pt x="85" y="119"/>
                    <a:pt x="85" y="119"/>
                  </a:cubicBezTo>
                  <a:cubicBezTo>
                    <a:pt x="86" y="120"/>
                    <a:pt x="87" y="120"/>
                    <a:pt x="88" y="120"/>
                  </a:cubicBezTo>
                  <a:cubicBezTo>
                    <a:pt x="89" y="120"/>
                    <a:pt x="90" y="120"/>
                    <a:pt x="91" y="119"/>
                  </a:cubicBezTo>
                  <a:cubicBezTo>
                    <a:pt x="91" y="119"/>
                    <a:pt x="91" y="119"/>
                    <a:pt x="91" y="119"/>
                  </a:cubicBezTo>
                  <a:cubicBezTo>
                    <a:pt x="158" y="49"/>
                    <a:pt x="158" y="49"/>
                    <a:pt x="158" y="49"/>
                  </a:cubicBezTo>
                  <a:cubicBezTo>
                    <a:pt x="158" y="49"/>
                    <a:pt x="158" y="49"/>
                    <a:pt x="158" y="49"/>
                  </a:cubicBezTo>
                  <a:cubicBezTo>
                    <a:pt x="163" y="43"/>
                    <a:pt x="163" y="43"/>
                    <a:pt x="163" y="43"/>
                  </a:cubicBezTo>
                  <a:cubicBezTo>
                    <a:pt x="163" y="43"/>
                    <a:pt x="163" y="43"/>
                    <a:pt x="163" y="43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76" y="30"/>
                    <a:pt x="176" y="29"/>
                    <a:pt x="176" y="28"/>
                  </a:cubicBezTo>
                  <a:cubicBezTo>
                    <a:pt x="176" y="26"/>
                    <a:pt x="174" y="24"/>
                    <a:pt x="172" y="24"/>
                  </a:cubicBezTo>
                  <a:cubicBezTo>
                    <a:pt x="171" y="24"/>
                    <a:pt x="170" y="24"/>
                    <a:pt x="169" y="25"/>
                  </a:cubicBezTo>
                  <a:cubicBezTo>
                    <a:pt x="169" y="25"/>
                    <a:pt x="169" y="25"/>
                    <a:pt x="169" y="25"/>
                  </a:cubicBezTo>
                  <a:cubicBezTo>
                    <a:pt x="159" y="36"/>
                    <a:pt x="159" y="36"/>
                    <a:pt x="159" y="36"/>
                  </a:cubicBezTo>
                  <a:cubicBezTo>
                    <a:pt x="159" y="36"/>
                    <a:pt x="159" y="36"/>
                    <a:pt x="159" y="36"/>
                  </a:cubicBezTo>
                  <a:cubicBezTo>
                    <a:pt x="153" y="42"/>
                    <a:pt x="153" y="42"/>
                    <a:pt x="153" y="42"/>
                  </a:cubicBezTo>
                  <a:cubicBezTo>
                    <a:pt x="153" y="42"/>
                    <a:pt x="153" y="42"/>
                    <a:pt x="153" y="42"/>
                  </a:cubicBezTo>
                  <a:lnTo>
                    <a:pt x="88" y="110"/>
                  </a:lnTo>
                  <a:close/>
                  <a:moveTo>
                    <a:pt x="169" y="54"/>
                  </a:moveTo>
                  <a:cubicBezTo>
                    <a:pt x="167" y="53"/>
                    <a:pt x="165" y="53"/>
                    <a:pt x="163" y="54"/>
                  </a:cubicBezTo>
                  <a:cubicBezTo>
                    <a:pt x="162" y="55"/>
                    <a:pt x="162" y="57"/>
                    <a:pt x="162" y="58"/>
                  </a:cubicBezTo>
                  <a:cubicBezTo>
                    <a:pt x="162" y="58"/>
                    <a:pt x="162" y="58"/>
                    <a:pt x="162" y="58"/>
                  </a:cubicBezTo>
                  <a:cubicBezTo>
                    <a:pt x="166" y="68"/>
                    <a:pt x="168" y="78"/>
                    <a:pt x="168" y="88"/>
                  </a:cubicBezTo>
                  <a:cubicBezTo>
                    <a:pt x="168" y="132"/>
                    <a:pt x="132" y="168"/>
                    <a:pt x="88" y="168"/>
                  </a:cubicBezTo>
                  <a:cubicBezTo>
                    <a:pt x="44" y="168"/>
                    <a:pt x="8" y="132"/>
                    <a:pt x="8" y="88"/>
                  </a:cubicBezTo>
                  <a:cubicBezTo>
                    <a:pt x="8" y="44"/>
                    <a:pt x="44" y="8"/>
                    <a:pt x="88" y="8"/>
                  </a:cubicBezTo>
                  <a:cubicBezTo>
                    <a:pt x="111" y="8"/>
                    <a:pt x="131" y="17"/>
                    <a:pt x="146" y="33"/>
                  </a:cubicBezTo>
                  <a:cubicBezTo>
                    <a:pt x="146" y="32"/>
                    <a:pt x="146" y="32"/>
                    <a:pt x="146" y="32"/>
                  </a:cubicBezTo>
                  <a:cubicBezTo>
                    <a:pt x="147" y="34"/>
                    <a:pt x="150" y="34"/>
                    <a:pt x="151" y="32"/>
                  </a:cubicBezTo>
                  <a:cubicBezTo>
                    <a:pt x="153" y="31"/>
                    <a:pt x="153" y="28"/>
                    <a:pt x="151" y="27"/>
                  </a:cubicBezTo>
                  <a:cubicBezTo>
                    <a:pt x="151" y="27"/>
                    <a:pt x="151" y="26"/>
                    <a:pt x="151" y="26"/>
                  </a:cubicBezTo>
                  <a:cubicBezTo>
                    <a:pt x="135" y="10"/>
                    <a:pt x="113" y="0"/>
                    <a:pt x="88" y="0"/>
                  </a:cubicBezTo>
                  <a:cubicBezTo>
                    <a:pt x="39" y="0"/>
                    <a:pt x="0" y="39"/>
                    <a:pt x="0" y="88"/>
                  </a:cubicBezTo>
                  <a:cubicBezTo>
                    <a:pt x="0" y="137"/>
                    <a:pt x="39" y="176"/>
                    <a:pt x="88" y="176"/>
                  </a:cubicBezTo>
                  <a:cubicBezTo>
                    <a:pt x="137" y="176"/>
                    <a:pt x="176" y="137"/>
                    <a:pt x="176" y="88"/>
                  </a:cubicBezTo>
                  <a:cubicBezTo>
                    <a:pt x="176" y="77"/>
                    <a:pt x="174" y="66"/>
                    <a:pt x="170" y="56"/>
                  </a:cubicBezTo>
                  <a:cubicBezTo>
                    <a:pt x="170" y="55"/>
                    <a:pt x="169" y="55"/>
                    <a:pt x="169" y="5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65" name="Oval 6">
              <a:extLst>
                <a:ext uri="{FF2B5EF4-FFF2-40B4-BE49-F238E27FC236}">
                  <a16:creationId xmlns:a16="http://schemas.microsoft.com/office/drawing/2014/main" xmlns="" id="{DE9B3907-2271-42B8-840C-5DCF41F7CBF0}"/>
                </a:ext>
              </a:extLst>
            </p:cNvPr>
            <p:cNvSpPr/>
            <p:nvPr/>
          </p:nvSpPr>
          <p:spPr>
            <a:xfrm>
              <a:off x="7345257" y="3101720"/>
              <a:ext cx="662136" cy="6868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200"/>
            </a:p>
          </p:txBody>
        </p:sp>
        <p:grpSp>
          <p:nvGrpSpPr>
            <p:cNvPr id="79" name="Group 484"/>
            <p:cNvGrpSpPr/>
            <p:nvPr/>
          </p:nvGrpSpPr>
          <p:grpSpPr>
            <a:xfrm flipH="1">
              <a:off x="7472818" y="3221902"/>
              <a:ext cx="400476" cy="428743"/>
              <a:chOff x="2920999" y="3198813"/>
              <a:chExt cx="481013" cy="477838"/>
            </a:xfrm>
            <a:solidFill>
              <a:schemeClr val="bg1"/>
            </a:solidFill>
          </p:grpSpPr>
          <p:sp>
            <p:nvSpPr>
              <p:cNvPr id="80" name="Freeform 374"/>
              <p:cNvSpPr>
                <a:spLocks noEditPoints="1"/>
              </p:cNvSpPr>
              <p:nvPr/>
            </p:nvSpPr>
            <p:spPr bwMode="auto">
              <a:xfrm>
                <a:off x="2920999" y="3198813"/>
                <a:ext cx="481013" cy="477838"/>
              </a:xfrm>
              <a:custGeom>
                <a:avLst/>
                <a:gdLst>
                  <a:gd name="T0" fmla="*/ 304 w 3331"/>
                  <a:gd name="T1" fmla="*/ 3008 h 3310"/>
                  <a:gd name="T2" fmla="*/ 1438 w 3331"/>
                  <a:gd name="T3" fmla="*/ 1805 h 3310"/>
                  <a:gd name="T4" fmla="*/ 2385 w 3331"/>
                  <a:gd name="T5" fmla="*/ 1389 h 3310"/>
                  <a:gd name="T6" fmla="*/ 1742 w 3331"/>
                  <a:gd name="T7" fmla="*/ 3008 h 3310"/>
                  <a:gd name="T8" fmla="*/ 3028 w 3331"/>
                  <a:gd name="T9" fmla="*/ 1743 h 3310"/>
                  <a:gd name="T10" fmla="*/ 1174 w 3331"/>
                  <a:gd name="T11" fmla="*/ 301 h 3310"/>
                  <a:gd name="T12" fmla="*/ 1551 w 3331"/>
                  <a:gd name="T13" fmla="*/ 1504 h 3310"/>
                  <a:gd name="T14" fmla="*/ 2340 w 3331"/>
                  <a:gd name="T15" fmla="*/ 1074 h 3310"/>
                  <a:gd name="T16" fmla="*/ 2400 w 3331"/>
                  <a:gd name="T17" fmla="*/ 1068 h 3310"/>
                  <a:gd name="T18" fmla="*/ 2458 w 3331"/>
                  <a:gd name="T19" fmla="*/ 1086 h 3310"/>
                  <a:gd name="T20" fmla="*/ 3029 w 3331"/>
                  <a:gd name="T21" fmla="*/ 301 h 3310"/>
                  <a:gd name="T22" fmla="*/ 1022 w 3331"/>
                  <a:gd name="T23" fmla="*/ 0 h 3310"/>
                  <a:gd name="T24" fmla="*/ 3210 w 3331"/>
                  <a:gd name="T25" fmla="*/ 3 h 3310"/>
                  <a:gd name="T26" fmla="*/ 3264 w 3331"/>
                  <a:gd name="T27" fmla="*/ 26 h 3310"/>
                  <a:gd name="T28" fmla="*/ 3305 w 3331"/>
                  <a:gd name="T29" fmla="*/ 67 h 3310"/>
                  <a:gd name="T30" fmla="*/ 3328 w 3331"/>
                  <a:gd name="T31" fmla="*/ 120 h 3310"/>
                  <a:gd name="T32" fmla="*/ 3331 w 3331"/>
                  <a:gd name="T33" fmla="*/ 3159 h 3310"/>
                  <a:gd name="T34" fmla="*/ 3320 w 3331"/>
                  <a:gd name="T35" fmla="*/ 3217 h 3310"/>
                  <a:gd name="T36" fmla="*/ 3287 w 3331"/>
                  <a:gd name="T37" fmla="*/ 3265 h 3310"/>
                  <a:gd name="T38" fmla="*/ 3239 w 3331"/>
                  <a:gd name="T39" fmla="*/ 3297 h 3310"/>
                  <a:gd name="T40" fmla="*/ 3180 w 3331"/>
                  <a:gd name="T41" fmla="*/ 3310 h 3310"/>
                  <a:gd name="T42" fmla="*/ 121 w 3331"/>
                  <a:gd name="T43" fmla="*/ 3307 h 3310"/>
                  <a:gd name="T44" fmla="*/ 67 w 3331"/>
                  <a:gd name="T45" fmla="*/ 3284 h 3310"/>
                  <a:gd name="T46" fmla="*/ 26 w 3331"/>
                  <a:gd name="T47" fmla="*/ 3243 h 3310"/>
                  <a:gd name="T48" fmla="*/ 3 w 3331"/>
                  <a:gd name="T49" fmla="*/ 3189 h 3310"/>
                  <a:gd name="T50" fmla="*/ 0 w 3331"/>
                  <a:gd name="T51" fmla="*/ 1655 h 3310"/>
                  <a:gd name="T52" fmla="*/ 13 w 3331"/>
                  <a:gd name="T53" fmla="*/ 1596 h 3310"/>
                  <a:gd name="T54" fmla="*/ 45 w 3331"/>
                  <a:gd name="T55" fmla="*/ 1548 h 3310"/>
                  <a:gd name="T56" fmla="*/ 93 w 3331"/>
                  <a:gd name="T57" fmla="*/ 1516 h 3310"/>
                  <a:gd name="T58" fmla="*/ 152 w 3331"/>
                  <a:gd name="T59" fmla="*/ 1504 h 3310"/>
                  <a:gd name="T60" fmla="*/ 871 w 3331"/>
                  <a:gd name="T61" fmla="*/ 150 h 3310"/>
                  <a:gd name="T62" fmla="*/ 883 w 3331"/>
                  <a:gd name="T63" fmla="*/ 92 h 3310"/>
                  <a:gd name="T64" fmla="*/ 915 w 3331"/>
                  <a:gd name="T65" fmla="*/ 44 h 3310"/>
                  <a:gd name="T66" fmla="*/ 963 w 3331"/>
                  <a:gd name="T67" fmla="*/ 12 h 3310"/>
                  <a:gd name="T68" fmla="*/ 1022 w 3331"/>
                  <a:gd name="T69" fmla="*/ 0 h 3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331" h="3310">
                    <a:moveTo>
                      <a:pt x="304" y="1805"/>
                    </a:moveTo>
                    <a:lnTo>
                      <a:pt x="304" y="3008"/>
                    </a:lnTo>
                    <a:lnTo>
                      <a:pt x="1438" y="3008"/>
                    </a:lnTo>
                    <a:lnTo>
                      <a:pt x="1438" y="1805"/>
                    </a:lnTo>
                    <a:lnTo>
                      <a:pt x="304" y="1805"/>
                    </a:lnTo>
                    <a:close/>
                    <a:moveTo>
                      <a:pt x="2385" y="1389"/>
                    </a:moveTo>
                    <a:lnTo>
                      <a:pt x="1742" y="1743"/>
                    </a:lnTo>
                    <a:lnTo>
                      <a:pt x="1742" y="3008"/>
                    </a:lnTo>
                    <a:lnTo>
                      <a:pt x="3028" y="3008"/>
                    </a:lnTo>
                    <a:lnTo>
                      <a:pt x="3028" y="1743"/>
                    </a:lnTo>
                    <a:lnTo>
                      <a:pt x="2385" y="1389"/>
                    </a:lnTo>
                    <a:close/>
                    <a:moveTo>
                      <a:pt x="1174" y="301"/>
                    </a:moveTo>
                    <a:lnTo>
                      <a:pt x="1174" y="1504"/>
                    </a:lnTo>
                    <a:lnTo>
                      <a:pt x="1551" y="1504"/>
                    </a:lnTo>
                    <a:lnTo>
                      <a:pt x="2312" y="1086"/>
                    </a:lnTo>
                    <a:lnTo>
                      <a:pt x="2340" y="1074"/>
                    </a:lnTo>
                    <a:lnTo>
                      <a:pt x="2369" y="1068"/>
                    </a:lnTo>
                    <a:lnTo>
                      <a:pt x="2400" y="1068"/>
                    </a:lnTo>
                    <a:lnTo>
                      <a:pt x="2430" y="1074"/>
                    </a:lnTo>
                    <a:lnTo>
                      <a:pt x="2458" y="1086"/>
                    </a:lnTo>
                    <a:lnTo>
                      <a:pt x="3029" y="1399"/>
                    </a:lnTo>
                    <a:lnTo>
                      <a:pt x="3029" y="301"/>
                    </a:lnTo>
                    <a:lnTo>
                      <a:pt x="1174" y="301"/>
                    </a:lnTo>
                    <a:close/>
                    <a:moveTo>
                      <a:pt x="1022" y="0"/>
                    </a:moveTo>
                    <a:lnTo>
                      <a:pt x="3180" y="0"/>
                    </a:lnTo>
                    <a:lnTo>
                      <a:pt x="3210" y="3"/>
                    </a:lnTo>
                    <a:lnTo>
                      <a:pt x="3239" y="12"/>
                    </a:lnTo>
                    <a:lnTo>
                      <a:pt x="3264" y="26"/>
                    </a:lnTo>
                    <a:lnTo>
                      <a:pt x="3287" y="44"/>
                    </a:lnTo>
                    <a:lnTo>
                      <a:pt x="3305" y="67"/>
                    </a:lnTo>
                    <a:lnTo>
                      <a:pt x="3320" y="92"/>
                    </a:lnTo>
                    <a:lnTo>
                      <a:pt x="3328" y="120"/>
                    </a:lnTo>
                    <a:lnTo>
                      <a:pt x="3331" y="150"/>
                    </a:lnTo>
                    <a:lnTo>
                      <a:pt x="3331" y="3159"/>
                    </a:lnTo>
                    <a:lnTo>
                      <a:pt x="3328" y="3189"/>
                    </a:lnTo>
                    <a:lnTo>
                      <a:pt x="3320" y="3217"/>
                    </a:lnTo>
                    <a:lnTo>
                      <a:pt x="3305" y="3243"/>
                    </a:lnTo>
                    <a:lnTo>
                      <a:pt x="3287" y="3265"/>
                    </a:lnTo>
                    <a:lnTo>
                      <a:pt x="3264" y="3284"/>
                    </a:lnTo>
                    <a:lnTo>
                      <a:pt x="3239" y="3297"/>
                    </a:lnTo>
                    <a:lnTo>
                      <a:pt x="3210" y="3307"/>
                    </a:lnTo>
                    <a:lnTo>
                      <a:pt x="3180" y="3310"/>
                    </a:lnTo>
                    <a:lnTo>
                      <a:pt x="152" y="3310"/>
                    </a:lnTo>
                    <a:lnTo>
                      <a:pt x="121" y="3307"/>
                    </a:lnTo>
                    <a:lnTo>
                      <a:pt x="93" y="3297"/>
                    </a:lnTo>
                    <a:lnTo>
                      <a:pt x="67" y="3284"/>
                    </a:lnTo>
                    <a:lnTo>
                      <a:pt x="45" y="3265"/>
                    </a:lnTo>
                    <a:lnTo>
                      <a:pt x="26" y="3243"/>
                    </a:lnTo>
                    <a:lnTo>
                      <a:pt x="13" y="3217"/>
                    </a:lnTo>
                    <a:lnTo>
                      <a:pt x="3" y="3189"/>
                    </a:lnTo>
                    <a:lnTo>
                      <a:pt x="0" y="3159"/>
                    </a:lnTo>
                    <a:lnTo>
                      <a:pt x="0" y="1655"/>
                    </a:lnTo>
                    <a:lnTo>
                      <a:pt x="3" y="1624"/>
                    </a:lnTo>
                    <a:lnTo>
                      <a:pt x="13" y="1596"/>
                    </a:lnTo>
                    <a:lnTo>
                      <a:pt x="26" y="1571"/>
                    </a:lnTo>
                    <a:lnTo>
                      <a:pt x="45" y="1548"/>
                    </a:lnTo>
                    <a:lnTo>
                      <a:pt x="67" y="1530"/>
                    </a:lnTo>
                    <a:lnTo>
                      <a:pt x="93" y="1516"/>
                    </a:lnTo>
                    <a:lnTo>
                      <a:pt x="121" y="1507"/>
                    </a:lnTo>
                    <a:lnTo>
                      <a:pt x="152" y="1504"/>
                    </a:lnTo>
                    <a:lnTo>
                      <a:pt x="871" y="1504"/>
                    </a:lnTo>
                    <a:lnTo>
                      <a:pt x="871" y="150"/>
                    </a:lnTo>
                    <a:lnTo>
                      <a:pt x="874" y="120"/>
                    </a:lnTo>
                    <a:lnTo>
                      <a:pt x="883" y="92"/>
                    </a:lnTo>
                    <a:lnTo>
                      <a:pt x="897" y="67"/>
                    </a:lnTo>
                    <a:lnTo>
                      <a:pt x="915" y="44"/>
                    </a:lnTo>
                    <a:lnTo>
                      <a:pt x="938" y="26"/>
                    </a:lnTo>
                    <a:lnTo>
                      <a:pt x="963" y="12"/>
                    </a:lnTo>
                    <a:lnTo>
                      <a:pt x="991" y="3"/>
                    </a:lnTo>
                    <a:lnTo>
                      <a:pt x="10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1" name="Freeform 375"/>
              <p:cNvSpPr>
                <a:spLocks/>
              </p:cNvSpPr>
              <p:nvPr/>
            </p:nvSpPr>
            <p:spPr bwMode="auto">
              <a:xfrm>
                <a:off x="2986088" y="3486150"/>
                <a:ext cx="44450" cy="44450"/>
              </a:xfrm>
              <a:custGeom>
                <a:avLst/>
                <a:gdLst>
                  <a:gd name="T0" fmla="*/ 38 w 303"/>
                  <a:gd name="T1" fmla="*/ 0 h 301"/>
                  <a:gd name="T2" fmla="*/ 265 w 303"/>
                  <a:gd name="T3" fmla="*/ 0 h 301"/>
                  <a:gd name="T4" fmla="*/ 280 w 303"/>
                  <a:gd name="T5" fmla="*/ 3 h 301"/>
                  <a:gd name="T6" fmla="*/ 292 w 303"/>
                  <a:gd name="T7" fmla="*/ 11 h 301"/>
                  <a:gd name="T8" fmla="*/ 301 w 303"/>
                  <a:gd name="T9" fmla="*/ 23 h 301"/>
                  <a:gd name="T10" fmla="*/ 303 w 303"/>
                  <a:gd name="T11" fmla="*/ 37 h 301"/>
                  <a:gd name="T12" fmla="*/ 303 w 303"/>
                  <a:gd name="T13" fmla="*/ 263 h 301"/>
                  <a:gd name="T14" fmla="*/ 300 w 303"/>
                  <a:gd name="T15" fmla="*/ 278 h 301"/>
                  <a:gd name="T16" fmla="*/ 292 w 303"/>
                  <a:gd name="T17" fmla="*/ 290 h 301"/>
                  <a:gd name="T18" fmla="*/ 280 w 303"/>
                  <a:gd name="T19" fmla="*/ 297 h 301"/>
                  <a:gd name="T20" fmla="*/ 265 w 303"/>
                  <a:gd name="T21" fmla="*/ 301 h 301"/>
                  <a:gd name="T22" fmla="*/ 38 w 303"/>
                  <a:gd name="T23" fmla="*/ 301 h 301"/>
                  <a:gd name="T24" fmla="*/ 23 w 303"/>
                  <a:gd name="T25" fmla="*/ 297 h 301"/>
                  <a:gd name="T26" fmla="*/ 12 w 303"/>
                  <a:gd name="T27" fmla="*/ 290 h 301"/>
                  <a:gd name="T28" fmla="*/ 3 w 303"/>
                  <a:gd name="T29" fmla="*/ 278 h 301"/>
                  <a:gd name="T30" fmla="*/ 0 w 303"/>
                  <a:gd name="T31" fmla="*/ 263 h 301"/>
                  <a:gd name="T32" fmla="*/ 0 w 303"/>
                  <a:gd name="T33" fmla="*/ 37 h 301"/>
                  <a:gd name="T34" fmla="*/ 3 w 303"/>
                  <a:gd name="T35" fmla="*/ 23 h 301"/>
                  <a:gd name="T36" fmla="*/ 12 w 303"/>
                  <a:gd name="T37" fmla="*/ 11 h 301"/>
                  <a:gd name="T38" fmla="*/ 23 w 303"/>
                  <a:gd name="T39" fmla="*/ 3 h 301"/>
                  <a:gd name="T40" fmla="*/ 38 w 303"/>
                  <a:gd name="T41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03" h="301">
                    <a:moveTo>
                      <a:pt x="38" y="0"/>
                    </a:moveTo>
                    <a:lnTo>
                      <a:pt x="265" y="0"/>
                    </a:lnTo>
                    <a:lnTo>
                      <a:pt x="280" y="3"/>
                    </a:lnTo>
                    <a:lnTo>
                      <a:pt x="292" y="11"/>
                    </a:lnTo>
                    <a:lnTo>
                      <a:pt x="301" y="23"/>
                    </a:lnTo>
                    <a:lnTo>
                      <a:pt x="303" y="37"/>
                    </a:lnTo>
                    <a:lnTo>
                      <a:pt x="303" y="263"/>
                    </a:lnTo>
                    <a:lnTo>
                      <a:pt x="300" y="278"/>
                    </a:lnTo>
                    <a:lnTo>
                      <a:pt x="292" y="290"/>
                    </a:lnTo>
                    <a:lnTo>
                      <a:pt x="280" y="297"/>
                    </a:lnTo>
                    <a:lnTo>
                      <a:pt x="265" y="301"/>
                    </a:lnTo>
                    <a:lnTo>
                      <a:pt x="38" y="301"/>
                    </a:lnTo>
                    <a:lnTo>
                      <a:pt x="23" y="297"/>
                    </a:lnTo>
                    <a:lnTo>
                      <a:pt x="12" y="290"/>
                    </a:lnTo>
                    <a:lnTo>
                      <a:pt x="3" y="278"/>
                    </a:lnTo>
                    <a:lnTo>
                      <a:pt x="0" y="263"/>
                    </a:lnTo>
                    <a:lnTo>
                      <a:pt x="0" y="37"/>
                    </a:lnTo>
                    <a:lnTo>
                      <a:pt x="3" y="23"/>
                    </a:lnTo>
                    <a:lnTo>
                      <a:pt x="12" y="11"/>
                    </a:lnTo>
                    <a:lnTo>
                      <a:pt x="23" y="3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2" name="Freeform 376"/>
              <p:cNvSpPr>
                <a:spLocks/>
              </p:cNvSpPr>
              <p:nvPr/>
            </p:nvSpPr>
            <p:spPr bwMode="auto">
              <a:xfrm>
                <a:off x="3062288" y="3486150"/>
                <a:ext cx="44450" cy="44450"/>
              </a:xfrm>
              <a:custGeom>
                <a:avLst/>
                <a:gdLst>
                  <a:gd name="T0" fmla="*/ 38 w 304"/>
                  <a:gd name="T1" fmla="*/ 0 h 301"/>
                  <a:gd name="T2" fmla="*/ 266 w 304"/>
                  <a:gd name="T3" fmla="*/ 0 h 301"/>
                  <a:gd name="T4" fmla="*/ 281 w 304"/>
                  <a:gd name="T5" fmla="*/ 3 h 301"/>
                  <a:gd name="T6" fmla="*/ 292 w 304"/>
                  <a:gd name="T7" fmla="*/ 11 h 301"/>
                  <a:gd name="T8" fmla="*/ 301 w 304"/>
                  <a:gd name="T9" fmla="*/ 23 h 301"/>
                  <a:gd name="T10" fmla="*/ 304 w 304"/>
                  <a:gd name="T11" fmla="*/ 37 h 301"/>
                  <a:gd name="T12" fmla="*/ 304 w 304"/>
                  <a:gd name="T13" fmla="*/ 263 h 301"/>
                  <a:gd name="T14" fmla="*/ 301 w 304"/>
                  <a:gd name="T15" fmla="*/ 278 h 301"/>
                  <a:gd name="T16" fmla="*/ 292 w 304"/>
                  <a:gd name="T17" fmla="*/ 290 h 301"/>
                  <a:gd name="T18" fmla="*/ 281 w 304"/>
                  <a:gd name="T19" fmla="*/ 297 h 301"/>
                  <a:gd name="T20" fmla="*/ 266 w 304"/>
                  <a:gd name="T21" fmla="*/ 301 h 301"/>
                  <a:gd name="T22" fmla="*/ 38 w 304"/>
                  <a:gd name="T23" fmla="*/ 301 h 301"/>
                  <a:gd name="T24" fmla="*/ 23 w 304"/>
                  <a:gd name="T25" fmla="*/ 297 h 301"/>
                  <a:gd name="T26" fmla="*/ 12 w 304"/>
                  <a:gd name="T27" fmla="*/ 290 h 301"/>
                  <a:gd name="T28" fmla="*/ 3 w 304"/>
                  <a:gd name="T29" fmla="*/ 278 h 301"/>
                  <a:gd name="T30" fmla="*/ 0 w 304"/>
                  <a:gd name="T31" fmla="*/ 263 h 301"/>
                  <a:gd name="T32" fmla="*/ 0 w 304"/>
                  <a:gd name="T33" fmla="*/ 37 h 301"/>
                  <a:gd name="T34" fmla="*/ 3 w 304"/>
                  <a:gd name="T35" fmla="*/ 23 h 301"/>
                  <a:gd name="T36" fmla="*/ 12 w 304"/>
                  <a:gd name="T37" fmla="*/ 11 h 301"/>
                  <a:gd name="T38" fmla="*/ 23 w 304"/>
                  <a:gd name="T39" fmla="*/ 3 h 301"/>
                  <a:gd name="T40" fmla="*/ 38 w 304"/>
                  <a:gd name="T41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04" h="301">
                    <a:moveTo>
                      <a:pt x="38" y="0"/>
                    </a:moveTo>
                    <a:lnTo>
                      <a:pt x="266" y="0"/>
                    </a:lnTo>
                    <a:lnTo>
                      <a:pt x="281" y="3"/>
                    </a:lnTo>
                    <a:lnTo>
                      <a:pt x="292" y="11"/>
                    </a:lnTo>
                    <a:lnTo>
                      <a:pt x="301" y="23"/>
                    </a:lnTo>
                    <a:lnTo>
                      <a:pt x="304" y="37"/>
                    </a:lnTo>
                    <a:lnTo>
                      <a:pt x="304" y="263"/>
                    </a:lnTo>
                    <a:lnTo>
                      <a:pt x="301" y="278"/>
                    </a:lnTo>
                    <a:lnTo>
                      <a:pt x="292" y="290"/>
                    </a:lnTo>
                    <a:lnTo>
                      <a:pt x="281" y="297"/>
                    </a:lnTo>
                    <a:lnTo>
                      <a:pt x="266" y="301"/>
                    </a:lnTo>
                    <a:lnTo>
                      <a:pt x="38" y="301"/>
                    </a:lnTo>
                    <a:lnTo>
                      <a:pt x="23" y="297"/>
                    </a:lnTo>
                    <a:lnTo>
                      <a:pt x="12" y="290"/>
                    </a:lnTo>
                    <a:lnTo>
                      <a:pt x="3" y="278"/>
                    </a:lnTo>
                    <a:lnTo>
                      <a:pt x="0" y="263"/>
                    </a:lnTo>
                    <a:lnTo>
                      <a:pt x="0" y="37"/>
                    </a:lnTo>
                    <a:lnTo>
                      <a:pt x="3" y="23"/>
                    </a:lnTo>
                    <a:lnTo>
                      <a:pt x="12" y="11"/>
                    </a:lnTo>
                    <a:lnTo>
                      <a:pt x="23" y="3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3" name="Freeform 377"/>
              <p:cNvSpPr>
                <a:spLocks/>
              </p:cNvSpPr>
              <p:nvPr/>
            </p:nvSpPr>
            <p:spPr bwMode="auto">
              <a:xfrm>
                <a:off x="2986088" y="3562350"/>
                <a:ext cx="44450" cy="44450"/>
              </a:xfrm>
              <a:custGeom>
                <a:avLst/>
                <a:gdLst>
                  <a:gd name="T0" fmla="*/ 38 w 303"/>
                  <a:gd name="T1" fmla="*/ 0 h 302"/>
                  <a:gd name="T2" fmla="*/ 265 w 303"/>
                  <a:gd name="T3" fmla="*/ 0 h 302"/>
                  <a:gd name="T4" fmla="*/ 280 w 303"/>
                  <a:gd name="T5" fmla="*/ 3 h 302"/>
                  <a:gd name="T6" fmla="*/ 292 w 303"/>
                  <a:gd name="T7" fmla="*/ 12 h 302"/>
                  <a:gd name="T8" fmla="*/ 301 w 303"/>
                  <a:gd name="T9" fmla="*/ 23 h 302"/>
                  <a:gd name="T10" fmla="*/ 303 w 303"/>
                  <a:gd name="T11" fmla="*/ 38 h 302"/>
                  <a:gd name="T12" fmla="*/ 303 w 303"/>
                  <a:gd name="T13" fmla="*/ 263 h 302"/>
                  <a:gd name="T14" fmla="*/ 300 w 303"/>
                  <a:gd name="T15" fmla="*/ 278 h 302"/>
                  <a:gd name="T16" fmla="*/ 292 w 303"/>
                  <a:gd name="T17" fmla="*/ 290 h 302"/>
                  <a:gd name="T18" fmla="*/ 280 w 303"/>
                  <a:gd name="T19" fmla="*/ 299 h 302"/>
                  <a:gd name="T20" fmla="*/ 265 w 303"/>
                  <a:gd name="T21" fmla="*/ 302 h 302"/>
                  <a:gd name="T22" fmla="*/ 38 w 303"/>
                  <a:gd name="T23" fmla="*/ 302 h 302"/>
                  <a:gd name="T24" fmla="*/ 23 w 303"/>
                  <a:gd name="T25" fmla="*/ 299 h 302"/>
                  <a:gd name="T26" fmla="*/ 12 w 303"/>
                  <a:gd name="T27" fmla="*/ 290 h 302"/>
                  <a:gd name="T28" fmla="*/ 3 w 303"/>
                  <a:gd name="T29" fmla="*/ 278 h 302"/>
                  <a:gd name="T30" fmla="*/ 0 w 303"/>
                  <a:gd name="T31" fmla="*/ 263 h 302"/>
                  <a:gd name="T32" fmla="*/ 0 w 303"/>
                  <a:gd name="T33" fmla="*/ 38 h 302"/>
                  <a:gd name="T34" fmla="*/ 3 w 303"/>
                  <a:gd name="T35" fmla="*/ 23 h 302"/>
                  <a:gd name="T36" fmla="*/ 12 w 303"/>
                  <a:gd name="T37" fmla="*/ 12 h 302"/>
                  <a:gd name="T38" fmla="*/ 23 w 303"/>
                  <a:gd name="T39" fmla="*/ 3 h 302"/>
                  <a:gd name="T40" fmla="*/ 38 w 303"/>
                  <a:gd name="T41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03" h="302">
                    <a:moveTo>
                      <a:pt x="38" y="0"/>
                    </a:moveTo>
                    <a:lnTo>
                      <a:pt x="265" y="0"/>
                    </a:lnTo>
                    <a:lnTo>
                      <a:pt x="280" y="3"/>
                    </a:lnTo>
                    <a:lnTo>
                      <a:pt x="292" y="12"/>
                    </a:lnTo>
                    <a:lnTo>
                      <a:pt x="301" y="23"/>
                    </a:lnTo>
                    <a:lnTo>
                      <a:pt x="303" y="38"/>
                    </a:lnTo>
                    <a:lnTo>
                      <a:pt x="303" y="263"/>
                    </a:lnTo>
                    <a:lnTo>
                      <a:pt x="300" y="278"/>
                    </a:lnTo>
                    <a:lnTo>
                      <a:pt x="292" y="290"/>
                    </a:lnTo>
                    <a:lnTo>
                      <a:pt x="280" y="299"/>
                    </a:lnTo>
                    <a:lnTo>
                      <a:pt x="265" y="302"/>
                    </a:lnTo>
                    <a:lnTo>
                      <a:pt x="38" y="302"/>
                    </a:lnTo>
                    <a:lnTo>
                      <a:pt x="23" y="299"/>
                    </a:lnTo>
                    <a:lnTo>
                      <a:pt x="12" y="290"/>
                    </a:lnTo>
                    <a:lnTo>
                      <a:pt x="3" y="278"/>
                    </a:lnTo>
                    <a:lnTo>
                      <a:pt x="0" y="263"/>
                    </a:lnTo>
                    <a:lnTo>
                      <a:pt x="0" y="38"/>
                    </a:lnTo>
                    <a:lnTo>
                      <a:pt x="3" y="23"/>
                    </a:lnTo>
                    <a:lnTo>
                      <a:pt x="12" y="12"/>
                    </a:lnTo>
                    <a:lnTo>
                      <a:pt x="23" y="3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4" name="Freeform 378"/>
              <p:cNvSpPr>
                <a:spLocks/>
              </p:cNvSpPr>
              <p:nvPr/>
            </p:nvSpPr>
            <p:spPr bwMode="auto">
              <a:xfrm>
                <a:off x="3062288" y="3562350"/>
                <a:ext cx="44450" cy="44450"/>
              </a:xfrm>
              <a:custGeom>
                <a:avLst/>
                <a:gdLst>
                  <a:gd name="T0" fmla="*/ 38 w 304"/>
                  <a:gd name="T1" fmla="*/ 0 h 302"/>
                  <a:gd name="T2" fmla="*/ 266 w 304"/>
                  <a:gd name="T3" fmla="*/ 0 h 302"/>
                  <a:gd name="T4" fmla="*/ 281 w 304"/>
                  <a:gd name="T5" fmla="*/ 3 h 302"/>
                  <a:gd name="T6" fmla="*/ 292 w 304"/>
                  <a:gd name="T7" fmla="*/ 12 h 302"/>
                  <a:gd name="T8" fmla="*/ 301 w 304"/>
                  <a:gd name="T9" fmla="*/ 23 h 302"/>
                  <a:gd name="T10" fmla="*/ 304 w 304"/>
                  <a:gd name="T11" fmla="*/ 38 h 302"/>
                  <a:gd name="T12" fmla="*/ 304 w 304"/>
                  <a:gd name="T13" fmla="*/ 263 h 302"/>
                  <a:gd name="T14" fmla="*/ 301 w 304"/>
                  <a:gd name="T15" fmla="*/ 278 h 302"/>
                  <a:gd name="T16" fmla="*/ 292 w 304"/>
                  <a:gd name="T17" fmla="*/ 290 h 302"/>
                  <a:gd name="T18" fmla="*/ 281 w 304"/>
                  <a:gd name="T19" fmla="*/ 299 h 302"/>
                  <a:gd name="T20" fmla="*/ 266 w 304"/>
                  <a:gd name="T21" fmla="*/ 302 h 302"/>
                  <a:gd name="T22" fmla="*/ 38 w 304"/>
                  <a:gd name="T23" fmla="*/ 302 h 302"/>
                  <a:gd name="T24" fmla="*/ 23 w 304"/>
                  <a:gd name="T25" fmla="*/ 299 h 302"/>
                  <a:gd name="T26" fmla="*/ 12 w 304"/>
                  <a:gd name="T27" fmla="*/ 290 h 302"/>
                  <a:gd name="T28" fmla="*/ 3 w 304"/>
                  <a:gd name="T29" fmla="*/ 278 h 302"/>
                  <a:gd name="T30" fmla="*/ 0 w 304"/>
                  <a:gd name="T31" fmla="*/ 263 h 302"/>
                  <a:gd name="T32" fmla="*/ 0 w 304"/>
                  <a:gd name="T33" fmla="*/ 38 h 302"/>
                  <a:gd name="T34" fmla="*/ 3 w 304"/>
                  <a:gd name="T35" fmla="*/ 23 h 302"/>
                  <a:gd name="T36" fmla="*/ 12 w 304"/>
                  <a:gd name="T37" fmla="*/ 12 h 302"/>
                  <a:gd name="T38" fmla="*/ 23 w 304"/>
                  <a:gd name="T39" fmla="*/ 3 h 302"/>
                  <a:gd name="T40" fmla="*/ 38 w 304"/>
                  <a:gd name="T41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04" h="302">
                    <a:moveTo>
                      <a:pt x="38" y="0"/>
                    </a:moveTo>
                    <a:lnTo>
                      <a:pt x="266" y="0"/>
                    </a:lnTo>
                    <a:lnTo>
                      <a:pt x="281" y="3"/>
                    </a:lnTo>
                    <a:lnTo>
                      <a:pt x="292" y="12"/>
                    </a:lnTo>
                    <a:lnTo>
                      <a:pt x="301" y="23"/>
                    </a:lnTo>
                    <a:lnTo>
                      <a:pt x="304" y="38"/>
                    </a:lnTo>
                    <a:lnTo>
                      <a:pt x="304" y="263"/>
                    </a:lnTo>
                    <a:lnTo>
                      <a:pt x="301" y="278"/>
                    </a:lnTo>
                    <a:lnTo>
                      <a:pt x="292" y="290"/>
                    </a:lnTo>
                    <a:lnTo>
                      <a:pt x="281" y="299"/>
                    </a:lnTo>
                    <a:lnTo>
                      <a:pt x="266" y="302"/>
                    </a:lnTo>
                    <a:lnTo>
                      <a:pt x="38" y="302"/>
                    </a:lnTo>
                    <a:lnTo>
                      <a:pt x="23" y="299"/>
                    </a:lnTo>
                    <a:lnTo>
                      <a:pt x="12" y="290"/>
                    </a:lnTo>
                    <a:lnTo>
                      <a:pt x="3" y="278"/>
                    </a:lnTo>
                    <a:lnTo>
                      <a:pt x="0" y="263"/>
                    </a:lnTo>
                    <a:lnTo>
                      <a:pt x="0" y="38"/>
                    </a:lnTo>
                    <a:lnTo>
                      <a:pt x="3" y="23"/>
                    </a:lnTo>
                    <a:lnTo>
                      <a:pt x="12" y="12"/>
                    </a:lnTo>
                    <a:lnTo>
                      <a:pt x="23" y="3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5" name="Freeform 379"/>
              <p:cNvSpPr>
                <a:spLocks/>
              </p:cNvSpPr>
              <p:nvPr/>
            </p:nvSpPr>
            <p:spPr bwMode="auto">
              <a:xfrm>
                <a:off x="3205163" y="3486150"/>
                <a:ext cx="42863" cy="44450"/>
              </a:xfrm>
              <a:custGeom>
                <a:avLst/>
                <a:gdLst>
                  <a:gd name="T0" fmla="*/ 38 w 304"/>
                  <a:gd name="T1" fmla="*/ 0 h 301"/>
                  <a:gd name="T2" fmla="*/ 266 w 304"/>
                  <a:gd name="T3" fmla="*/ 0 h 301"/>
                  <a:gd name="T4" fmla="*/ 281 w 304"/>
                  <a:gd name="T5" fmla="*/ 3 h 301"/>
                  <a:gd name="T6" fmla="*/ 292 w 304"/>
                  <a:gd name="T7" fmla="*/ 11 h 301"/>
                  <a:gd name="T8" fmla="*/ 301 w 304"/>
                  <a:gd name="T9" fmla="*/ 23 h 301"/>
                  <a:gd name="T10" fmla="*/ 304 w 304"/>
                  <a:gd name="T11" fmla="*/ 37 h 301"/>
                  <a:gd name="T12" fmla="*/ 304 w 304"/>
                  <a:gd name="T13" fmla="*/ 263 h 301"/>
                  <a:gd name="T14" fmla="*/ 301 w 304"/>
                  <a:gd name="T15" fmla="*/ 278 h 301"/>
                  <a:gd name="T16" fmla="*/ 292 w 304"/>
                  <a:gd name="T17" fmla="*/ 290 h 301"/>
                  <a:gd name="T18" fmla="*/ 281 w 304"/>
                  <a:gd name="T19" fmla="*/ 297 h 301"/>
                  <a:gd name="T20" fmla="*/ 266 w 304"/>
                  <a:gd name="T21" fmla="*/ 301 h 301"/>
                  <a:gd name="T22" fmla="*/ 38 w 304"/>
                  <a:gd name="T23" fmla="*/ 301 h 301"/>
                  <a:gd name="T24" fmla="*/ 23 w 304"/>
                  <a:gd name="T25" fmla="*/ 297 h 301"/>
                  <a:gd name="T26" fmla="*/ 12 w 304"/>
                  <a:gd name="T27" fmla="*/ 290 h 301"/>
                  <a:gd name="T28" fmla="*/ 3 w 304"/>
                  <a:gd name="T29" fmla="*/ 278 h 301"/>
                  <a:gd name="T30" fmla="*/ 0 w 304"/>
                  <a:gd name="T31" fmla="*/ 263 h 301"/>
                  <a:gd name="T32" fmla="*/ 0 w 304"/>
                  <a:gd name="T33" fmla="*/ 37 h 301"/>
                  <a:gd name="T34" fmla="*/ 3 w 304"/>
                  <a:gd name="T35" fmla="*/ 23 h 301"/>
                  <a:gd name="T36" fmla="*/ 12 w 304"/>
                  <a:gd name="T37" fmla="*/ 11 h 301"/>
                  <a:gd name="T38" fmla="*/ 23 w 304"/>
                  <a:gd name="T39" fmla="*/ 3 h 301"/>
                  <a:gd name="T40" fmla="*/ 38 w 304"/>
                  <a:gd name="T41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04" h="301">
                    <a:moveTo>
                      <a:pt x="38" y="0"/>
                    </a:moveTo>
                    <a:lnTo>
                      <a:pt x="266" y="0"/>
                    </a:lnTo>
                    <a:lnTo>
                      <a:pt x="281" y="3"/>
                    </a:lnTo>
                    <a:lnTo>
                      <a:pt x="292" y="11"/>
                    </a:lnTo>
                    <a:lnTo>
                      <a:pt x="301" y="23"/>
                    </a:lnTo>
                    <a:lnTo>
                      <a:pt x="304" y="37"/>
                    </a:lnTo>
                    <a:lnTo>
                      <a:pt x="304" y="263"/>
                    </a:lnTo>
                    <a:lnTo>
                      <a:pt x="301" y="278"/>
                    </a:lnTo>
                    <a:lnTo>
                      <a:pt x="292" y="290"/>
                    </a:lnTo>
                    <a:lnTo>
                      <a:pt x="281" y="297"/>
                    </a:lnTo>
                    <a:lnTo>
                      <a:pt x="266" y="301"/>
                    </a:lnTo>
                    <a:lnTo>
                      <a:pt x="38" y="301"/>
                    </a:lnTo>
                    <a:lnTo>
                      <a:pt x="23" y="297"/>
                    </a:lnTo>
                    <a:lnTo>
                      <a:pt x="12" y="290"/>
                    </a:lnTo>
                    <a:lnTo>
                      <a:pt x="3" y="278"/>
                    </a:lnTo>
                    <a:lnTo>
                      <a:pt x="0" y="263"/>
                    </a:lnTo>
                    <a:lnTo>
                      <a:pt x="0" y="37"/>
                    </a:lnTo>
                    <a:lnTo>
                      <a:pt x="3" y="23"/>
                    </a:lnTo>
                    <a:lnTo>
                      <a:pt x="12" y="11"/>
                    </a:lnTo>
                    <a:lnTo>
                      <a:pt x="23" y="3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6" name="Freeform 380"/>
              <p:cNvSpPr>
                <a:spLocks/>
              </p:cNvSpPr>
              <p:nvPr/>
            </p:nvSpPr>
            <p:spPr bwMode="auto">
              <a:xfrm>
                <a:off x="3281363" y="3486150"/>
                <a:ext cx="44450" cy="44450"/>
              </a:xfrm>
              <a:custGeom>
                <a:avLst/>
                <a:gdLst>
                  <a:gd name="T0" fmla="*/ 39 w 304"/>
                  <a:gd name="T1" fmla="*/ 0 h 301"/>
                  <a:gd name="T2" fmla="*/ 266 w 304"/>
                  <a:gd name="T3" fmla="*/ 0 h 301"/>
                  <a:gd name="T4" fmla="*/ 281 w 304"/>
                  <a:gd name="T5" fmla="*/ 3 h 301"/>
                  <a:gd name="T6" fmla="*/ 292 w 304"/>
                  <a:gd name="T7" fmla="*/ 11 h 301"/>
                  <a:gd name="T8" fmla="*/ 300 w 304"/>
                  <a:gd name="T9" fmla="*/ 23 h 301"/>
                  <a:gd name="T10" fmla="*/ 304 w 304"/>
                  <a:gd name="T11" fmla="*/ 37 h 301"/>
                  <a:gd name="T12" fmla="*/ 304 w 304"/>
                  <a:gd name="T13" fmla="*/ 263 h 301"/>
                  <a:gd name="T14" fmla="*/ 300 w 304"/>
                  <a:gd name="T15" fmla="*/ 278 h 301"/>
                  <a:gd name="T16" fmla="*/ 292 w 304"/>
                  <a:gd name="T17" fmla="*/ 290 h 301"/>
                  <a:gd name="T18" fmla="*/ 281 w 304"/>
                  <a:gd name="T19" fmla="*/ 297 h 301"/>
                  <a:gd name="T20" fmla="*/ 266 w 304"/>
                  <a:gd name="T21" fmla="*/ 301 h 301"/>
                  <a:gd name="T22" fmla="*/ 39 w 304"/>
                  <a:gd name="T23" fmla="*/ 301 h 301"/>
                  <a:gd name="T24" fmla="*/ 24 w 304"/>
                  <a:gd name="T25" fmla="*/ 297 h 301"/>
                  <a:gd name="T26" fmla="*/ 12 w 304"/>
                  <a:gd name="T27" fmla="*/ 290 h 301"/>
                  <a:gd name="T28" fmla="*/ 3 w 304"/>
                  <a:gd name="T29" fmla="*/ 278 h 301"/>
                  <a:gd name="T30" fmla="*/ 0 w 304"/>
                  <a:gd name="T31" fmla="*/ 263 h 301"/>
                  <a:gd name="T32" fmla="*/ 0 w 304"/>
                  <a:gd name="T33" fmla="*/ 37 h 301"/>
                  <a:gd name="T34" fmla="*/ 3 w 304"/>
                  <a:gd name="T35" fmla="*/ 23 h 301"/>
                  <a:gd name="T36" fmla="*/ 12 w 304"/>
                  <a:gd name="T37" fmla="*/ 11 h 301"/>
                  <a:gd name="T38" fmla="*/ 24 w 304"/>
                  <a:gd name="T39" fmla="*/ 3 h 301"/>
                  <a:gd name="T40" fmla="*/ 39 w 304"/>
                  <a:gd name="T41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04" h="301">
                    <a:moveTo>
                      <a:pt x="39" y="0"/>
                    </a:moveTo>
                    <a:lnTo>
                      <a:pt x="266" y="0"/>
                    </a:lnTo>
                    <a:lnTo>
                      <a:pt x="281" y="3"/>
                    </a:lnTo>
                    <a:lnTo>
                      <a:pt x="292" y="11"/>
                    </a:lnTo>
                    <a:lnTo>
                      <a:pt x="300" y="23"/>
                    </a:lnTo>
                    <a:lnTo>
                      <a:pt x="304" y="37"/>
                    </a:lnTo>
                    <a:lnTo>
                      <a:pt x="304" y="263"/>
                    </a:lnTo>
                    <a:lnTo>
                      <a:pt x="300" y="278"/>
                    </a:lnTo>
                    <a:lnTo>
                      <a:pt x="292" y="290"/>
                    </a:lnTo>
                    <a:lnTo>
                      <a:pt x="281" y="297"/>
                    </a:lnTo>
                    <a:lnTo>
                      <a:pt x="266" y="301"/>
                    </a:lnTo>
                    <a:lnTo>
                      <a:pt x="39" y="301"/>
                    </a:lnTo>
                    <a:lnTo>
                      <a:pt x="24" y="297"/>
                    </a:lnTo>
                    <a:lnTo>
                      <a:pt x="12" y="290"/>
                    </a:lnTo>
                    <a:lnTo>
                      <a:pt x="3" y="278"/>
                    </a:lnTo>
                    <a:lnTo>
                      <a:pt x="0" y="263"/>
                    </a:lnTo>
                    <a:lnTo>
                      <a:pt x="0" y="37"/>
                    </a:lnTo>
                    <a:lnTo>
                      <a:pt x="3" y="23"/>
                    </a:lnTo>
                    <a:lnTo>
                      <a:pt x="12" y="11"/>
                    </a:lnTo>
                    <a:lnTo>
                      <a:pt x="24" y="3"/>
                    </a:lnTo>
                    <a:lnTo>
                      <a:pt x="3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7" name="Freeform 381"/>
              <p:cNvSpPr>
                <a:spLocks/>
              </p:cNvSpPr>
              <p:nvPr/>
            </p:nvSpPr>
            <p:spPr bwMode="auto">
              <a:xfrm>
                <a:off x="3205163" y="3562350"/>
                <a:ext cx="42863" cy="44450"/>
              </a:xfrm>
              <a:custGeom>
                <a:avLst/>
                <a:gdLst>
                  <a:gd name="T0" fmla="*/ 38 w 304"/>
                  <a:gd name="T1" fmla="*/ 0 h 302"/>
                  <a:gd name="T2" fmla="*/ 266 w 304"/>
                  <a:gd name="T3" fmla="*/ 0 h 302"/>
                  <a:gd name="T4" fmla="*/ 281 w 304"/>
                  <a:gd name="T5" fmla="*/ 3 h 302"/>
                  <a:gd name="T6" fmla="*/ 292 w 304"/>
                  <a:gd name="T7" fmla="*/ 12 h 302"/>
                  <a:gd name="T8" fmla="*/ 301 w 304"/>
                  <a:gd name="T9" fmla="*/ 23 h 302"/>
                  <a:gd name="T10" fmla="*/ 304 w 304"/>
                  <a:gd name="T11" fmla="*/ 38 h 302"/>
                  <a:gd name="T12" fmla="*/ 304 w 304"/>
                  <a:gd name="T13" fmla="*/ 263 h 302"/>
                  <a:gd name="T14" fmla="*/ 301 w 304"/>
                  <a:gd name="T15" fmla="*/ 278 h 302"/>
                  <a:gd name="T16" fmla="*/ 292 w 304"/>
                  <a:gd name="T17" fmla="*/ 290 h 302"/>
                  <a:gd name="T18" fmla="*/ 281 w 304"/>
                  <a:gd name="T19" fmla="*/ 299 h 302"/>
                  <a:gd name="T20" fmla="*/ 266 w 304"/>
                  <a:gd name="T21" fmla="*/ 302 h 302"/>
                  <a:gd name="T22" fmla="*/ 38 w 304"/>
                  <a:gd name="T23" fmla="*/ 302 h 302"/>
                  <a:gd name="T24" fmla="*/ 23 w 304"/>
                  <a:gd name="T25" fmla="*/ 299 h 302"/>
                  <a:gd name="T26" fmla="*/ 12 w 304"/>
                  <a:gd name="T27" fmla="*/ 290 h 302"/>
                  <a:gd name="T28" fmla="*/ 3 w 304"/>
                  <a:gd name="T29" fmla="*/ 278 h 302"/>
                  <a:gd name="T30" fmla="*/ 0 w 304"/>
                  <a:gd name="T31" fmla="*/ 263 h 302"/>
                  <a:gd name="T32" fmla="*/ 0 w 304"/>
                  <a:gd name="T33" fmla="*/ 38 h 302"/>
                  <a:gd name="T34" fmla="*/ 3 w 304"/>
                  <a:gd name="T35" fmla="*/ 23 h 302"/>
                  <a:gd name="T36" fmla="*/ 12 w 304"/>
                  <a:gd name="T37" fmla="*/ 12 h 302"/>
                  <a:gd name="T38" fmla="*/ 23 w 304"/>
                  <a:gd name="T39" fmla="*/ 3 h 302"/>
                  <a:gd name="T40" fmla="*/ 38 w 304"/>
                  <a:gd name="T41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04" h="302">
                    <a:moveTo>
                      <a:pt x="38" y="0"/>
                    </a:moveTo>
                    <a:lnTo>
                      <a:pt x="266" y="0"/>
                    </a:lnTo>
                    <a:lnTo>
                      <a:pt x="281" y="3"/>
                    </a:lnTo>
                    <a:lnTo>
                      <a:pt x="292" y="12"/>
                    </a:lnTo>
                    <a:lnTo>
                      <a:pt x="301" y="23"/>
                    </a:lnTo>
                    <a:lnTo>
                      <a:pt x="304" y="38"/>
                    </a:lnTo>
                    <a:lnTo>
                      <a:pt x="304" y="263"/>
                    </a:lnTo>
                    <a:lnTo>
                      <a:pt x="301" y="278"/>
                    </a:lnTo>
                    <a:lnTo>
                      <a:pt x="292" y="290"/>
                    </a:lnTo>
                    <a:lnTo>
                      <a:pt x="281" y="299"/>
                    </a:lnTo>
                    <a:lnTo>
                      <a:pt x="266" y="302"/>
                    </a:lnTo>
                    <a:lnTo>
                      <a:pt x="38" y="302"/>
                    </a:lnTo>
                    <a:lnTo>
                      <a:pt x="23" y="299"/>
                    </a:lnTo>
                    <a:lnTo>
                      <a:pt x="12" y="290"/>
                    </a:lnTo>
                    <a:lnTo>
                      <a:pt x="3" y="278"/>
                    </a:lnTo>
                    <a:lnTo>
                      <a:pt x="0" y="263"/>
                    </a:lnTo>
                    <a:lnTo>
                      <a:pt x="0" y="38"/>
                    </a:lnTo>
                    <a:lnTo>
                      <a:pt x="3" y="23"/>
                    </a:lnTo>
                    <a:lnTo>
                      <a:pt x="12" y="12"/>
                    </a:lnTo>
                    <a:lnTo>
                      <a:pt x="23" y="3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8" name="Freeform 382"/>
              <p:cNvSpPr>
                <a:spLocks/>
              </p:cNvSpPr>
              <p:nvPr/>
            </p:nvSpPr>
            <p:spPr bwMode="auto">
              <a:xfrm>
                <a:off x="3281363" y="3562350"/>
                <a:ext cx="44450" cy="44450"/>
              </a:xfrm>
              <a:custGeom>
                <a:avLst/>
                <a:gdLst>
                  <a:gd name="T0" fmla="*/ 39 w 304"/>
                  <a:gd name="T1" fmla="*/ 0 h 302"/>
                  <a:gd name="T2" fmla="*/ 266 w 304"/>
                  <a:gd name="T3" fmla="*/ 0 h 302"/>
                  <a:gd name="T4" fmla="*/ 281 w 304"/>
                  <a:gd name="T5" fmla="*/ 3 h 302"/>
                  <a:gd name="T6" fmla="*/ 292 w 304"/>
                  <a:gd name="T7" fmla="*/ 12 h 302"/>
                  <a:gd name="T8" fmla="*/ 300 w 304"/>
                  <a:gd name="T9" fmla="*/ 23 h 302"/>
                  <a:gd name="T10" fmla="*/ 304 w 304"/>
                  <a:gd name="T11" fmla="*/ 38 h 302"/>
                  <a:gd name="T12" fmla="*/ 304 w 304"/>
                  <a:gd name="T13" fmla="*/ 263 h 302"/>
                  <a:gd name="T14" fmla="*/ 300 w 304"/>
                  <a:gd name="T15" fmla="*/ 278 h 302"/>
                  <a:gd name="T16" fmla="*/ 292 w 304"/>
                  <a:gd name="T17" fmla="*/ 290 h 302"/>
                  <a:gd name="T18" fmla="*/ 281 w 304"/>
                  <a:gd name="T19" fmla="*/ 299 h 302"/>
                  <a:gd name="T20" fmla="*/ 266 w 304"/>
                  <a:gd name="T21" fmla="*/ 302 h 302"/>
                  <a:gd name="T22" fmla="*/ 39 w 304"/>
                  <a:gd name="T23" fmla="*/ 302 h 302"/>
                  <a:gd name="T24" fmla="*/ 24 w 304"/>
                  <a:gd name="T25" fmla="*/ 299 h 302"/>
                  <a:gd name="T26" fmla="*/ 12 w 304"/>
                  <a:gd name="T27" fmla="*/ 290 h 302"/>
                  <a:gd name="T28" fmla="*/ 3 w 304"/>
                  <a:gd name="T29" fmla="*/ 278 h 302"/>
                  <a:gd name="T30" fmla="*/ 0 w 304"/>
                  <a:gd name="T31" fmla="*/ 263 h 302"/>
                  <a:gd name="T32" fmla="*/ 0 w 304"/>
                  <a:gd name="T33" fmla="*/ 38 h 302"/>
                  <a:gd name="T34" fmla="*/ 3 w 304"/>
                  <a:gd name="T35" fmla="*/ 23 h 302"/>
                  <a:gd name="T36" fmla="*/ 12 w 304"/>
                  <a:gd name="T37" fmla="*/ 12 h 302"/>
                  <a:gd name="T38" fmla="*/ 24 w 304"/>
                  <a:gd name="T39" fmla="*/ 3 h 302"/>
                  <a:gd name="T40" fmla="*/ 39 w 304"/>
                  <a:gd name="T41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04" h="302">
                    <a:moveTo>
                      <a:pt x="39" y="0"/>
                    </a:moveTo>
                    <a:lnTo>
                      <a:pt x="266" y="0"/>
                    </a:lnTo>
                    <a:lnTo>
                      <a:pt x="281" y="3"/>
                    </a:lnTo>
                    <a:lnTo>
                      <a:pt x="292" y="12"/>
                    </a:lnTo>
                    <a:lnTo>
                      <a:pt x="300" y="23"/>
                    </a:lnTo>
                    <a:lnTo>
                      <a:pt x="304" y="38"/>
                    </a:lnTo>
                    <a:lnTo>
                      <a:pt x="304" y="263"/>
                    </a:lnTo>
                    <a:lnTo>
                      <a:pt x="300" y="278"/>
                    </a:lnTo>
                    <a:lnTo>
                      <a:pt x="292" y="290"/>
                    </a:lnTo>
                    <a:lnTo>
                      <a:pt x="281" y="299"/>
                    </a:lnTo>
                    <a:lnTo>
                      <a:pt x="266" y="302"/>
                    </a:lnTo>
                    <a:lnTo>
                      <a:pt x="39" y="302"/>
                    </a:lnTo>
                    <a:lnTo>
                      <a:pt x="24" y="299"/>
                    </a:lnTo>
                    <a:lnTo>
                      <a:pt x="12" y="290"/>
                    </a:lnTo>
                    <a:lnTo>
                      <a:pt x="3" y="278"/>
                    </a:lnTo>
                    <a:lnTo>
                      <a:pt x="0" y="263"/>
                    </a:lnTo>
                    <a:lnTo>
                      <a:pt x="0" y="38"/>
                    </a:lnTo>
                    <a:lnTo>
                      <a:pt x="3" y="23"/>
                    </a:lnTo>
                    <a:lnTo>
                      <a:pt x="12" y="12"/>
                    </a:lnTo>
                    <a:lnTo>
                      <a:pt x="24" y="3"/>
                    </a:lnTo>
                    <a:lnTo>
                      <a:pt x="3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89" name="Freeform 383"/>
              <p:cNvSpPr>
                <a:spLocks/>
              </p:cNvSpPr>
              <p:nvPr/>
            </p:nvSpPr>
            <p:spPr bwMode="auto">
              <a:xfrm>
                <a:off x="3128963" y="3276600"/>
                <a:ext cx="42863" cy="44450"/>
              </a:xfrm>
              <a:custGeom>
                <a:avLst/>
                <a:gdLst>
                  <a:gd name="T0" fmla="*/ 38 w 304"/>
                  <a:gd name="T1" fmla="*/ 0 h 302"/>
                  <a:gd name="T2" fmla="*/ 265 w 304"/>
                  <a:gd name="T3" fmla="*/ 0 h 302"/>
                  <a:gd name="T4" fmla="*/ 280 w 304"/>
                  <a:gd name="T5" fmla="*/ 3 h 302"/>
                  <a:gd name="T6" fmla="*/ 293 w 304"/>
                  <a:gd name="T7" fmla="*/ 12 h 302"/>
                  <a:gd name="T8" fmla="*/ 301 w 304"/>
                  <a:gd name="T9" fmla="*/ 24 h 302"/>
                  <a:gd name="T10" fmla="*/ 304 w 304"/>
                  <a:gd name="T11" fmla="*/ 39 h 302"/>
                  <a:gd name="T12" fmla="*/ 304 w 304"/>
                  <a:gd name="T13" fmla="*/ 264 h 302"/>
                  <a:gd name="T14" fmla="*/ 301 w 304"/>
                  <a:gd name="T15" fmla="*/ 279 h 302"/>
                  <a:gd name="T16" fmla="*/ 293 w 304"/>
                  <a:gd name="T17" fmla="*/ 290 h 302"/>
                  <a:gd name="T18" fmla="*/ 280 w 304"/>
                  <a:gd name="T19" fmla="*/ 299 h 302"/>
                  <a:gd name="T20" fmla="*/ 265 w 304"/>
                  <a:gd name="T21" fmla="*/ 302 h 302"/>
                  <a:gd name="T22" fmla="*/ 38 w 304"/>
                  <a:gd name="T23" fmla="*/ 302 h 302"/>
                  <a:gd name="T24" fmla="*/ 24 w 304"/>
                  <a:gd name="T25" fmla="*/ 299 h 302"/>
                  <a:gd name="T26" fmla="*/ 12 w 304"/>
                  <a:gd name="T27" fmla="*/ 290 h 302"/>
                  <a:gd name="T28" fmla="*/ 4 w 304"/>
                  <a:gd name="T29" fmla="*/ 279 h 302"/>
                  <a:gd name="T30" fmla="*/ 0 w 304"/>
                  <a:gd name="T31" fmla="*/ 264 h 302"/>
                  <a:gd name="T32" fmla="*/ 0 w 304"/>
                  <a:gd name="T33" fmla="*/ 39 h 302"/>
                  <a:gd name="T34" fmla="*/ 4 w 304"/>
                  <a:gd name="T35" fmla="*/ 24 h 302"/>
                  <a:gd name="T36" fmla="*/ 12 w 304"/>
                  <a:gd name="T37" fmla="*/ 12 h 302"/>
                  <a:gd name="T38" fmla="*/ 24 w 304"/>
                  <a:gd name="T39" fmla="*/ 3 h 302"/>
                  <a:gd name="T40" fmla="*/ 38 w 304"/>
                  <a:gd name="T41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04" h="302">
                    <a:moveTo>
                      <a:pt x="38" y="0"/>
                    </a:moveTo>
                    <a:lnTo>
                      <a:pt x="265" y="0"/>
                    </a:lnTo>
                    <a:lnTo>
                      <a:pt x="280" y="3"/>
                    </a:lnTo>
                    <a:lnTo>
                      <a:pt x="293" y="12"/>
                    </a:lnTo>
                    <a:lnTo>
                      <a:pt x="301" y="24"/>
                    </a:lnTo>
                    <a:lnTo>
                      <a:pt x="304" y="39"/>
                    </a:lnTo>
                    <a:lnTo>
                      <a:pt x="304" y="264"/>
                    </a:lnTo>
                    <a:lnTo>
                      <a:pt x="301" y="279"/>
                    </a:lnTo>
                    <a:lnTo>
                      <a:pt x="293" y="290"/>
                    </a:lnTo>
                    <a:lnTo>
                      <a:pt x="280" y="299"/>
                    </a:lnTo>
                    <a:lnTo>
                      <a:pt x="265" y="302"/>
                    </a:lnTo>
                    <a:lnTo>
                      <a:pt x="38" y="302"/>
                    </a:lnTo>
                    <a:lnTo>
                      <a:pt x="24" y="299"/>
                    </a:lnTo>
                    <a:lnTo>
                      <a:pt x="12" y="290"/>
                    </a:lnTo>
                    <a:lnTo>
                      <a:pt x="4" y="279"/>
                    </a:lnTo>
                    <a:lnTo>
                      <a:pt x="0" y="264"/>
                    </a:lnTo>
                    <a:lnTo>
                      <a:pt x="0" y="39"/>
                    </a:lnTo>
                    <a:lnTo>
                      <a:pt x="4" y="24"/>
                    </a:lnTo>
                    <a:lnTo>
                      <a:pt x="12" y="12"/>
                    </a:lnTo>
                    <a:lnTo>
                      <a:pt x="24" y="3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0" name="Freeform 384"/>
              <p:cNvSpPr>
                <a:spLocks/>
              </p:cNvSpPr>
              <p:nvPr/>
            </p:nvSpPr>
            <p:spPr bwMode="auto">
              <a:xfrm>
                <a:off x="3205163" y="3276600"/>
                <a:ext cx="42863" cy="44450"/>
              </a:xfrm>
              <a:custGeom>
                <a:avLst/>
                <a:gdLst>
                  <a:gd name="T0" fmla="*/ 38 w 304"/>
                  <a:gd name="T1" fmla="*/ 0 h 302"/>
                  <a:gd name="T2" fmla="*/ 266 w 304"/>
                  <a:gd name="T3" fmla="*/ 0 h 302"/>
                  <a:gd name="T4" fmla="*/ 281 w 304"/>
                  <a:gd name="T5" fmla="*/ 3 h 302"/>
                  <a:gd name="T6" fmla="*/ 292 w 304"/>
                  <a:gd name="T7" fmla="*/ 12 h 302"/>
                  <a:gd name="T8" fmla="*/ 301 w 304"/>
                  <a:gd name="T9" fmla="*/ 24 h 302"/>
                  <a:gd name="T10" fmla="*/ 304 w 304"/>
                  <a:gd name="T11" fmla="*/ 39 h 302"/>
                  <a:gd name="T12" fmla="*/ 304 w 304"/>
                  <a:gd name="T13" fmla="*/ 264 h 302"/>
                  <a:gd name="T14" fmla="*/ 301 w 304"/>
                  <a:gd name="T15" fmla="*/ 279 h 302"/>
                  <a:gd name="T16" fmla="*/ 292 w 304"/>
                  <a:gd name="T17" fmla="*/ 290 h 302"/>
                  <a:gd name="T18" fmla="*/ 281 w 304"/>
                  <a:gd name="T19" fmla="*/ 299 h 302"/>
                  <a:gd name="T20" fmla="*/ 266 w 304"/>
                  <a:gd name="T21" fmla="*/ 302 h 302"/>
                  <a:gd name="T22" fmla="*/ 38 w 304"/>
                  <a:gd name="T23" fmla="*/ 302 h 302"/>
                  <a:gd name="T24" fmla="*/ 23 w 304"/>
                  <a:gd name="T25" fmla="*/ 299 h 302"/>
                  <a:gd name="T26" fmla="*/ 12 w 304"/>
                  <a:gd name="T27" fmla="*/ 290 h 302"/>
                  <a:gd name="T28" fmla="*/ 3 w 304"/>
                  <a:gd name="T29" fmla="*/ 279 h 302"/>
                  <a:gd name="T30" fmla="*/ 0 w 304"/>
                  <a:gd name="T31" fmla="*/ 264 h 302"/>
                  <a:gd name="T32" fmla="*/ 0 w 304"/>
                  <a:gd name="T33" fmla="*/ 39 h 302"/>
                  <a:gd name="T34" fmla="*/ 3 w 304"/>
                  <a:gd name="T35" fmla="*/ 24 h 302"/>
                  <a:gd name="T36" fmla="*/ 12 w 304"/>
                  <a:gd name="T37" fmla="*/ 12 h 302"/>
                  <a:gd name="T38" fmla="*/ 23 w 304"/>
                  <a:gd name="T39" fmla="*/ 3 h 302"/>
                  <a:gd name="T40" fmla="*/ 38 w 304"/>
                  <a:gd name="T41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04" h="302">
                    <a:moveTo>
                      <a:pt x="38" y="0"/>
                    </a:moveTo>
                    <a:lnTo>
                      <a:pt x="266" y="0"/>
                    </a:lnTo>
                    <a:lnTo>
                      <a:pt x="281" y="3"/>
                    </a:lnTo>
                    <a:lnTo>
                      <a:pt x="292" y="12"/>
                    </a:lnTo>
                    <a:lnTo>
                      <a:pt x="301" y="24"/>
                    </a:lnTo>
                    <a:lnTo>
                      <a:pt x="304" y="39"/>
                    </a:lnTo>
                    <a:lnTo>
                      <a:pt x="304" y="264"/>
                    </a:lnTo>
                    <a:lnTo>
                      <a:pt x="301" y="279"/>
                    </a:lnTo>
                    <a:lnTo>
                      <a:pt x="292" y="290"/>
                    </a:lnTo>
                    <a:lnTo>
                      <a:pt x="281" y="299"/>
                    </a:lnTo>
                    <a:lnTo>
                      <a:pt x="266" y="302"/>
                    </a:lnTo>
                    <a:lnTo>
                      <a:pt x="38" y="302"/>
                    </a:lnTo>
                    <a:lnTo>
                      <a:pt x="23" y="299"/>
                    </a:lnTo>
                    <a:lnTo>
                      <a:pt x="12" y="290"/>
                    </a:lnTo>
                    <a:lnTo>
                      <a:pt x="3" y="279"/>
                    </a:lnTo>
                    <a:lnTo>
                      <a:pt x="0" y="264"/>
                    </a:lnTo>
                    <a:lnTo>
                      <a:pt x="0" y="39"/>
                    </a:lnTo>
                    <a:lnTo>
                      <a:pt x="3" y="24"/>
                    </a:lnTo>
                    <a:lnTo>
                      <a:pt x="12" y="12"/>
                    </a:lnTo>
                    <a:lnTo>
                      <a:pt x="23" y="3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1" name="Freeform 385"/>
              <p:cNvSpPr>
                <a:spLocks/>
              </p:cNvSpPr>
              <p:nvPr/>
            </p:nvSpPr>
            <p:spPr bwMode="auto">
              <a:xfrm>
                <a:off x="3128963" y="3352800"/>
                <a:ext cx="42863" cy="44450"/>
              </a:xfrm>
              <a:custGeom>
                <a:avLst/>
                <a:gdLst>
                  <a:gd name="T0" fmla="*/ 38 w 304"/>
                  <a:gd name="T1" fmla="*/ 0 h 301"/>
                  <a:gd name="T2" fmla="*/ 265 w 304"/>
                  <a:gd name="T3" fmla="*/ 0 h 301"/>
                  <a:gd name="T4" fmla="*/ 280 w 304"/>
                  <a:gd name="T5" fmla="*/ 4 h 301"/>
                  <a:gd name="T6" fmla="*/ 293 w 304"/>
                  <a:gd name="T7" fmla="*/ 11 h 301"/>
                  <a:gd name="T8" fmla="*/ 301 w 304"/>
                  <a:gd name="T9" fmla="*/ 23 h 301"/>
                  <a:gd name="T10" fmla="*/ 304 w 304"/>
                  <a:gd name="T11" fmla="*/ 38 h 301"/>
                  <a:gd name="T12" fmla="*/ 304 w 304"/>
                  <a:gd name="T13" fmla="*/ 264 h 301"/>
                  <a:gd name="T14" fmla="*/ 301 w 304"/>
                  <a:gd name="T15" fmla="*/ 278 h 301"/>
                  <a:gd name="T16" fmla="*/ 293 w 304"/>
                  <a:gd name="T17" fmla="*/ 290 h 301"/>
                  <a:gd name="T18" fmla="*/ 280 w 304"/>
                  <a:gd name="T19" fmla="*/ 298 h 301"/>
                  <a:gd name="T20" fmla="*/ 265 w 304"/>
                  <a:gd name="T21" fmla="*/ 301 h 301"/>
                  <a:gd name="T22" fmla="*/ 38 w 304"/>
                  <a:gd name="T23" fmla="*/ 301 h 301"/>
                  <a:gd name="T24" fmla="*/ 24 w 304"/>
                  <a:gd name="T25" fmla="*/ 298 h 301"/>
                  <a:gd name="T26" fmla="*/ 12 w 304"/>
                  <a:gd name="T27" fmla="*/ 290 h 301"/>
                  <a:gd name="T28" fmla="*/ 4 w 304"/>
                  <a:gd name="T29" fmla="*/ 278 h 301"/>
                  <a:gd name="T30" fmla="*/ 0 w 304"/>
                  <a:gd name="T31" fmla="*/ 264 h 301"/>
                  <a:gd name="T32" fmla="*/ 0 w 304"/>
                  <a:gd name="T33" fmla="*/ 38 h 301"/>
                  <a:gd name="T34" fmla="*/ 4 w 304"/>
                  <a:gd name="T35" fmla="*/ 23 h 301"/>
                  <a:gd name="T36" fmla="*/ 12 w 304"/>
                  <a:gd name="T37" fmla="*/ 11 h 301"/>
                  <a:gd name="T38" fmla="*/ 24 w 304"/>
                  <a:gd name="T39" fmla="*/ 4 h 301"/>
                  <a:gd name="T40" fmla="*/ 38 w 304"/>
                  <a:gd name="T41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04" h="301">
                    <a:moveTo>
                      <a:pt x="38" y="0"/>
                    </a:moveTo>
                    <a:lnTo>
                      <a:pt x="265" y="0"/>
                    </a:lnTo>
                    <a:lnTo>
                      <a:pt x="280" y="4"/>
                    </a:lnTo>
                    <a:lnTo>
                      <a:pt x="293" y="11"/>
                    </a:lnTo>
                    <a:lnTo>
                      <a:pt x="301" y="23"/>
                    </a:lnTo>
                    <a:lnTo>
                      <a:pt x="304" y="38"/>
                    </a:lnTo>
                    <a:lnTo>
                      <a:pt x="304" y="264"/>
                    </a:lnTo>
                    <a:lnTo>
                      <a:pt x="301" y="278"/>
                    </a:lnTo>
                    <a:lnTo>
                      <a:pt x="293" y="290"/>
                    </a:lnTo>
                    <a:lnTo>
                      <a:pt x="280" y="298"/>
                    </a:lnTo>
                    <a:lnTo>
                      <a:pt x="265" y="301"/>
                    </a:lnTo>
                    <a:lnTo>
                      <a:pt x="38" y="301"/>
                    </a:lnTo>
                    <a:lnTo>
                      <a:pt x="24" y="298"/>
                    </a:lnTo>
                    <a:lnTo>
                      <a:pt x="12" y="290"/>
                    </a:lnTo>
                    <a:lnTo>
                      <a:pt x="4" y="278"/>
                    </a:lnTo>
                    <a:lnTo>
                      <a:pt x="0" y="264"/>
                    </a:lnTo>
                    <a:lnTo>
                      <a:pt x="0" y="38"/>
                    </a:lnTo>
                    <a:lnTo>
                      <a:pt x="4" y="23"/>
                    </a:lnTo>
                    <a:lnTo>
                      <a:pt x="12" y="11"/>
                    </a:lnTo>
                    <a:lnTo>
                      <a:pt x="24" y="4"/>
                    </a:lnTo>
                    <a:lnTo>
                      <a:pt x="3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2" name="Freeform 386"/>
              <p:cNvSpPr>
                <a:spLocks/>
              </p:cNvSpPr>
              <p:nvPr/>
            </p:nvSpPr>
            <p:spPr bwMode="auto">
              <a:xfrm>
                <a:off x="3281363" y="3276600"/>
                <a:ext cx="44450" cy="44450"/>
              </a:xfrm>
              <a:custGeom>
                <a:avLst/>
                <a:gdLst>
                  <a:gd name="T0" fmla="*/ 39 w 304"/>
                  <a:gd name="T1" fmla="*/ 0 h 302"/>
                  <a:gd name="T2" fmla="*/ 266 w 304"/>
                  <a:gd name="T3" fmla="*/ 0 h 302"/>
                  <a:gd name="T4" fmla="*/ 281 w 304"/>
                  <a:gd name="T5" fmla="*/ 3 h 302"/>
                  <a:gd name="T6" fmla="*/ 292 w 304"/>
                  <a:gd name="T7" fmla="*/ 12 h 302"/>
                  <a:gd name="T8" fmla="*/ 300 w 304"/>
                  <a:gd name="T9" fmla="*/ 24 h 302"/>
                  <a:gd name="T10" fmla="*/ 304 w 304"/>
                  <a:gd name="T11" fmla="*/ 39 h 302"/>
                  <a:gd name="T12" fmla="*/ 304 w 304"/>
                  <a:gd name="T13" fmla="*/ 264 h 302"/>
                  <a:gd name="T14" fmla="*/ 300 w 304"/>
                  <a:gd name="T15" fmla="*/ 279 h 302"/>
                  <a:gd name="T16" fmla="*/ 292 w 304"/>
                  <a:gd name="T17" fmla="*/ 290 h 302"/>
                  <a:gd name="T18" fmla="*/ 281 w 304"/>
                  <a:gd name="T19" fmla="*/ 299 h 302"/>
                  <a:gd name="T20" fmla="*/ 266 w 304"/>
                  <a:gd name="T21" fmla="*/ 302 h 302"/>
                  <a:gd name="T22" fmla="*/ 39 w 304"/>
                  <a:gd name="T23" fmla="*/ 302 h 302"/>
                  <a:gd name="T24" fmla="*/ 24 w 304"/>
                  <a:gd name="T25" fmla="*/ 299 h 302"/>
                  <a:gd name="T26" fmla="*/ 12 w 304"/>
                  <a:gd name="T27" fmla="*/ 290 h 302"/>
                  <a:gd name="T28" fmla="*/ 3 w 304"/>
                  <a:gd name="T29" fmla="*/ 279 h 302"/>
                  <a:gd name="T30" fmla="*/ 0 w 304"/>
                  <a:gd name="T31" fmla="*/ 264 h 302"/>
                  <a:gd name="T32" fmla="*/ 0 w 304"/>
                  <a:gd name="T33" fmla="*/ 39 h 302"/>
                  <a:gd name="T34" fmla="*/ 3 w 304"/>
                  <a:gd name="T35" fmla="*/ 24 h 302"/>
                  <a:gd name="T36" fmla="*/ 12 w 304"/>
                  <a:gd name="T37" fmla="*/ 12 h 302"/>
                  <a:gd name="T38" fmla="*/ 24 w 304"/>
                  <a:gd name="T39" fmla="*/ 3 h 302"/>
                  <a:gd name="T40" fmla="*/ 39 w 304"/>
                  <a:gd name="T41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04" h="302">
                    <a:moveTo>
                      <a:pt x="39" y="0"/>
                    </a:moveTo>
                    <a:lnTo>
                      <a:pt x="266" y="0"/>
                    </a:lnTo>
                    <a:lnTo>
                      <a:pt x="281" y="3"/>
                    </a:lnTo>
                    <a:lnTo>
                      <a:pt x="292" y="12"/>
                    </a:lnTo>
                    <a:lnTo>
                      <a:pt x="300" y="24"/>
                    </a:lnTo>
                    <a:lnTo>
                      <a:pt x="304" y="39"/>
                    </a:lnTo>
                    <a:lnTo>
                      <a:pt x="304" y="264"/>
                    </a:lnTo>
                    <a:lnTo>
                      <a:pt x="300" y="279"/>
                    </a:lnTo>
                    <a:lnTo>
                      <a:pt x="292" y="290"/>
                    </a:lnTo>
                    <a:lnTo>
                      <a:pt x="281" y="299"/>
                    </a:lnTo>
                    <a:lnTo>
                      <a:pt x="266" y="302"/>
                    </a:lnTo>
                    <a:lnTo>
                      <a:pt x="39" y="302"/>
                    </a:lnTo>
                    <a:lnTo>
                      <a:pt x="24" y="299"/>
                    </a:lnTo>
                    <a:lnTo>
                      <a:pt x="12" y="290"/>
                    </a:lnTo>
                    <a:lnTo>
                      <a:pt x="3" y="279"/>
                    </a:lnTo>
                    <a:lnTo>
                      <a:pt x="0" y="264"/>
                    </a:lnTo>
                    <a:lnTo>
                      <a:pt x="0" y="39"/>
                    </a:lnTo>
                    <a:lnTo>
                      <a:pt x="3" y="24"/>
                    </a:lnTo>
                    <a:lnTo>
                      <a:pt x="12" y="12"/>
                    </a:lnTo>
                    <a:lnTo>
                      <a:pt x="24" y="3"/>
                    </a:lnTo>
                    <a:lnTo>
                      <a:pt x="3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102" name="Группа 101"/>
          <p:cNvGrpSpPr/>
          <p:nvPr/>
        </p:nvGrpSpPr>
        <p:grpSpPr>
          <a:xfrm>
            <a:off x="7650479" y="1736652"/>
            <a:ext cx="3383280" cy="1091080"/>
            <a:chOff x="4535562" y="3690019"/>
            <a:chExt cx="3279488" cy="513174"/>
          </a:xfrm>
        </p:grpSpPr>
        <p:sp>
          <p:nvSpPr>
            <p:cNvPr id="103" name="TextBox 102">
              <a:extLst>
                <a:ext uri="{FF2B5EF4-FFF2-40B4-BE49-F238E27FC236}">
                  <a16:creationId xmlns="" xmlns:a16="http://schemas.microsoft.com/office/drawing/2014/main" id="{B02C0B3D-4B8A-40F5-B3C8-37BC6F01AE3D}"/>
                </a:ext>
              </a:extLst>
            </p:cNvPr>
            <p:cNvSpPr txBox="1"/>
            <p:nvPr/>
          </p:nvSpPr>
          <p:spPr>
            <a:xfrm>
              <a:off x="5833224" y="3690019"/>
              <a:ext cx="610965" cy="173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chemeClr val="accent2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99,4</a:t>
              </a:r>
              <a:endParaRPr lang="id-ID" b="1" dirty="0">
                <a:solidFill>
                  <a:schemeClr val="accent2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="" xmlns:a16="http://schemas.microsoft.com/office/drawing/2014/main" id="{8EF368AB-9673-4334-ADB5-8FD2643BD232}"/>
                </a:ext>
              </a:extLst>
            </p:cNvPr>
            <p:cNvSpPr txBox="1"/>
            <p:nvPr/>
          </p:nvSpPr>
          <p:spPr>
            <a:xfrm>
              <a:off x="4535562" y="3855773"/>
              <a:ext cx="3279488" cy="347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cs typeface="Times New Roman" pitchFamily="18" charset="0"/>
                </a:rPr>
                <a:t>Проектирование, строительство и реконструкция технических коммуникаций города</a:t>
              </a:r>
              <a:endParaRPr lang="en-US" sz="1400" dirty="0">
                <a:cs typeface="Times New Roman" pitchFamily="18" charset="0"/>
              </a:endParaRPr>
            </a:p>
          </p:txBody>
        </p:sp>
      </p:grpSp>
      <p:grpSp>
        <p:nvGrpSpPr>
          <p:cNvPr id="106" name="Group 15">
            <a:extLst>
              <a:ext uri="{FF2B5EF4-FFF2-40B4-BE49-F238E27FC236}">
                <a16:creationId xmlns="" xmlns:a16="http://schemas.microsoft.com/office/drawing/2014/main" id="{B116E826-74BC-4313-9AE3-C0147EB0E5E7}"/>
              </a:ext>
            </a:extLst>
          </p:cNvPr>
          <p:cNvGrpSpPr/>
          <p:nvPr/>
        </p:nvGrpSpPr>
        <p:grpSpPr>
          <a:xfrm>
            <a:off x="1396365" y="1734086"/>
            <a:ext cx="3305034" cy="1077847"/>
            <a:chOff x="9217268" y="3856515"/>
            <a:chExt cx="2265119" cy="1035407"/>
          </a:xfrm>
        </p:grpSpPr>
        <p:sp>
          <p:nvSpPr>
            <p:cNvPr id="107" name="TextBox 106">
              <a:extLst>
                <a:ext uri="{FF2B5EF4-FFF2-40B4-BE49-F238E27FC236}">
                  <a16:creationId xmlns="" xmlns:a16="http://schemas.microsoft.com/office/drawing/2014/main" id="{63A81C80-FFF5-4D9E-B4F0-463CFCD7950D}"/>
                </a:ext>
              </a:extLst>
            </p:cNvPr>
            <p:cNvSpPr txBox="1"/>
            <p:nvPr/>
          </p:nvSpPr>
          <p:spPr>
            <a:xfrm>
              <a:off x="10059380" y="3856515"/>
              <a:ext cx="574601" cy="354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chemeClr val="accent2">
                      <a:lumMod val="75000"/>
                    </a:schemeClr>
                  </a:solidFill>
                  <a:latin typeface="+mj-lt"/>
                  <a:cs typeface="Times New Roman" pitchFamily="18" charset="0"/>
                </a:rPr>
                <a:t>200,6</a:t>
              </a:r>
              <a:endParaRPr lang="id-ID" b="1" dirty="0">
                <a:solidFill>
                  <a:schemeClr val="accent2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="" xmlns:a16="http://schemas.microsoft.com/office/drawing/2014/main" id="{C374962E-BCAE-474B-9E2D-3D6152B0E1F3}"/>
                </a:ext>
              </a:extLst>
            </p:cNvPr>
            <p:cNvSpPr txBox="1"/>
            <p:nvPr/>
          </p:nvSpPr>
          <p:spPr>
            <a:xfrm>
              <a:off x="9217268" y="4182343"/>
              <a:ext cx="2265119" cy="709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cs typeface="Times New Roman" pitchFamily="18" charset="0"/>
                </a:rPr>
                <a:t>приобретение квартир гражданам, переселившимся из ветхого и аварийного жилья</a:t>
              </a:r>
              <a:endParaRPr lang="en-US" sz="1400" dirty="0">
                <a:cs typeface="Times New Roman" pitchFamily="18" charset="0"/>
              </a:endParaRPr>
            </a:p>
          </p:txBody>
        </p:sp>
      </p:grpSp>
      <p:grpSp>
        <p:nvGrpSpPr>
          <p:cNvPr id="99" name="Группа 98"/>
          <p:cNvGrpSpPr/>
          <p:nvPr/>
        </p:nvGrpSpPr>
        <p:grpSpPr>
          <a:xfrm>
            <a:off x="4204257" y="2947723"/>
            <a:ext cx="794869" cy="803260"/>
            <a:chOff x="4143932" y="3033448"/>
            <a:chExt cx="794869" cy="803260"/>
          </a:xfrm>
        </p:grpSpPr>
        <p:grpSp>
          <p:nvGrpSpPr>
            <p:cNvPr id="14" name="Group 4">
              <a:extLst>
                <a:ext uri="{FF2B5EF4-FFF2-40B4-BE49-F238E27FC236}">
                  <a16:creationId xmlns:a16="http://schemas.microsoft.com/office/drawing/2014/main" xmlns="" id="{69346C69-5D62-4D0C-B5CF-25F446D22271}"/>
                </a:ext>
              </a:extLst>
            </p:cNvPr>
            <p:cNvGrpSpPr/>
            <p:nvPr/>
          </p:nvGrpSpPr>
          <p:grpSpPr>
            <a:xfrm>
              <a:off x="4143932" y="3033448"/>
              <a:ext cx="794869" cy="803260"/>
              <a:chOff x="4243519" y="3052505"/>
              <a:chExt cx="751168" cy="751168"/>
            </a:xfrm>
          </p:grpSpPr>
          <p:sp>
            <p:nvSpPr>
              <p:cNvPr id="40" name="Oval 117">
                <a:extLst>
                  <a:ext uri="{FF2B5EF4-FFF2-40B4-BE49-F238E27FC236}">
                    <a16:creationId xmlns:a16="http://schemas.microsoft.com/office/drawing/2014/main" xmlns="" id="{320CFD66-332A-4F7B-B598-FDF2D80B5BBC}"/>
                  </a:ext>
                </a:extLst>
              </p:cNvPr>
              <p:cNvSpPr/>
              <p:nvPr/>
            </p:nvSpPr>
            <p:spPr>
              <a:xfrm>
                <a:off x="4243519" y="3052505"/>
                <a:ext cx="751168" cy="7511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/>
              </a:p>
            </p:txBody>
          </p:sp>
          <p:sp>
            <p:nvSpPr>
              <p:cNvPr id="43" name="Freeform 28">
                <a:extLst>
                  <a:ext uri="{FF2B5EF4-FFF2-40B4-BE49-F238E27FC236}">
                    <a16:creationId xmlns:a16="http://schemas.microsoft.com/office/drawing/2014/main" xmlns="" id="{D7644FD0-09ED-4889-8E1F-C1F2D1D14B3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52201" y="3255988"/>
                <a:ext cx="321188" cy="321187"/>
              </a:xfrm>
              <a:custGeom>
                <a:avLst/>
                <a:gdLst>
                  <a:gd name="T0" fmla="*/ 156 w 176"/>
                  <a:gd name="T1" fmla="*/ 0 h 176"/>
                  <a:gd name="T2" fmla="*/ 136 w 176"/>
                  <a:gd name="T3" fmla="*/ 20 h 176"/>
                  <a:gd name="T4" fmla="*/ 152 w 176"/>
                  <a:gd name="T5" fmla="*/ 40 h 176"/>
                  <a:gd name="T6" fmla="*/ 152 w 176"/>
                  <a:gd name="T7" fmla="*/ 84 h 176"/>
                  <a:gd name="T8" fmla="*/ 108 w 176"/>
                  <a:gd name="T9" fmla="*/ 84 h 176"/>
                  <a:gd name="T10" fmla="*/ 88 w 176"/>
                  <a:gd name="T11" fmla="*/ 68 h 176"/>
                  <a:gd name="T12" fmla="*/ 68 w 176"/>
                  <a:gd name="T13" fmla="*/ 84 h 176"/>
                  <a:gd name="T14" fmla="*/ 20 w 176"/>
                  <a:gd name="T15" fmla="*/ 84 h 176"/>
                  <a:gd name="T16" fmla="*/ 16 w 176"/>
                  <a:gd name="T17" fmla="*/ 88 h 176"/>
                  <a:gd name="T18" fmla="*/ 16 w 176"/>
                  <a:gd name="T19" fmla="*/ 136 h 176"/>
                  <a:gd name="T20" fmla="*/ 0 w 176"/>
                  <a:gd name="T21" fmla="*/ 156 h 176"/>
                  <a:gd name="T22" fmla="*/ 20 w 176"/>
                  <a:gd name="T23" fmla="*/ 176 h 176"/>
                  <a:gd name="T24" fmla="*/ 40 w 176"/>
                  <a:gd name="T25" fmla="*/ 156 h 176"/>
                  <a:gd name="T26" fmla="*/ 24 w 176"/>
                  <a:gd name="T27" fmla="*/ 136 h 176"/>
                  <a:gd name="T28" fmla="*/ 24 w 176"/>
                  <a:gd name="T29" fmla="*/ 92 h 176"/>
                  <a:gd name="T30" fmla="*/ 68 w 176"/>
                  <a:gd name="T31" fmla="*/ 92 h 176"/>
                  <a:gd name="T32" fmla="*/ 88 w 176"/>
                  <a:gd name="T33" fmla="*/ 108 h 176"/>
                  <a:gd name="T34" fmla="*/ 108 w 176"/>
                  <a:gd name="T35" fmla="*/ 92 h 176"/>
                  <a:gd name="T36" fmla="*/ 156 w 176"/>
                  <a:gd name="T37" fmla="*/ 92 h 176"/>
                  <a:gd name="T38" fmla="*/ 160 w 176"/>
                  <a:gd name="T39" fmla="*/ 88 h 176"/>
                  <a:gd name="T40" fmla="*/ 160 w 176"/>
                  <a:gd name="T41" fmla="*/ 40 h 176"/>
                  <a:gd name="T42" fmla="*/ 176 w 176"/>
                  <a:gd name="T43" fmla="*/ 20 h 176"/>
                  <a:gd name="T44" fmla="*/ 156 w 176"/>
                  <a:gd name="T45" fmla="*/ 0 h 176"/>
                  <a:gd name="T46" fmla="*/ 32 w 176"/>
                  <a:gd name="T47" fmla="*/ 156 h 176"/>
                  <a:gd name="T48" fmla="*/ 20 w 176"/>
                  <a:gd name="T49" fmla="*/ 168 h 176"/>
                  <a:gd name="T50" fmla="*/ 8 w 176"/>
                  <a:gd name="T51" fmla="*/ 156 h 176"/>
                  <a:gd name="T52" fmla="*/ 20 w 176"/>
                  <a:gd name="T53" fmla="*/ 144 h 176"/>
                  <a:gd name="T54" fmla="*/ 32 w 176"/>
                  <a:gd name="T55" fmla="*/ 156 h 176"/>
                  <a:gd name="T56" fmla="*/ 88 w 176"/>
                  <a:gd name="T57" fmla="*/ 100 h 176"/>
                  <a:gd name="T58" fmla="*/ 76 w 176"/>
                  <a:gd name="T59" fmla="*/ 88 h 176"/>
                  <a:gd name="T60" fmla="*/ 88 w 176"/>
                  <a:gd name="T61" fmla="*/ 76 h 176"/>
                  <a:gd name="T62" fmla="*/ 100 w 176"/>
                  <a:gd name="T63" fmla="*/ 88 h 176"/>
                  <a:gd name="T64" fmla="*/ 88 w 176"/>
                  <a:gd name="T65" fmla="*/ 100 h 176"/>
                  <a:gd name="T66" fmla="*/ 156 w 176"/>
                  <a:gd name="T67" fmla="*/ 32 h 176"/>
                  <a:gd name="T68" fmla="*/ 144 w 176"/>
                  <a:gd name="T69" fmla="*/ 20 h 176"/>
                  <a:gd name="T70" fmla="*/ 156 w 176"/>
                  <a:gd name="T71" fmla="*/ 8 h 176"/>
                  <a:gd name="T72" fmla="*/ 168 w 176"/>
                  <a:gd name="T73" fmla="*/ 20 h 176"/>
                  <a:gd name="T74" fmla="*/ 156 w 176"/>
                  <a:gd name="T75" fmla="*/ 32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76" h="176">
                    <a:moveTo>
                      <a:pt x="156" y="0"/>
                    </a:moveTo>
                    <a:cubicBezTo>
                      <a:pt x="145" y="0"/>
                      <a:pt x="136" y="9"/>
                      <a:pt x="136" y="20"/>
                    </a:cubicBezTo>
                    <a:cubicBezTo>
                      <a:pt x="136" y="30"/>
                      <a:pt x="143" y="38"/>
                      <a:pt x="152" y="40"/>
                    </a:cubicBezTo>
                    <a:cubicBezTo>
                      <a:pt x="152" y="84"/>
                      <a:pt x="152" y="84"/>
                      <a:pt x="152" y="84"/>
                    </a:cubicBezTo>
                    <a:cubicBezTo>
                      <a:pt x="108" y="84"/>
                      <a:pt x="108" y="84"/>
                      <a:pt x="108" y="84"/>
                    </a:cubicBezTo>
                    <a:cubicBezTo>
                      <a:pt x="106" y="75"/>
                      <a:pt x="98" y="68"/>
                      <a:pt x="88" y="68"/>
                    </a:cubicBezTo>
                    <a:cubicBezTo>
                      <a:pt x="78" y="68"/>
                      <a:pt x="70" y="75"/>
                      <a:pt x="68" y="84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18" y="84"/>
                      <a:pt x="16" y="86"/>
                      <a:pt x="16" y="88"/>
                    </a:cubicBezTo>
                    <a:cubicBezTo>
                      <a:pt x="16" y="136"/>
                      <a:pt x="16" y="136"/>
                      <a:pt x="16" y="136"/>
                    </a:cubicBezTo>
                    <a:cubicBezTo>
                      <a:pt x="7" y="138"/>
                      <a:pt x="0" y="146"/>
                      <a:pt x="0" y="156"/>
                    </a:cubicBezTo>
                    <a:cubicBezTo>
                      <a:pt x="0" y="167"/>
                      <a:pt x="9" y="176"/>
                      <a:pt x="20" y="176"/>
                    </a:cubicBezTo>
                    <a:cubicBezTo>
                      <a:pt x="31" y="176"/>
                      <a:pt x="40" y="167"/>
                      <a:pt x="40" y="156"/>
                    </a:cubicBezTo>
                    <a:cubicBezTo>
                      <a:pt x="40" y="146"/>
                      <a:pt x="33" y="138"/>
                      <a:pt x="24" y="136"/>
                    </a:cubicBezTo>
                    <a:cubicBezTo>
                      <a:pt x="24" y="92"/>
                      <a:pt x="24" y="92"/>
                      <a:pt x="24" y="92"/>
                    </a:cubicBezTo>
                    <a:cubicBezTo>
                      <a:pt x="68" y="92"/>
                      <a:pt x="68" y="92"/>
                      <a:pt x="68" y="92"/>
                    </a:cubicBezTo>
                    <a:cubicBezTo>
                      <a:pt x="70" y="101"/>
                      <a:pt x="78" y="108"/>
                      <a:pt x="88" y="108"/>
                    </a:cubicBezTo>
                    <a:cubicBezTo>
                      <a:pt x="98" y="108"/>
                      <a:pt x="106" y="101"/>
                      <a:pt x="108" y="92"/>
                    </a:cubicBezTo>
                    <a:cubicBezTo>
                      <a:pt x="156" y="92"/>
                      <a:pt x="156" y="92"/>
                      <a:pt x="156" y="92"/>
                    </a:cubicBezTo>
                    <a:cubicBezTo>
                      <a:pt x="158" y="92"/>
                      <a:pt x="160" y="90"/>
                      <a:pt x="160" y="88"/>
                    </a:cubicBezTo>
                    <a:cubicBezTo>
                      <a:pt x="160" y="40"/>
                      <a:pt x="160" y="40"/>
                      <a:pt x="160" y="40"/>
                    </a:cubicBezTo>
                    <a:cubicBezTo>
                      <a:pt x="169" y="38"/>
                      <a:pt x="176" y="30"/>
                      <a:pt x="176" y="20"/>
                    </a:cubicBezTo>
                    <a:cubicBezTo>
                      <a:pt x="176" y="9"/>
                      <a:pt x="167" y="0"/>
                      <a:pt x="156" y="0"/>
                    </a:cubicBezTo>
                    <a:moveTo>
                      <a:pt x="32" y="156"/>
                    </a:moveTo>
                    <a:cubicBezTo>
                      <a:pt x="32" y="163"/>
                      <a:pt x="27" y="168"/>
                      <a:pt x="20" y="168"/>
                    </a:cubicBezTo>
                    <a:cubicBezTo>
                      <a:pt x="13" y="168"/>
                      <a:pt x="8" y="163"/>
                      <a:pt x="8" y="156"/>
                    </a:cubicBezTo>
                    <a:cubicBezTo>
                      <a:pt x="8" y="149"/>
                      <a:pt x="13" y="144"/>
                      <a:pt x="20" y="144"/>
                    </a:cubicBezTo>
                    <a:cubicBezTo>
                      <a:pt x="27" y="144"/>
                      <a:pt x="32" y="149"/>
                      <a:pt x="32" y="156"/>
                    </a:cubicBezTo>
                    <a:moveTo>
                      <a:pt x="88" y="100"/>
                    </a:moveTo>
                    <a:cubicBezTo>
                      <a:pt x="81" y="100"/>
                      <a:pt x="76" y="95"/>
                      <a:pt x="76" y="88"/>
                    </a:cubicBezTo>
                    <a:cubicBezTo>
                      <a:pt x="76" y="81"/>
                      <a:pt x="81" y="76"/>
                      <a:pt x="88" y="76"/>
                    </a:cubicBezTo>
                    <a:cubicBezTo>
                      <a:pt x="95" y="76"/>
                      <a:pt x="100" y="81"/>
                      <a:pt x="100" y="88"/>
                    </a:cubicBezTo>
                    <a:cubicBezTo>
                      <a:pt x="100" y="95"/>
                      <a:pt x="95" y="100"/>
                      <a:pt x="88" y="100"/>
                    </a:cubicBezTo>
                    <a:moveTo>
                      <a:pt x="156" y="32"/>
                    </a:moveTo>
                    <a:cubicBezTo>
                      <a:pt x="149" y="32"/>
                      <a:pt x="144" y="27"/>
                      <a:pt x="144" y="20"/>
                    </a:cubicBezTo>
                    <a:cubicBezTo>
                      <a:pt x="144" y="13"/>
                      <a:pt x="149" y="8"/>
                      <a:pt x="156" y="8"/>
                    </a:cubicBezTo>
                    <a:cubicBezTo>
                      <a:pt x="163" y="8"/>
                      <a:pt x="168" y="13"/>
                      <a:pt x="168" y="20"/>
                    </a:cubicBezTo>
                    <a:cubicBezTo>
                      <a:pt x="168" y="27"/>
                      <a:pt x="163" y="32"/>
                      <a:pt x="156" y="3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</p:grpSp>
        <p:sp>
          <p:nvSpPr>
            <p:cNvPr id="62" name="Oval 6">
              <a:extLst>
                <a:ext uri="{FF2B5EF4-FFF2-40B4-BE49-F238E27FC236}">
                  <a16:creationId xmlns:a16="http://schemas.microsoft.com/office/drawing/2014/main" xmlns="" id="{DE9B3907-2271-42B8-840C-5DCF41F7CBF0}"/>
                </a:ext>
              </a:extLst>
            </p:cNvPr>
            <p:cNvSpPr/>
            <p:nvPr/>
          </p:nvSpPr>
          <p:spPr>
            <a:xfrm>
              <a:off x="4194862" y="3082235"/>
              <a:ext cx="662137" cy="68682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200"/>
            </a:p>
          </p:txBody>
        </p:sp>
        <p:grpSp>
          <p:nvGrpSpPr>
            <p:cNvPr id="109" name="Group 1209"/>
            <p:cNvGrpSpPr>
              <a:grpSpLocks noChangeAspect="1"/>
            </p:cNvGrpSpPr>
            <p:nvPr/>
          </p:nvGrpSpPr>
          <p:grpSpPr bwMode="auto">
            <a:xfrm>
              <a:off x="4360258" y="3202084"/>
              <a:ext cx="344837" cy="454460"/>
              <a:chOff x="1311" y="3377"/>
              <a:chExt cx="1920" cy="2311"/>
            </a:xfrm>
            <a:solidFill>
              <a:schemeClr val="bg1"/>
            </a:solidFill>
          </p:grpSpPr>
          <p:sp>
            <p:nvSpPr>
              <p:cNvPr id="110" name="Freeform 1211"/>
              <p:cNvSpPr>
                <a:spLocks noEditPoints="1"/>
              </p:cNvSpPr>
              <p:nvPr/>
            </p:nvSpPr>
            <p:spPr bwMode="auto">
              <a:xfrm>
                <a:off x="1754" y="3377"/>
                <a:ext cx="1034" cy="1263"/>
              </a:xfrm>
              <a:custGeom>
                <a:avLst/>
                <a:gdLst>
                  <a:gd name="T0" fmla="*/ 832 w 2068"/>
                  <a:gd name="T1" fmla="*/ 905 h 2526"/>
                  <a:gd name="T2" fmla="*/ 626 w 2068"/>
                  <a:gd name="T3" fmla="*/ 978 h 2526"/>
                  <a:gd name="T4" fmla="*/ 479 w 2068"/>
                  <a:gd name="T5" fmla="*/ 1073 h 2526"/>
                  <a:gd name="T6" fmla="*/ 378 w 2068"/>
                  <a:gd name="T7" fmla="*/ 1159 h 2526"/>
                  <a:gd name="T8" fmla="*/ 309 w 2068"/>
                  <a:gd name="T9" fmla="*/ 1204 h 2526"/>
                  <a:gd name="T10" fmla="*/ 220 w 2068"/>
                  <a:gd name="T11" fmla="*/ 1165 h 2526"/>
                  <a:gd name="T12" fmla="*/ 161 w 2068"/>
                  <a:gd name="T13" fmla="*/ 1082 h 2526"/>
                  <a:gd name="T14" fmla="*/ 154 w 2068"/>
                  <a:gd name="T15" fmla="*/ 1353 h 2526"/>
                  <a:gd name="T16" fmla="*/ 214 w 2068"/>
                  <a:gd name="T17" fmla="*/ 1667 h 2526"/>
                  <a:gd name="T18" fmla="*/ 329 w 2068"/>
                  <a:gd name="T19" fmla="*/ 1909 h 2526"/>
                  <a:gd name="T20" fmla="*/ 468 w 2068"/>
                  <a:gd name="T21" fmla="*/ 2084 h 2526"/>
                  <a:gd name="T22" fmla="*/ 672 w 2068"/>
                  <a:gd name="T23" fmla="*/ 2246 h 2526"/>
                  <a:gd name="T24" fmla="*/ 881 w 2068"/>
                  <a:gd name="T25" fmla="*/ 2346 h 2526"/>
                  <a:gd name="T26" fmla="*/ 1034 w 2068"/>
                  <a:gd name="T27" fmla="*/ 2375 h 2526"/>
                  <a:gd name="T28" fmla="*/ 1188 w 2068"/>
                  <a:gd name="T29" fmla="*/ 2346 h 2526"/>
                  <a:gd name="T30" fmla="*/ 1397 w 2068"/>
                  <a:gd name="T31" fmla="*/ 2246 h 2526"/>
                  <a:gd name="T32" fmla="*/ 1599 w 2068"/>
                  <a:gd name="T33" fmla="*/ 2084 h 2526"/>
                  <a:gd name="T34" fmla="*/ 1738 w 2068"/>
                  <a:gd name="T35" fmla="*/ 1909 h 2526"/>
                  <a:gd name="T36" fmla="*/ 1855 w 2068"/>
                  <a:gd name="T37" fmla="*/ 1667 h 2526"/>
                  <a:gd name="T38" fmla="*/ 1915 w 2068"/>
                  <a:gd name="T39" fmla="*/ 1353 h 2526"/>
                  <a:gd name="T40" fmla="*/ 1908 w 2068"/>
                  <a:gd name="T41" fmla="*/ 1082 h 2526"/>
                  <a:gd name="T42" fmla="*/ 1849 w 2068"/>
                  <a:gd name="T43" fmla="*/ 1165 h 2526"/>
                  <a:gd name="T44" fmla="*/ 1759 w 2068"/>
                  <a:gd name="T45" fmla="*/ 1204 h 2526"/>
                  <a:gd name="T46" fmla="*/ 1690 w 2068"/>
                  <a:gd name="T47" fmla="*/ 1159 h 2526"/>
                  <a:gd name="T48" fmla="*/ 1589 w 2068"/>
                  <a:gd name="T49" fmla="*/ 1073 h 2526"/>
                  <a:gd name="T50" fmla="*/ 1443 w 2068"/>
                  <a:gd name="T51" fmla="*/ 978 h 2526"/>
                  <a:gd name="T52" fmla="*/ 1237 w 2068"/>
                  <a:gd name="T53" fmla="*/ 905 h 2526"/>
                  <a:gd name="T54" fmla="*/ 998 w 2068"/>
                  <a:gd name="T55" fmla="*/ 408 h 2526"/>
                  <a:gd name="T56" fmla="*/ 697 w 2068"/>
                  <a:gd name="T57" fmla="*/ 461 h 2526"/>
                  <a:gd name="T58" fmla="*/ 746 w 2068"/>
                  <a:gd name="T59" fmla="*/ 586 h 2526"/>
                  <a:gd name="T60" fmla="*/ 908 w 2068"/>
                  <a:gd name="T61" fmla="*/ 622 h 2526"/>
                  <a:gd name="T62" fmla="*/ 1159 w 2068"/>
                  <a:gd name="T63" fmla="*/ 622 h 2526"/>
                  <a:gd name="T64" fmla="*/ 1322 w 2068"/>
                  <a:gd name="T65" fmla="*/ 586 h 2526"/>
                  <a:gd name="T66" fmla="*/ 1372 w 2068"/>
                  <a:gd name="T67" fmla="*/ 461 h 2526"/>
                  <a:gd name="T68" fmla="*/ 1070 w 2068"/>
                  <a:gd name="T69" fmla="*/ 408 h 2526"/>
                  <a:gd name="T70" fmla="*/ 1225 w 2068"/>
                  <a:gd name="T71" fmla="*/ 8 h 2526"/>
                  <a:gd name="T72" fmla="*/ 1536 w 2068"/>
                  <a:gd name="T73" fmla="*/ 76 h 2526"/>
                  <a:gd name="T74" fmla="*/ 1759 w 2068"/>
                  <a:gd name="T75" fmla="*/ 202 h 2526"/>
                  <a:gd name="T76" fmla="*/ 1918 w 2068"/>
                  <a:gd name="T77" fmla="*/ 391 h 2526"/>
                  <a:gd name="T78" fmla="*/ 2022 w 2068"/>
                  <a:gd name="T79" fmla="*/ 665 h 2526"/>
                  <a:gd name="T80" fmla="*/ 2063 w 2068"/>
                  <a:gd name="T81" fmla="*/ 1020 h 2526"/>
                  <a:gd name="T82" fmla="*/ 2056 w 2068"/>
                  <a:gd name="T83" fmla="*/ 1459 h 2526"/>
                  <a:gd name="T84" fmla="*/ 1966 w 2068"/>
                  <a:gd name="T85" fmla="*/ 1798 h 2526"/>
                  <a:gd name="T86" fmla="*/ 1811 w 2068"/>
                  <a:gd name="T87" fmla="*/ 2068 h 2526"/>
                  <a:gd name="T88" fmla="*/ 1616 w 2068"/>
                  <a:gd name="T89" fmla="*/ 2274 h 2526"/>
                  <a:gd name="T90" fmla="*/ 1404 w 2068"/>
                  <a:gd name="T91" fmla="*/ 2416 h 2526"/>
                  <a:gd name="T92" fmla="*/ 1202 w 2068"/>
                  <a:gd name="T93" fmla="*/ 2499 h 2526"/>
                  <a:gd name="T94" fmla="*/ 1034 w 2068"/>
                  <a:gd name="T95" fmla="*/ 2526 h 2526"/>
                  <a:gd name="T96" fmla="*/ 866 w 2068"/>
                  <a:gd name="T97" fmla="*/ 2499 h 2526"/>
                  <a:gd name="T98" fmla="*/ 664 w 2068"/>
                  <a:gd name="T99" fmla="*/ 2416 h 2526"/>
                  <a:gd name="T100" fmla="*/ 453 w 2068"/>
                  <a:gd name="T101" fmla="*/ 2274 h 2526"/>
                  <a:gd name="T102" fmla="*/ 258 w 2068"/>
                  <a:gd name="T103" fmla="*/ 2068 h 2526"/>
                  <a:gd name="T104" fmla="*/ 102 w 2068"/>
                  <a:gd name="T105" fmla="*/ 1798 h 2526"/>
                  <a:gd name="T106" fmla="*/ 13 w 2068"/>
                  <a:gd name="T107" fmla="*/ 1459 h 2526"/>
                  <a:gd name="T108" fmla="*/ 6 w 2068"/>
                  <a:gd name="T109" fmla="*/ 1020 h 2526"/>
                  <a:gd name="T110" fmla="*/ 47 w 2068"/>
                  <a:gd name="T111" fmla="*/ 665 h 2526"/>
                  <a:gd name="T112" fmla="*/ 151 w 2068"/>
                  <a:gd name="T113" fmla="*/ 391 h 2526"/>
                  <a:gd name="T114" fmla="*/ 309 w 2068"/>
                  <a:gd name="T115" fmla="*/ 202 h 2526"/>
                  <a:gd name="T116" fmla="*/ 533 w 2068"/>
                  <a:gd name="T117" fmla="*/ 76 h 2526"/>
                  <a:gd name="T118" fmla="*/ 842 w 2068"/>
                  <a:gd name="T119" fmla="*/ 8 h 2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8" h="2526">
                    <a:moveTo>
                      <a:pt x="1034" y="885"/>
                    </a:moveTo>
                    <a:lnTo>
                      <a:pt x="961" y="888"/>
                    </a:lnTo>
                    <a:lnTo>
                      <a:pt x="894" y="895"/>
                    </a:lnTo>
                    <a:lnTo>
                      <a:pt x="832" y="905"/>
                    </a:lnTo>
                    <a:lnTo>
                      <a:pt x="774" y="919"/>
                    </a:lnTo>
                    <a:lnTo>
                      <a:pt x="721" y="937"/>
                    </a:lnTo>
                    <a:lnTo>
                      <a:pt x="671" y="957"/>
                    </a:lnTo>
                    <a:lnTo>
                      <a:pt x="626" y="978"/>
                    </a:lnTo>
                    <a:lnTo>
                      <a:pt x="583" y="1000"/>
                    </a:lnTo>
                    <a:lnTo>
                      <a:pt x="546" y="1024"/>
                    </a:lnTo>
                    <a:lnTo>
                      <a:pt x="510" y="1049"/>
                    </a:lnTo>
                    <a:lnTo>
                      <a:pt x="479" y="1073"/>
                    </a:lnTo>
                    <a:lnTo>
                      <a:pt x="450" y="1097"/>
                    </a:lnTo>
                    <a:lnTo>
                      <a:pt x="423" y="1120"/>
                    </a:lnTo>
                    <a:lnTo>
                      <a:pt x="399" y="1141"/>
                    </a:lnTo>
                    <a:lnTo>
                      <a:pt x="378" y="1159"/>
                    </a:lnTo>
                    <a:lnTo>
                      <a:pt x="359" y="1176"/>
                    </a:lnTo>
                    <a:lnTo>
                      <a:pt x="340" y="1189"/>
                    </a:lnTo>
                    <a:lnTo>
                      <a:pt x="324" y="1199"/>
                    </a:lnTo>
                    <a:lnTo>
                      <a:pt x="309" y="1204"/>
                    </a:lnTo>
                    <a:lnTo>
                      <a:pt x="295" y="1204"/>
                    </a:lnTo>
                    <a:lnTo>
                      <a:pt x="267" y="1197"/>
                    </a:lnTo>
                    <a:lnTo>
                      <a:pt x="242" y="1183"/>
                    </a:lnTo>
                    <a:lnTo>
                      <a:pt x="220" y="1165"/>
                    </a:lnTo>
                    <a:lnTo>
                      <a:pt x="200" y="1144"/>
                    </a:lnTo>
                    <a:lnTo>
                      <a:pt x="183" y="1121"/>
                    </a:lnTo>
                    <a:lnTo>
                      <a:pt x="170" y="1100"/>
                    </a:lnTo>
                    <a:lnTo>
                      <a:pt x="161" y="1082"/>
                    </a:lnTo>
                    <a:lnTo>
                      <a:pt x="154" y="1069"/>
                    </a:lnTo>
                    <a:lnTo>
                      <a:pt x="152" y="1165"/>
                    </a:lnTo>
                    <a:lnTo>
                      <a:pt x="151" y="1262"/>
                    </a:lnTo>
                    <a:lnTo>
                      <a:pt x="154" y="1353"/>
                    </a:lnTo>
                    <a:lnTo>
                      <a:pt x="162" y="1439"/>
                    </a:lnTo>
                    <a:lnTo>
                      <a:pt x="175" y="1519"/>
                    </a:lnTo>
                    <a:lnTo>
                      <a:pt x="193" y="1595"/>
                    </a:lnTo>
                    <a:lnTo>
                      <a:pt x="214" y="1667"/>
                    </a:lnTo>
                    <a:lnTo>
                      <a:pt x="239" y="1735"/>
                    </a:lnTo>
                    <a:lnTo>
                      <a:pt x="267" y="1797"/>
                    </a:lnTo>
                    <a:lnTo>
                      <a:pt x="297" y="1856"/>
                    </a:lnTo>
                    <a:lnTo>
                      <a:pt x="329" y="1909"/>
                    </a:lnTo>
                    <a:lnTo>
                      <a:pt x="363" y="1959"/>
                    </a:lnTo>
                    <a:lnTo>
                      <a:pt x="398" y="2005"/>
                    </a:lnTo>
                    <a:lnTo>
                      <a:pt x="433" y="2046"/>
                    </a:lnTo>
                    <a:lnTo>
                      <a:pt x="468" y="2084"/>
                    </a:lnTo>
                    <a:lnTo>
                      <a:pt x="503" y="2118"/>
                    </a:lnTo>
                    <a:lnTo>
                      <a:pt x="560" y="2165"/>
                    </a:lnTo>
                    <a:lnTo>
                      <a:pt x="616" y="2209"/>
                    </a:lnTo>
                    <a:lnTo>
                      <a:pt x="672" y="2246"/>
                    </a:lnTo>
                    <a:lnTo>
                      <a:pt x="727" y="2278"/>
                    </a:lnTo>
                    <a:lnTo>
                      <a:pt x="780" y="2305"/>
                    </a:lnTo>
                    <a:lnTo>
                      <a:pt x="832" y="2327"/>
                    </a:lnTo>
                    <a:lnTo>
                      <a:pt x="881" y="2346"/>
                    </a:lnTo>
                    <a:lnTo>
                      <a:pt x="926" y="2358"/>
                    </a:lnTo>
                    <a:lnTo>
                      <a:pt x="967" y="2368"/>
                    </a:lnTo>
                    <a:lnTo>
                      <a:pt x="1003" y="2372"/>
                    </a:lnTo>
                    <a:lnTo>
                      <a:pt x="1034" y="2375"/>
                    </a:lnTo>
                    <a:lnTo>
                      <a:pt x="1065" y="2372"/>
                    </a:lnTo>
                    <a:lnTo>
                      <a:pt x="1100" y="2368"/>
                    </a:lnTo>
                    <a:lnTo>
                      <a:pt x="1143" y="2358"/>
                    </a:lnTo>
                    <a:lnTo>
                      <a:pt x="1188" y="2346"/>
                    </a:lnTo>
                    <a:lnTo>
                      <a:pt x="1235" y="2327"/>
                    </a:lnTo>
                    <a:lnTo>
                      <a:pt x="1287" y="2305"/>
                    </a:lnTo>
                    <a:lnTo>
                      <a:pt x="1341" y="2278"/>
                    </a:lnTo>
                    <a:lnTo>
                      <a:pt x="1397" y="2246"/>
                    </a:lnTo>
                    <a:lnTo>
                      <a:pt x="1453" y="2209"/>
                    </a:lnTo>
                    <a:lnTo>
                      <a:pt x="1509" y="2165"/>
                    </a:lnTo>
                    <a:lnTo>
                      <a:pt x="1564" y="2118"/>
                    </a:lnTo>
                    <a:lnTo>
                      <a:pt x="1599" y="2084"/>
                    </a:lnTo>
                    <a:lnTo>
                      <a:pt x="1634" y="2046"/>
                    </a:lnTo>
                    <a:lnTo>
                      <a:pt x="1669" y="2005"/>
                    </a:lnTo>
                    <a:lnTo>
                      <a:pt x="1704" y="1959"/>
                    </a:lnTo>
                    <a:lnTo>
                      <a:pt x="1738" y="1909"/>
                    </a:lnTo>
                    <a:lnTo>
                      <a:pt x="1771" y="1856"/>
                    </a:lnTo>
                    <a:lnTo>
                      <a:pt x="1801" y="1797"/>
                    </a:lnTo>
                    <a:lnTo>
                      <a:pt x="1830" y="1735"/>
                    </a:lnTo>
                    <a:lnTo>
                      <a:pt x="1855" y="1667"/>
                    </a:lnTo>
                    <a:lnTo>
                      <a:pt x="1876" y="1595"/>
                    </a:lnTo>
                    <a:lnTo>
                      <a:pt x="1893" y="1519"/>
                    </a:lnTo>
                    <a:lnTo>
                      <a:pt x="1907" y="1439"/>
                    </a:lnTo>
                    <a:lnTo>
                      <a:pt x="1915" y="1353"/>
                    </a:lnTo>
                    <a:lnTo>
                      <a:pt x="1918" y="1262"/>
                    </a:lnTo>
                    <a:lnTo>
                      <a:pt x="1917" y="1165"/>
                    </a:lnTo>
                    <a:lnTo>
                      <a:pt x="1914" y="1069"/>
                    </a:lnTo>
                    <a:lnTo>
                      <a:pt x="1908" y="1082"/>
                    </a:lnTo>
                    <a:lnTo>
                      <a:pt x="1898" y="1100"/>
                    </a:lnTo>
                    <a:lnTo>
                      <a:pt x="1886" y="1121"/>
                    </a:lnTo>
                    <a:lnTo>
                      <a:pt x="1869" y="1144"/>
                    </a:lnTo>
                    <a:lnTo>
                      <a:pt x="1849" y="1165"/>
                    </a:lnTo>
                    <a:lnTo>
                      <a:pt x="1827" y="1183"/>
                    </a:lnTo>
                    <a:lnTo>
                      <a:pt x="1801" y="1197"/>
                    </a:lnTo>
                    <a:lnTo>
                      <a:pt x="1773" y="1204"/>
                    </a:lnTo>
                    <a:lnTo>
                      <a:pt x="1759" y="1204"/>
                    </a:lnTo>
                    <a:lnTo>
                      <a:pt x="1744" y="1199"/>
                    </a:lnTo>
                    <a:lnTo>
                      <a:pt x="1728" y="1189"/>
                    </a:lnTo>
                    <a:lnTo>
                      <a:pt x="1710" y="1176"/>
                    </a:lnTo>
                    <a:lnTo>
                      <a:pt x="1690" y="1159"/>
                    </a:lnTo>
                    <a:lnTo>
                      <a:pt x="1668" y="1141"/>
                    </a:lnTo>
                    <a:lnTo>
                      <a:pt x="1644" y="1120"/>
                    </a:lnTo>
                    <a:lnTo>
                      <a:pt x="1619" y="1097"/>
                    </a:lnTo>
                    <a:lnTo>
                      <a:pt x="1589" y="1073"/>
                    </a:lnTo>
                    <a:lnTo>
                      <a:pt x="1557" y="1049"/>
                    </a:lnTo>
                    <a:lnTo>
                      <a:pt x="1522" y="1024"/>
                    </a:lnTo>
                    <a:lnTo>
                      <a:pt x="1484" y="1000"/>
                    </a:lnTo>
                    <a:lnTo>
                      <a:pt x="1443" y="978"/>
                    </a:lnTo>
                    <a:lnTo>
                      <a:pt x="1397" y="957"/>
                    </a:lnTo>
                    <a:lnTo>
                      <a:pt x="1348" y="937"/>
                    </a:lnTo>
                    <a:lnTo>
                      <a:pt x="1294" y="919"/>
                    </a:lnTo>
                    <a:lnTo>
                      <a:pt x="1237" y="905"/>
                    </a:lnTo>
                    <a:lnTo>
                      <a:pt x="1173" y="895"/>
                    </a:lnTo>
                    <a:lnTo>
                      <a:pt x="1106" y="888"/>
                    </a:lnTo>
                    <a:lnTo>
                      <a:pt x="1034" y="885"/>
                    </a:lnTo>
                    <a:close/>
                    <a:moveTo>
                      <a:pt x="998" y="408"/>
                    </a:moveTo>
                    <a:lnTo>
                      <a:pt x="926" y="413"/>
                    </a:lnTo>
                    <a:lnTo>
                      <a:pt x="852" y="423"/>
                    </a:lnTo>
                    <a:lnTo>
                      <a:pt x="776" y="440"/>
                    </a:lnTo>
                    <a:lnTo>
                      <a:pt x="697" y="461"/>
                    </a:lnTo>
                    <a:lnTo>
                      <a:pt x="710" y="498"/>
                    </a:lnTo>
                    <a:lnTo>
                      <a:pt x="723" y="529"/>
                    </a:lnTo>
                    <a:lnTo>
                      <a:pt x="734" y="557"/>
                    </a:lnTo>
                    <a:lnTo>
                      <a:pt x="746" y="586"/>
                    </a:lnTo>
                    <a:lnTo>
                      <a:pt x="758" y="617"/>
                    </a:lnTo>
                    <a:lnTo>
                      <a:pt x="772" y="653"/>
                    </a:lnTo>
                    <a:lnTo>
                      <a:pt x="842" y="634"/>
                    </a:lnTo>
                    <a:lnTo>
                      <a:pt x="908" y="622"/>
                    </a:lnTo>
                    <a:lnTo>
                      <a:pt x="973" y="613"/>
                    </a:lnTo>
                    <a:lnTo>
                      <a:pt x="1034" y="612"/>
                    </a:lnTo>
                    <a:lnTo>
                      <a:pt x="1096" y="613"/>
                    </a:lnTo>
                    <a:lnTo>
                      <a:pt x="1159" y="622"/>
                    </a:lnTo>
                    <a:lnTo>
                      <a:pt x="1225" y="634"/>
                    </a:lnTo>
                    <a:lnTo>
                      <a:pt x="1296" y="653"/>
                    </a:lnTo>
                    <a:lnTo>
                      <a:pt x="1310" y="617"/>
                    </a:lnTo>
                    <a:lnTo>
                      <a:pt x="1322" y="586"/>
                    </a:lnTo>
                    <a:lnTo>
                      <a:pt x="1334" y="557"/>
                    </a:lnTo>
                    <a:lnTo>
                      <a:pt x="1345" y="529"/>
                    </a:lnTo>
                    <a:lnTo>
                      <a:pt x="1357" y="498"/>
                    </a:lnTo>
                    <a:lnTo>
                      <a:pt x="1372" y="461"/>
                    </a:lnTo>
                    <a:lnTo>
                      <a:pt x="1293" y="440"/>
                    </a:lnTo>
                    <a:lnTo>
                      <a:pt x="1217" y="423"/>
                    </a:lnTo>
                    <a:lnTo>
                      <a:pt x="1143" y="413"/>
                    </a:lnTo>
                    <a:lnTo>
                      <a:pt x="1070" y="408"/>
                    </a:lnTo>
                    <a:lnTo>
                      <a:pt x="998" y="408"/>
                    </a:lnTo>
                    <a:close/>
                    <a:moveTo>
                      <a:pt x="1034" y="0"/>
                    </a:moveTo>
                    <a:lnTo>
                      <a:pt x="1133" y="1"/>
                    </a:lnTo>
                    <a:lnTo>
                      <a:pt x="1225" y="8"/>
                    </a:lnTo>
                    <a:lnTo>
                      <a:pt x="1313" y="19"/>
                    </a:lnTo>
                    <a:lnTo>
                      <a:pt x="1393" y="33"/>
                    </a:lnTo>
                    <a:lnTo>
                      <a:pt x="1467" y="53"/>
                    </a:lnTo>
                    <a:lnTo>
                      <a:pt x="1536" y="76"/>
                    </a:lnTo>
                    <a:lnTo>
                      <a:pt x="1599" y="101"/>
                    </a:lnTo>
                    <a:lnTo>
                      <a:pt x="1657" y="132"/>
                    </a:lnTo>
                    <a:lnTo>
                      <a:pt x="1710" y="166"/>
                    </a:lnTo>
                    <a:lnTo>
                      <a:pt x="1759" y="202"/>
                    </a:lnTo>
                    <a:lnTo>
                      <a:pt x="1803" y="242"/>
                    </a:lnTo>
                    <a:lnTo>
                      <a:pt x="1844" y="285"/>
                    </a:lnTo>
                    <a:lnTo>
                      <a:pt x="1879" y="332"/>
                    </a:lnTo>
                    <a:lnTo>
                      <a:pt x="1918" y="391"/>
                    </a:lnTo>
                    <a:lnTo>
                      <a:pt x="1952" y="454"/>
                    </a:lnTo>
                    <a:lnTo>
                      <a:pt x="1980" y="520"/>
                    </a:lnTo>
                    <a:lnTo>
                      <a:pt x="2004" y="591"/>
                    </a:lnTo>
                    <a:lnTo>
                      <a:pt x="2022" y="665"/>
                    </a:lnTo>
                    <a:lnTo>
                      <a:pt x="2036" y="743"/>
                    </a:lnTo>
                    <a:lnTo>
                      <a:pt x="2047" y="821"/>
                    </a:lnTo>
                    <a:lnTo>
                      <a:pt x="2054" y="905"/>
                    </a:lnTo>
                    <a:lnTo>
                      <a:pt x="2063" y="1020"/>
                    </a:lnTo>
                    <a:lnTo>
                      <a:pt x="2067" y="1140"/>
                    </a:lnTo>
                    <a:lnTo>
                      <a:pt x="2068" y="1262"/>
                    </a:lnTo>
                    <a:lnTo>
                      <a:pt x="2066" y="1363"/>
                    </a:lnTo>
                    <a:lnTo>
                      <a:pt x="2056" y="1459"/>
                    </a:lnTo>
                    <a:lnTo>
                      <a:pt x="2040" y="1550"/>
                    </a:lnTo>
                    <a:lnTo>
                      <a:pt x="2021" y="1638"/>
                    </a:lnTo>
                    <a:lnTo>
                      <a:pt x="1995" y="1719"/>
                    </a:lnTo>
                    <a:lnTo>
                      <a:pt x="1966" y="1798"/>
                    </a:lnTo>
                    <a:lnTo>
                      <a:pt x="1932" y="1873"/>
                    </a:lnTo>
                    <a:lnTo>
                      <a:pt x="1896" y="1942"/>
                    </a:lnTo>
                    <a:lnTo>
                      <a:pt x="1855" y="2008"/>
                    </a:lnTo>
                    <a:lnTo>
                      <a:pt x="1811" y="2068"/>
                    </a:lnTo>
                    <a:lnTo>
                      <a:pt x="1765" y="2126"/>
                    </a:lnTo>
                    <a:lnTo>
                      <a:pt x="1717" y="2179"/>
                    </a:lnTo>
                    <a:lnTo>
                      <a:pt x="1667" y="2229"/>
                    </a:lnTo>
                    <a:lnTo>
                      <a:pt x="1616" y="2274"/>
                    </a:lnTo>
                    <a:lnTo>
                      <a:pt x="1563" y="2315"/>
                    </a:lnTo>
                    <a:lnTo>
                      <a:pt x="1511" y="2353"/>
                    </a:lnTo>
                    <a:lnTo>
                      <a:pt x="1457" y="2385"/>
                    </a:lnTo>
                    <a:lnTo>
                      <a:pt x="1404" y="2416"/>
                    </a:lnTo>
                    <a:lnTo>
                      <a:pt x="1352" y="2441"/>
                    </a:lnTo>
                    <a:lnTo>
                      <a:pt x="1300" y="2464"/>
                    </a:lnTo>
                    <a:lnTo>
                      <a:pt x="1251" y="2483"/>
                    </a:lnTo>
                    <a:lnTo>
                      <a:pt x="1202" y="2499"/>
                    </a:lnTo>
                    <a:lnTo>
                      <a:pt x="1155" y="2510"/>
                    </a:lnTo>
                    <a:lnTo>
                      <a:pt x="1112" y="2519"/>
                    </a:lnTo>
                    <a:lnTo>
                      <a:pt x="1071" y="2524"/>
                    </a:lnTo>
                    <a:lnTo>
                      <a:pt x="1034" y="2526"/>
                    </a:lnTo>
                    <a:lnTo>
                      <a:pt x="996" y="2524"/>
                    </a:lnTo>
                    <a:lnTo>
                      <a:pt x="956" y="2519"/>
                    </a:lnTo>
                    <a:lnTo>
                      <a:pt x="912" y="2510"/>
                    </a:lnTo>
                    <a:lnTo>
                      <a:pt x="866" y="2499"/>
                    </a:lnTo>
                    <a:lnTo>
                      <a:pt x="818" y="2483"/>
                    </a:lnTo>
                    <a:lnTo>
                      <a:pt x="767" y="2464"/>
                    </a:lnTo>
                    <a:lnTo>
                      <a:pt x="717" y="2441"/>
                    </a:lnTo>
                    <a:lnTo>
                      <a:pt x="664" y="2416"/>
                    </a:lnTo>
                    <a:lnTo>
                      <a:pt x="612" y="2385"/>
                    </a:lnTo>
                    <a:lnTo>
                      <a:pt x="558" y="2353"/>
                    </a:lnTo>
                    <a:lnTo>
                      <a:pt x="505" y="2315"/>
                    </a:lnTo>
                    <a:lnTo>
                      <a:pt x="453" y="2274"/>
                    </a:lnTo>
                    <a:lnTo>
                      <a:pt x="401" y="2229"/>
                    </a:lnTo>
                    <a:lnTo>
                      <a:pt x="352" y="2179"/>
                    </a:lnTo>
                    <a:lnTo>
                      <a:pt x="304" y="2126"/>
                    </a:lnTo>
                    <a:lnTo>
                      <a:pt x="258" y="2068"/>
                    </a:lnTo>
                    <a:lnTo>
                      <a:pt x="214" y="2008"/>
                    </a:lnTo>
                    <a:lnTo>
                      <a:pt x="173" y="1942"/>
                    </a:lnTo>
                    <a:lnTo>
                      <a:pt x="135" y="1873"/>
                    </a:lnTo>
                    <a:lnTo>
                      <a:pt x="102" y="1798"/>
                    </a:lnTo>
                    <a:lnTo>
                      <a:pt x="72" y="1719"/>
                    </a:lnTo>
                    <a:lnTo>
                      <a:pt x="48" y="1638"/>
                    </a:lnTo>
                    <a:lnTo>
                      <a:pt x="27" y="1550"/>
                    </a:lnTo>
                    <a:lnTo>
                      <a:pt x="13" y="1459"/>
                    </a:lnTo>
                    <a:lnTo>
                      <a:pt x="3" y="1363"/>
                    </a:lnTo>
                    <a:lnTo>
                      <a:pt x="0" y="1262"/>
                    </a:lnTo>
                    <a:lnTo>
                      <a:pt x="2" y="1140"/>
                    </a:lnTo>
                    <a:lnTo>
                      <a:pt x="6" y="1020"/>
                    </a:lnTo>
                    <a:lnTo>
                      <a:pt x="13" y="905"/>
                    </a:lnTo>
                    <a:lnTo>
                      <a:pt x="22" y="821"/>
                    </a:lnTo>
                    <a:lnTo>
                      <a:pt x="31" y="743"/>
                    </a:lnTo>
                    <a:lnTo>
                      <a:pt x="47" y="665"/>
                    </a:lnTo>
                    <a:lnTo>
                      <a:pt x="65" y="591"/>
                    </a:lnTo>
                    <a:lnTo>
                      <a:pt x="89" y="520"/>
                    </a:lnTo>
                    <a:lnTo>
                      <a:pt x="117" y="454"/>
                    </a:lnTo>
                    <a:lnTo>
                      <a:pt x="151" y="391"/>
                    </a:lnTo>
                    <a:lnTo>
                      <a:pt x="190" y="332"/>
                    </a:lnTo>
                    <a:lnTo>
                      <a:pt x="225" y="285"/>
                    </a:lnTo>
                    <a:lnTo>
                      <a:pt x="265" y="242"/>
                    </a:lnTo>
                    <a:lnTo>
                      <a:pt x="309" y="202"/>
                    </a:lnTo>
                    <a:lnTo>
                      <a:pt x="357" y="166"/>
                    </a:lnTo>
                    <a:lnTo>
                      <a:pt x="411" y="132"/>
                    </a:lnTo>
                    <a:lnTo>
                      <a:pt x="470" y="101"/>
                    </a:lnTo>
                    <a:lnTo>
                      <a:pt x="533" y="76"/>
                    </a:lnTo>
                    <a:lnTo>
                      <a:pt x="602" y="52"/>
                    </a:lnTo>
                    <a:lnTo>
                      <a:pt x="676" y="33"/>
                    </a:lnTo>
                    <a:lnTo>
                      <a:pt x="756" y="19"/>
                    </a:lnTo>
                    <a:lnTo>
                      <a:pt x="842" y="8"/>
                    </a:lnTo>
                    <a:lnTo>
                      <a:pt x="935" y="1"/>
                    </a:lnTo>
                    <a:lnTo>
                      <a:pt x="10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1212"/>
              <p:cNvSpPr>
                <a:spLocks/>
              </p:cNvSpPr>
              <p:nvPr/>
            </p:nvSpPr>
            <p:spPr bwMode="auto">
              <a:xfrm>
                <a:off x="1311" y="4581"/>
                <a:ext cx="1920" cy="926"/>
              </a:xfrm>
              <a:custGeom>
                <a:avLst/>
                <a:gdLst>
                  <a:gd name="T0" fmla="*/ 1423 w 3841"/>
                  <a:gd name="T1" fmla="*/ 66 h 1852"/>
                  <a:gd name="T2" fmla="*/ 1731 w 3841"/>
                  <a:gd name="T3" fmla="*/ 198 h 1852"/>
                  <a:gd name="T4" fmla="*/ 1920 w 3841"/>
                  <a:gd name="T5" fmla="*/ 605 h 1852"/>
                  <a:gd name="T6" fmla="*/ 2110 w 3841"/>
                  <a:gd name="T7" fmla="*/ 198 h 1852"/>
                  <a:gd name="T8" fmla="*/ 2416 w 3841"/>
                  <a:gd name="T9" fmla="*/ 66 h 1852"/>
                  <a:gd name="T10" fmla="*/ 2547 w 3841"/>
                  <a:gd name="T11" fmla="*/ 0 h 1852"/>
                  <a:gd name="T12" fmla="*/ 2654 w 3841"/>
                  <a:gd name="T13" fmla="*/ 55 h 1852"/>
                  <a:gd name="T14" fmla="*/ 2866 w 3841"/>
                  <a:gd name="T15" fmla="*/ 169 h 1852"/>
                  <a:gd name="T16" fmla="*/ 3100 w 3841"/>
                  <a:gd name="T17" fmla="*/ 298 h 1852"/>
                  <a:gd name="T18" fmla="*/ 3314 w 3841"/>
                  <a:gd name="T19" fmla="*/ 418 h 1852"/>
                  <a:gd name="T20" fmla="*/ 3460 w 3841"/>
                  <a:gd name="T21" fmla="*/ 509 h 1852"/>
                  <a:gd name="T22" fmla="*/ 3612 w 3841"/>
                  <a:gd name="T23" fmla="*/ 681 h 1852"/>
                  <a:gd name="T24" fmla="*/ 3724 w 3841"/>
                  <a:gd name="T25" fmla="*/ 927 h 1852"/>
                  <a:gd name="T26" fmla="*/ 3801 w 3841"/>
                  <a:gd name="T27" fmla="*/ 1206 h 1852"/>
                  <a:gd name="T28" fmla="*/ 3841 w 3841"/>
                  <a:gd name="T29" fmla="*/ 1430 h 1852"/>
                  <a:gd name="T30" fmla="*/ 3822 w 3841"/>
                  <a:gd name="T31" fmla="*/ 1479 h 1852"/>
                  <a:gd name="T32" fmla="*/ 3752 w 3841"/>
                  <a:gd name="T33" fmla="*/ 1575 h 1852"/>
                  <a:gd name="T34" fmla="*/ 3599 w 3841"/>
                  <a:gd name="T35" fmla="*/ 1708 h 1852"/>
                  <a:gd name="T36" fmla="*/ 3334 w 3841"/>
                  <a:gd name="T37" fmla="*/ 1850 h 1852"/>
                  <a:gd name="T38" fmla="*/ 3273 w 3841"/>
                  <a:gd name="T39" fmla="*/ 1769 h 1852"/>
                  <a:gd name="T40" fmla="*/ 3365 w 3841"/>
                  <a:gd name="T41" fmla="*/ 1663 h 1852"/>
                  <a:gd name="T42" fmla="*/ 3366 w 3841"/>
                  <a:gd name="T43" fmla="*/ 1524 h 1852"/>
                  <a:gd name="T44" fmla="*/ 3232 w 3841"/>
                  <a:gd name="T45" fmla="*/ 1338 h 1852"/>
                  <a:gd name="T46" fmla="*/ 3012 w 3841"/>
                  <a:gd name="T47" fmla="*/ 1209 h 1852"/>
                  <a:gd name="T48" fmla="*/ 2819 w 3841"/>
                  <a:gd name="T49" fmla="*/ 1176 h 1852"/>
                  <a:gd name="T50" fmla="*/ 2557 w 3841"/>
                  <a:gd name="T51" fmla="*/ 1237 h 1852"/>
                  <a:gd name="T52" fmla="*/ 2350 w 3841"/>
                  <a:gd name="T53" fmla="*/ 1399 h 1852"/>
                  <a:gd name="T54" fmla="*/ 1439 w 3841"/>
                  <a:gd name="T55" fmla="*/ 1345 h 1852"/>
                  <a:gd name="T56" fmla="*/ 1217 w 3841"/>
                  <a:gd name="T57" fmla="*/ 1210 h 1852"/>
                  <a:gd name="T58" fmla="*/ 954 w 3841"/>
                  <a:gd name="T59" fmla="*/ 1181 h 1852"/>
                  <a:gd name="T60" fmla="*/ 709 w 3841"/>
                  <a:gd name="T61" fmla="*/ 1262 h 1852"/>
                  <a:gd name="T62" fmla="*/ 523 w 3841"/>
                  <a:gd name="T63" fmla="*/ 1437 h 1852"/>
                  <a:gd name="T64" fmla="*/ 462 w 3841"/>
                  <a:gd name="T65" fmla="*/ 1596 h 1852"/>
                  <a:gd name="T66" fmla="*/ 511 w 3841"/>
                  <a:gd name="T67" fmla="*/ 1725 h 1852"/>
                  <a:gd name="T68" fmla="*/ 565 w 3841"/>
                  <a:gd name="T69" fmla="*/ 1801 h 1852"/>
                  <a:gd name="T70" fmla="*/ 358 w 3841"/>
                  <a:gd name="T71" fmla="*/ 1780 h 1852"/>
                  <a:gd name="T72" fmla="*/ 152 w 3841"/>
                  <a:gd name="T73" fmla="*/ 1639 h 1852"/>
                  <a:gd name="T74" fmla="*/ 45 w 3841"/>
                  <a:gd name="T75" fmla="*/ 1521 h 1852"/>
                  <a:gd name="T76" fmla="*/ 6 w 3841"/>
                  <a:gd name="T77" fmla="*/ 1454 h 1852"/>
                  <a:gd name="T78" fmla="*/ 4 w 3841"/>
                  <a:gd name="T79" fmla="*/ 1387 h 1852"/>
                  <a:gd name="T80" fmla="*/ 39 w 3841"/>
                  <a:gd name="T81" fmla="*/ 1217 h 1852"/>
                  <a:gd name="T82" fmla="*/ 104 w 3841"/>
                  <a:gd name="T83" fmla="*/ 978 h 1852"/>
                  <a:gd name="T84" fmla="*/ 204 w 3841"/>
                  <a:gd name="T85" fmla="*/ 733 h 1852"/>
                  <a:gd name="T86" fmla="*/ 340 w 3841"/>
                  <a:gd name="T87" fmla="*/ 540 h 1852"/>
                  <a:gd name="T88" fmla="*/ 483 w 3841"/>
                  <a:gd name="T89" fmla="*/ 445 h 1852"/>
                  <a:gd name="T90" fmla="*/ 684 w 3841"/>
                  <a:gd name="T91" fmla="*/ 329 h 1852"/>
                  <a:gd name="T92" fmla="*/ 919 w 3841"/>
                  <a:gd name="T93" fmla="*/ 200 h 1852"/>
                  <a:gd name="T94" fmla="*/ 1142 w 3841"/>
                  <a:gd name="T95" fmla="*/ 79 h 1852"/>
                  <a:gd name="T96" fmla="*/ 1294 w 3841"/>
                  <a:gd name="T97" fmla="*/ 0 h 1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841" h="1852">
                    <a:moveTo>
                      <a:pt x="1314" y="0"/>
                    </a:moveTo>
                    <a:lnTo>
                      <a:pt x="1335" y="4"/>
                    </a:lnTo>
                    <a:lnTo>
                      <a:pt x="1353" y="14"/>
                    </a:lnTo>
                    <a:lnTo>
                      <a:pt x="1423" y="66"/>
                    </a:lnTo>
                    <a:lnTo>
                      <a:pt x="1498" y="110"/>
                    </a:lnTo>
                    <a:lnTo>
                      <a:pt x="1573" y="146"/>
                    </a:lnTo>
                    <a:lnTo>
                      <a:pt x="1651" y="176"/>
                    </a:lnTo>
                    <a:lnTo>
                      <a:pt x="1731" y="198"/>
                    </a:lnTo>
                    <a:lnTo>
                      <a:pt x="1753" y="207"/>
                    </a:lnTo>
                    <a:lnTo>
                      <a:pt x="1771" y="222"/>
                    </a:lnTo>
                    <a:lnTo>
                      <a:pt x="1783" y="243"/>
                    </a:lnTo>
                    <a:lnTo>
                      <a:pt x="1920" y="605"/>
                    </a:lnTo>
                    <a:lnTo>
                      <a:pt x="2058" y="243"/>
                    </a:lnTo>
                    <a:lnTo>
                      <a:pt x="2069" y="222"/>
                    </a:lnTo>
                    <a:lnTo>
                      <a:pt x="2088" y="207"/>
                    </a:lnTo>
                    <a:lnTo>
                      <a:pt x="2110" y="198"/>
                    </a:lnTo>
                    <a:lnTo>
                      <a:pt x="2189" y="176"/>
                    </a:lnTo>
                    <a:lnTo>
                      <a:pt x="2267" y="146"/>
                    </a:lnTo>
                    <a:lnTo>
                      <a:pt x="2343" y="110"/>
                    </a:lnTo>
                    <a:lnTo>
                      <a:pt x="2416" y="66"/>
                    </a:lnTo>
                    <a:lnTo>
                      <a:pt x="2488" y="14"/>
                    </a:lnTo>
                    <a:lnTo>
                      <a:pt x="2506" y="4"/>
                    </a:lnTo>
                    <a:lnTo>
                      <a:pt x="2526" y="0"/>
                    </a:lnTo>
                    <a:lnTo>
                      <a:pt x="2547" y="0"/>
                    </a:lnTo>
                    <a:lnTo>
                      <a:pt x="2567" y="8"/>
                    </a:lnTo>
                    <a:lnTo>
                      <a:pt x="2571" y="10"/>
                    </a:lnTo>
                    <a:lnTo>
                      <a:pt x="2610" y="31"/>
                    </a:lnTo>
                    <a:lnTo>
                      <a:pt x="2654" y="55"/>
                    </a:lnTo>
                    <a:lnTo>
                      <a:pt x="2703" y="80"/>
                    </a:lnTo>
                    <a:lnTo>
                      <a:pt x="2755" y="108"/>
                    </a:lnTo>
                    <a:lnTo>
                      <a:pt x="2810" y="138"/>
                    </a:lnTo>
                    <a:lnTo>
                      <a:pt x="2866" y="169"/>
                    </a:lnTo>
                    <a:lnTo>
                      <a:pt x="2925" y="201"/>
                    </a:lnTo>
                    <a:lnTo>
                      <a:pt x="2984" y="233"/>
                    </a:lnTo>
                    <a:lnTo>
                      <a:pt x="3043" y="266"/>
                    </a:lnTo>
                    <a:lnTo>
                      <a:pt x="3100" y="298"/>
                    </a:lnTo>
                    <a:lnTo>
                      <a:pt x="3158" y="329"/>
                    </a:lnTo>
                    <a:lnTo>
                      <a:pt x="3213" y="360"/>
                    </a:lnTo>
                    <a:lnTo>
                      <a:pt x="3265" y="390"/>
                    </a:lnTo>
                    <a:lnTo>
                      <a:pt x="3314" y="418"/>
                    </a:lnTo>
                    <a:lnTo>
                      <a:pt x="3358" y="445"/>
                    </a:lnTo>
                    <a:lnTo>
                      <a:pt x="3398" y="469"/>
                    </a:lnTo>
                    <a:lnTo>
                      <a:pt x="3432" y="491"/>
                    </a:lnTo>
                    <a:lnTo>
                      <a:pt x="3460" y="509"/>
                    </a:lnTo>
                    <a:lnTo>
                      <a:pt x="3502" y="543"/>
                    </a:lnTo>
                    <a:lnTo>
                      <a:pt x="3542" y="582"/>
                    </a:lnTo>
                    <a:lnTo>
                      <a:pt x="3578" y="629"/>
                    </a:lnTo>
                    <a:lnTo>
                      <a:pt x="3612" y="681"/>
                    </a:lnTo>
                    <a:lnTo>
                      <a:pt x="3644" y="737"/>
                    </a:lnTo>
                    <a:lnTo>
                      <a:pt x="3672" y="798"/>
                    </a:lnTo>
                    <a:lnTo>
                      <a:pt x="3699" y="861"/>
                    </a:lnTo>
                    <a:lnTo>
                      <a:pt x="3724" y="927"/>
                    </a:lnTo>
                    <a:lnTo>
                      <a:pt x="3747" y="995"/>
                    </a:lnTo>
                    <a:lnTo>
                      <a:pt x="3766" y="1065"/>
                    </a:lnTo>
                    <a:lnTo>
                      <a:pt x="3785" y="1136"/>
                    </a:lnTo>
                    <a:lnTo>
                      <a:pt x="3801" y="1206"/>
                    </a:lnTo>
                    <a:lnTo>
                      <a:pt x="3815" y="1276"/>
                    </a:lnTo>
                    <a:lnTo>
                      <a:pt x="3828" y="1345"/>
                    </a:lnTo>
                    <a:lnTo>
                      <a:pt x="3839" y="1411"/>
                    </a:lnTo>
                    <a:lnTo>
                      <a:pt x="3841" y="1430"/>
                    </a:lnTo>
                    <a:lnTo>
                      <a:pt x="3837" y="1448"/>
                    </a:lnTo>
                    <a:lnTo>
                      <a:pt x="3834" y="1454"/>
                    </a:lnTo>
                    <a:lnTo>
                      <a:pt x="3830" y="1463"/>
                    </a:lnTo>
                    <a:lnTo>
                      <a:pt x="3822" y="1479"/>
                    </a:lnTo>
                    <a:lnTo>
                      <a:pt x="3811" y="1497"/>
                    </a:lnTo>
                    <a:lnTo>
                      <a:pt x="3796" y="1521"/>
                    </a:lnTo>
                    <a:lnTo>
                      <a:pt x="3776" y="1546"/>
                    </a:lnTo>
                    <a:lnTo>
                      <a:pt x="3752" y="1575"/>
                    </a:lnTo>
                    <a:lnTo>
                      <a:pt x="3723" y="1606"/>
                    </a:lnTo>
                    <a:lnTo>
                      <a:pt x="3688" y="1638"/>
                    </a:lnTo>
                    <a:lnTo>
                      <a:pt x="3647" y="1673"/>
                    </a:lnTo>
                    <a:lnTo>
                      <a:pt x="3599" y="1708"/>
                    </a:lnTo>
                    <a:lnTo>
                      <a:pt x="3544" y="1743"/>
                    </a:lnTo>
                    <a:lnTo>
                      <a:pt x="3483" y="1780"/>
                    </a:lnTo>
                    <a:lnTo>
                      <a:pt x="3412" y="1815"/>
                    </a:lnTo>
                    <a:lnTo>
                      <a:pt x="3334" y="1850"/>
                    </a:lnTo>
                    <a:lnTo>
                      <a:pt x="3307" y="1822"/>
                    </a:lnTo>
                    <a:lnTo>
                      <a:pt x="3276" y="1800"/>
                    </a:lnTo>
                    <a:lnTo>
                      <a:pt x="3241" y="1784"/>
                    </a:lnTo>
                    <a:lnTo>
                      <a:pt x="3273" y="1769"/>
                    </a:lnTo>
                    <a:lnTo>
                      <a:pt x="3303" y="1749"/>
                    </a:lnTo>
                    <a:lnTo>
                      <a:pt x="3328" y="1724"/>
                    </a:lnTo>
                    <a:lnTo>
                      <a:pt x="3349" y="1696"/>
                    </a:lnTo>
                    <a:lnTo>
                      <a:pt x="3365" y="1663"/>
                    </a:lnTo>
                    <a:lnTo>
                      <a:pt x="3374" y="1628"/>
                    </a:lnTo>
                    <a:lnTo>
                      <a:pt x="3377" y="1594"/>
                    </a:lnTo>
                    <a:lnTo>
                      <a:pt x="3374" y="1559"/>
                    </a:lnTo>
                    <a:lnTo>
                      <a:pt x="3366" y="1524"/>
                    </a:lnTo>
                    <a:lnTo>
                      <a:pt x="3352" y="1492"/>
                    </a:lnTo>
                    <a:lnTo>
                      <a:pt x="3317" y="1435"/>
                    </a:lnTo>
                    <a:lnTo>
                      <a:pt x="3277" y="1385"/>
                    </a:lnTo>
                    <a:lnTo>
                      <a:pt x="3232" y="1338"/>
                    </a:lnTo>
                    <a:lnTo>
                      <a:pt x="3182" y="1297"/>
                    </a:lnTo>
                    <a:lnTo>
                      <a:pt x="3129" y="1261"/>
                    </a:lnTo>
                    <a:lnTo>
                      <a:pt x="3072" y="1231"/>
                    </a:lnTo>
                    <a:lnTo>
                      <a:pt x="3012" y="1209"/>
                    </a:lnTo>
                    <a:lnTo>
                      <a:pt x="2950" y="1190"/>
                    </a:lnTo>
                    <a:lnTo>
                      <a:pt x="2885" y="1181"/>
                    </a:lnTo>
                    <a:lnTo>
                      <a:pt x="2819" y="1176"/>
                    </a:lnTo>
                    <a:lnTo>
                      <a:pt x="2819" y="1176"/>
                    </a:lnTo>
                    <a:lnTo>
                      <a:pt x="2751" y="1181"/>
                    </a:lnTo>
                    <a:lnTo>
                      <a:pt x="2683" y="1192"/>
                    </a:lnTo>
                    <a:lnTo>
                      <a:pt x="2619" y="1212"/>
                    </a:lnTo>
                    <a:lnTo>
                      <a:pt x="2557" y="1237"/>
                    </a:lnTo>
                    <a:lnTo>
                      <a:pt x="2498" y="1269"/>
                    </a:lnTo>
                    <a:lnTo>
                      <a:pt x="2442" y="1309"/>
                    </a:lnTo>
                    <a:lnTo>
                      <a:pt x="2391" y="1355"/>
                    </a:lnTo>
                    <a:lnTo>
                      <a:pt x="2350" y="1399"/>
                    </a:lnTo>
                    <a:lnTo>
                      <a:pt x="2317" y="1447"/>
                    </a:lnTo>
                    <a:lnTo>
                      <a:pt x="1524" y="1447"/>
                    </a:lnTo>
                    <a:lnTo>
                      <a:pt x="1483" y="1393"/>
                    </a:lnTo>
                    <a:lnTo>
                      <a:pt x="1439" y="1345"/>
                    </a:lnTo>
                    <a:lnTo>
                      <a:pt x="1389" y="1303"/>
                    </a:lnTo>
                    <a:lnTo>
                      <a:pt x="1336" y="1265"/>
                    </a:lnTo>
                    <a:lnTo>
                      <a:pt x="1278" y="1234"/>
                    </a:lnTo>
                    <a:lnTo>
                      <a:pt x="1217" y="1210"/>
                    </a:lnTo>
                    <a:lnTo>
                      <a:pt x="1153" y="1192"/>
                    </a:lnTo>
                    <a:lnTo>
                      <a:pt x="1087" y="1181"/>
                    </a:lnTo>
                    <a:lnTo>
                      <a:pt x="1020" y="1176"/>
                    </a:lnTo>
                    <a:lnTo>
                      <a:pt x="954" y="1181"/>
                    </a:lnTo>
                    <a:lnTo>
                      <a:pt x="889" y="1190"/>
                    </a:lnTo>
                    <a:lnTo>
                      <a:pt x="826" y="1209"/>
                    </a:lnTo>
                    <a:lnTo>
                      <a:pt x="767" y="1233"/>
                    </a:lnTo>
                    <a:lnTo>
                      <a:pt x="709" y="1262"/>
                    </a:lnTo>
                    <a:lnTo>
                      <a:pt x="656" y="1297"/>
                    </a:lnTo>
                    <a:lnTo>
                      <a:pt x="607" y="1340"/>
                    </a:lnTo>
                    <a:lnTo>
                      <a:pt x="562" y="1386"/>
                    </a:lnTo>
                    <a:lnTo>
                      <a:pt x="523" y="1437"/>
                    </a:lnTo>
                    <a:lnTo>
                      <a:pt x="487" y="1493"/>
                    </a:lnTo>
                    <a:lnTo>
                      <a:pt x="473" y="1527"/>
                    </a:lnTo>
                    <a:lnTo>
                      <a:pt x="465" y="1561"/>
                    </a:lnTo>
                    <a:lnTo>
                      <a:pt x="462" y="1596"/>
                    </a:lnTo>
                    <a:lnTo>
                      <a:pt x="466" y="1631"/>
                    </a:lnTo>
                    <a:lnTo>
                      <a:pt x="475" y="1665"/>
                    </a:lnTo>
                    <a:lnTo>
                      <a:pt x="490" y="1697"/>
                    </a:lnTo>
                    <a:lnTo>
                      <a:pt x="511" y="1725"/>
                    </a:lnTo>
                    <a:lnTo>
                      <a:pt x="538" y="1751"/>
                    </a:lnTo>
                    <a:lnTo>
                      <a:pt x="566" y="1770"/>
                    </a:lnTo>
                    <a:lnTo>
                      <a:pt x="598" y="1786"/>
                    </a:lnTo>
                    <a:lnTo>
                      <a:pt x="565" y="1801"/>
                    </a:lnTo>
                    <a:lnTo>
                      <a:pt x="534" y="1824"/>
                    </a:lnTo>
                    <a:lnTo>
                      <a:pt x="507" y="1852"/>
                    </a:lnTo>
                    <a:lnTo>
                      <a:pt x="428" y="1817"/>
                    </a:lnTo>
                    <a:lnTo>
                      <a:pt x="358" y="1780"/>
                    </a:lnTo>
                    <a:lnTo>
                      <a:pt x="296" y="1745"/>
                    </a:lnTo>
                    <a:lnTo>
                      <a:pt x="242" y="1708"/>
                    </a:lnTo>
                    <a:lnTo>
                      <a:pt x="194" y="1673"/>
                    </a:lnTo>
                    <a:lnTo>
                      <a:pt x="152" y="1639"/>
                    </a:lnTo>
                    <a:lnTo>
                      <a:pt x="117" y="1606"/>
                    </a:lnTo>
                    <a:lnTo>
                      <a:pt x="89" y="1575"/>
                    </a:lnTo>
                    <a:lnTo>
                      <a:pt x="63" y="1546"/>
                    </a:lnTo>
                    <a:lnTo>
                      <a:pt x="45" y="1521"/>
                    </a:lnTo>
                    <a:lnTo>
                      <a:pt x="30" y="1497"/>
                    </a:lnTo>
                    <a:lnTo>
                      <a:pt x="18" y="1479"/>
                    </a:lnTo>
                    <a:lnTo>
                      <a:pt x="11" y="1463"/>
                    </a:lnTo>
                    <a:lnTo>
                      <a:pt x="6" y="1454"/>
                    </a:lnTo>
                    <a:lnTo>
                      <a:pt x="4" y="1448"/>
                    </a:lnTo>
                    <a:lnTo>
                      <a:pt x="0" y="1430"/>
                    </a:lnTo>
                    <a:lnTo>
                      <a:pt x="0" y="1411"/>
                    </a:lnTo>
                    <a:lnTo>
                      <a:pt x="4" y="1387"/>
                    </a:lnTo>
                    <a:lnTo>
                      <a:pt x="11" y="1355"/>
                    </a:lnTo>
                    <a:lnTo>
                      <a:pt x="18" y="1314"/>
                    </a:lnTo>
                    <a:lnTo>
                      <a:pt x="28" y="1269"/>
                    </a:lnTo>
                    <a:lnTo>
                      <a:pt x="39" y="1217"/>
                    </a:lnTo>
                    <a:lnTo>
                      <a:pt x="52" y="1161"/>
                    </a:lnTo>
                    <a:lnTo>
                      <a:pt x="67" y="1103"/>
                    </a:lnTo>
                    <a:lnTo>
                      <a:pt x="84" y="1041"/>
                    </a:lnTo>
                    <a:lnTo>
                      <a:pt x="104" y="978"/>
                    </a:lnTo>
                    <a:lnTo>
                      <a:pt x="125" y="915"/>
                    </a:lnTo>
                    <a:lnTo>
                      <a:pt x="149" y="853"/>
                    </a:lnTo>
                    <a:lnTo>
                      <a:pt x="176" y="791"/>
                    </a:lnTo>
                    <a:lnTo>
                      <a:pt x="204" y="733"/>
                    </a:lnTo>
                    <a:lnTo>
                      <a:pt x="233" y="677"/>
                    </a:lnTo>
                    <a:lnTo>
                      <a:pt x="267" y="626"/>
                    </a:lnTo>
                    <a:lnTo>
                      <a:pt x="302" y="580"/>
                    </a:lnTo>
                    <a:lnTo>
                      <a:pt x="340" y="540"/>
                    </a:lnTo>
                    <a:lnTo>
                      <a:pt x="381" y="509"/>
                    </a:lnTo>
                    <a:lnTo>
                      <a:pt x="409" y="491"/>
                    </a:lnTo>
                    <a:lnTo>
                      <a:pt x="443" y="469"/>
                    </a:lnTo>
                    <a:lnTo>
                      <a:pt x="483" y="445"/>
                    </a:lnTo>
                    <a:lnTo>
                      <a:pt x="528" y="419"/>
                    </a:lnTo>
                    <a:lnTo>
                      <a:pt x="577" y="390"/>
                    </a:lnTo>
                    <a:lnTo>
                      <a:pt x="629" y="360"/>
                    </a:lnTo>
                    <a:lnTo>
                      <a:pt x="684" y="329"/>
                    </a:lnTo>
                    <a:lnTo>
                      <a:pt x="742" y="297"/>
                    </a:lnTo>
                    <a:lnTo>
                      <a:pt x="801" y="264"/>
                    </a:lnTo>
                    <a:lnTo>
                      <a:pt x="860" y="232"/>
                    </a:lnTo>
                    <a:lnTo>
                      <a:pt x="919" y="200"/>
                    </a:lnTo>
                    <a:lnTo>
                      <a:pt x="978" y="167"/>
                    </a:lnTo>
                    <a:lnTo>
                      <a:pt x="1035" y="136"/>
                    </a:lnTo>
                    <a:lnTo>
                      <a:pt x="1090" y="107"/>
                    </a:lnTo>
                    <a:lnTo>
                      <a:pt x="1142" y="79"/>
                    </a:lnTo>
                    <a:lnTo>
                      <a:pt x="1190" y="52"/>
                    </a:lnTo>
                    <a:lnTo>
                      <a:pt x="1235" y="29"/>
                    </a:lnTo>
                    <a:lnTo>
                      <a:pt x="1274" y="8"/>
                    </a:lnTo>
                    <a:lnTo>
                      <a:pt x="1294" y="0"/>
                    </a:lnTo>
                    <a:lnTo>
                      <a:pt x="131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1213"/>
              <p:cNvSpPr>
                <a:spLocks/>
              </p:cNvSpPr>
              <p:nvPr/>
            </p:nvSpPr>
            <p:spPr bwMode="auto">
              <a:xfrm>
                <a:off x="1631" y="5260"/>
                <a:ext cx="1279" cy="428"/>
              </a:xfrm>
              <a:custGeom>
                <a:avLst/>
                <a:gdLst>
                  <a:gd name="T0" fmla="*/ 2281 w 2558"/>
                  <a:gd name="T1" fmla="*/ 12 h 858"/>
                  <a:gd name="T2" fmla="*/ 2419 w 2558"/>
                  <a:gd name="T3" fmla="*/ 74 h 858"/>
                  <a:gd name="T4" fmla="*/ 2527 w 2558"/>
                  <a:gd name="T5" fmla="*/ 178 h 858"/>
                  <a:gd name="T6" fmla="*/ 2554 w 2558"/>
                  <a:gd name="T7" fmla="*/ 248 h 858"/>
                  <a:gd name="T8" fmla="*/ 2538 w 2558"/>
                  <a:gd name="T9" fmla="*/ 259 h 858"/>
                  <a:gd name="T10" fmla="*/ 2148 w 2558"/>
                  <a:gd name="T11" fmla="*/ 269 h 858"/>
                  <a:gd name="T12" fmla="*/ 2136 w 2558"/>
                  <a:gd name="T13" fmla="*/ 323 h 858"/>
                  <a:gd name="T14" fmla="*/ 2131 w 2558"/>
                  <a:gd name="T15" fmla="*/ 428 h 858"/>
                  <a:gd name="T16" fmla="*/ 2136 w 2558"/>
                  <a:gd name="T17" fmla="*/ 534 h 858"/>
                  <a:gd name="T18" fmla="*/ 2148 w 2558"/>
                  <a:gd name="T19" fmla="*/ 587 h 858"/>
                  <a:gd name="T20" fmla="*/ 2532 w 2558"/>
                  <a:gd name="T21" fmla="*/ 596 h 858"/>
                  <a:gd name="T22" fmla="*/ 2551 w 2558"/>
                  <a:gd name="T23" fmla="*/ 603 h 858"/>
                  <a:gd name="T24" fmla="*/ 2555 w 2558"/>
                  <a:gd name="T25" fmla="*/ 634 h 858"/>
                  <a:gd name="T26" fmla="*/ 2459 w 2558"/>
                  <a:gd name="T27" fmla="*/ 752 h 858"/>
                  <a:gd name="T28" fmla="*/ 2330 w 2558"/>
                  <a:gd name="T29" fmla="*/ 829 h 858"/>
                  <a:gd name="T30" fmla="*/ 2180 w 2558"/>
                  <a:gd name="T31" fmla="*/ 858 h 858"/>
                  <a:gd name="T32" fmla="*/ 2063 w 2558"/>
                  <a:gd name="T33" fmla="*/ 841 h 858"/>
                  <a:gd name="T34" fmla="*/ 1914 w 2558"/>
                  <a:gd name="T35" fmla="*/ 765 h 858"/>
                  <a:gd name="T36" fmla="*/ 1806 w 2558"/>
                  <a:gd name="T37" fmla="*/ 638 h 858"/>
                  <a:gd name="T38" fmla="*/ 758 w 2558"/>
                  <a:gd name="T39" fmla="*/ 627 h 858"/>
                  <a:gd name="T40" fmla="*/ 682 w 2558"/>
                  <a:gd name="T41" fmla="*/ 731 h 858"/>
                  <a:gd name="T42" fmla="*/ 543 w 2558"/>
                  <a:gd name="T43" fmla="*/ 824 h 858"/>
                  <a:gd name="T44" fmla="*/ 380 w 2558"/>
                  <a:gd name="T45" fmla="*/ 858 h 858"/>
                  <a:gd name="T46" fmla="*/ 278 w 2558"/>
                  <a:gd name="T47" fmla="*/ 845 h 858"/>
                  <a:gd name="T48" fmla="*/ 140 w 2558"/>
                  <a:gd name="T49" fmla="*/ 784 h 858"/>
                  <a:gd name="T50" fmla="*/ 32 w 2558"/>
                  <a:gd name="T51" fmla="*/ 679 h 858"/>
                  <a:gd name="T52" fmla="*/ 4 w 2558"/>
                  <a:gd name="T53" fmla="*/ 610 h 858"/>
                  <a:gd name="T54" fmla="*/ 19 w 2558"/>
                  <a:gd name="T55" fmla="*/ 597 h 858"/>
                  <a:gd name="T56" fmla="*/ 411 w 2558"/>
                  <a:gd name="T57" fmla="*/ 587 h 858"/>
                  <a:gd name="T58" fmla="*/ 422 w 2558"/>
                  <a:gd name="T59" fmla="*/ 534 h 858"/>
                  <a:gd name="T60" fmla="*/ 428 w 2558"/>
                  <a:gd name="T61" fmla="*/ 428 h 858"/>
                  <a:gd name="T62" fmla="*/ 421 w 2558"/>
                  <a:gd name="T63" fmla="*/ 323 h 858"/>
                  <a:gd name="T64" fmla="*/ 411 w 2558"/>
                  <a:gd name="T65" fmla="*/ 269 h 858"/>
                  <a:gd name="T66" fmla="*/ 19 w 2558"/>
                  <a:gd name="T67" fmla="*/ 261 h 858"/>
                  <a:gd name="T68" fmla="*/ 4 w 2558"/>
                  <a:gd name="T69" fmla="*/ 250 h 858"/>
                  <a:gd name="T70" fmla="*/ 31 w 2558"/>
                  <a:gd name="T71" fmla="*/ 179 h 858"/>
                  <a:gd name="T72" fmla="*/ 139 w 2558"/>
                  <a:gd name="T73" fmla="*/ 74 h 858"/>
                  <a:gd name="T74" fmla="*/ 276 w 2558"/>
                  <a:gd name="T75" fmla="*/ 13 h 858"/>
                  <a:gd name="T76" fmla="*/ 438 w 2558"/>
                  <a:gd name="T77" fmla="*/ 5 h 858"/>
                  <a:gd name="T78" fmla="*/ 598 w 2558"/>
                  <a:gd name="T79" fmla="*/ 61 h 858"/>
                  <a:gd name="T80" fmla="*/ 720 w 2558"/>
                  <a:gd name="T81" fmla="*/ 172 h 858"/>
                  <a:gd name="T82" fmla="*/ 1782 w 2558"/>
                  <a:gd name="T83" fmla="*/ 269 h 858"/>
                  <a:gd name="T84" fmla="*/ 1847 w 2558"/>
                  <a:gd name="T85" fmla="*/ 158 h 858"/>
                  <a:gd name="T86" fmla="*/ 1965 w 2558"/>
                  <a:gd name="T87" fmla="*/ 57 h 858"/>
                  <a:gd name="T88" fmla="*/ 2122 w 2558"/>
                  <a:gd name="T89" fmla="*/ 3 h 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558" h="858">
                    <a:moveTo>
                      <a:pt x="2178" y="0"/>
                    </a:moveTo>
                    <a:lnTo>
                      <a:pt x="2230" y="3"/>
                    </a:lnTo>
                    <a:lnTo>
                      <a:pt x="2281" y="12"/>
                    </a:lnTo>
                    <a:lnTo>
                      <a:pt x="2329" y="27"/>
                    </a:lnTo>
                    <a:lnTo>
                      <a:pt x="2375" y="47"/>
                    </a:lnTo>
                    <a:lnTo>
                      <a:pt x="2419" y="74"/>
                    </a:lnTo>
                    <a:lnTo>
                      <a:pt x="2458" y="103"/>
                    </a:lnTo>
                    <a:lnTo>
                      <a:pt x="2495" y="138"/>
                    </a:lnTo>
                    <a:lnTo>
                      <a:pt x="2527" y="178"/>
                    </a:lnTo>
                    <a:lnTo>
                      <a:pt x="2554" y="223"/>
                    </a:lnTo>
                    <a:lnTo>
                      <a:pt x="2558" y="236"/>
                    </a:lnTo>
                    <a:lnTo>
                      <a:pt x="2554" y="248"/>
                    </a:lnTo>
                    <a:lnTo>
                      <a:pt x="2549" y="252"/>
                    </a:lnTo>
                    <a:lnTo>
                      <a:pt x="2544" y="257"/>
                    </a:lnTo>
                    <a:lnTo>
                      <a:pt x="2538" y="259"/>
                    </a:lnTo>
                    <a:lnTo>
                      <a:pt x="2531" y="261"/>
                    </a:lnTo>
                    <a:lnTo>
                      <a:pt x="2150" y="261"/>
                    </a:lnTo>
                    <a:lnTo>
                      <a:pt x="2148" y="269"/>
                    </a:lnTo>
                    <a:lnTo>
                      <a:pt x="2143" y="283"/>
                    </a:lnTo>
                    <a:lnTo>
                      <a:pt x="2139" y="300"/>
                    </a:lnTo>
                    <a:lnTo>
                      <a:pt x="2136" y="323"/>
                    </a:lnTo>
                    <a:lnTo>
                      <a:pt x="2134" y="351"/>
                    </a:lnTo>
                    <a:lnTo>
                      <a:pt x="2131" y="386"/>
                    </a:lnTo>
                    <a:lnTo>
                      <a:pt x="2131" y="428"/>
                    </a:lnTo>
                    <a:lnTo>
                      <a:pt x="2132" y="471"/>
                    </a:lnTo>
                    <a:lnTo>
                      <a:pt x="2134" y="506"/>
                    </a:lnTo>
                    <a:lnTo>
                      <a:pt x="2136" y="534"/>
                    </a:lnTo>
                    <a:lnTo>
                      <a:pt x="2141" y="556"/>
                    </a:lnTo>
                    <a:lnTo>
                      <a:pt x="2143" y="575"/>
                    </a:lnTo>
                    <a:lnTo>
                      <a:pt x="2148" y="587"/>
                    </a:lnTo>
                    <a:lnTo>
                      <a:pt x="2150" y="596"/>
                    </a:lnTo>
                    <a:lnTo>
                      <a:pt x="2532" y="596"/>
                    </a:lnTo>
                    <a:lnTo>
                      <a:pt x="2532" y="596"/>
                    </a:lnTo>
                    <a:lnTo>
                      <a:pt x="2539" y="596"/>
                    </a:lnTo>
                    <a:lnTo>
                      <a:pt x="2545" y="599"/>
                    </a:lnTo>
                    <a:lnTo>
                      <a:pt x="2551" y="603"/>
                    </a:lnTo>
                    <a:lnTo>
                      <a:pt x="2555" y="608"/>
                    </a:lnTo>
                    <a:lnTo>
                      <a:pt x="2558" y="621"/>
                    </a:lnTo>
                    <a:lnTo>
                      <a:pt x="2555" y="634"/>
                    </a:lnTo>
                    <a:lnTo>
                      <a:pt x="2527" y="677"/>
                    </a:lnTo>
                    <a:lnTo>
                      <a:pt x="2495" y="717"/>
                    </a:lnTo>
                    <a:lnTo>
                      <a:pt x="2459" y="752"/>
                    </a:lnTo>
                    <a:lnTo>
                      <a:pt x="2419" y="783"/>
                    </a:lnTo>
                    <a:lnTo>
                      <a:pt x="2375" y="810"/>
                    </a:lnTo>
                    <a:lnTo>
                      <a:pt x="2330" y="829"/>
                    </a:lnTo>
                    <a:lnTo>
                      <a:pt x="2281" y="845"/>
                    </a:lnTo>
                    <a:lnTo>
                      <a:pt x="2232" y="853"/>
                    </a:lnTo>
                    <a:lnTo>
                      <a:pt x="2180" y="858"/>
                    </a:lnTo>
                    <a:lnTo>
                      <a:pt x="2180" y="858"/>
                    </a:lnTo>
                    <a:lnTo>
                      <a:pt x="2121" y="853"/>
                    </a:lnTo>
                    <a:lnTo>
                      <a:pt x="2063" y="841"/>
                    </a:lnTo>
                    <a:lnTo>
                      <a:pt x="2010" y="822"/>
                    </a:lnTo>
                    <a:lnTo>
                      <a:pt x="1961" y="797"/>
                    </a:lnTo>
                    <a:lnTo>
                      <a:pt x="1914" y="765"/>
                    </a:lnTo>
                    <a:lnTo>
                      <a:pt x="1874" y="727"/>
                    </a:lnTo>
                    <a:lnTo>
                      <a:pt x="1837" y="684"/>
                    </a:lnTo>
                    <a:lnTo>
                      <a:pt x="1806" y="638"/>
                    </a:lnTo>
                    <a:lnTo>
                      <a:pt x="1782" y="587"/>
                    </a:lnTo>
                    <a:lnTo>
                      <a:pt x="776" y="587"/>
                    </a:lnTo>
                    <a:lnTo>
                      <a:pt x="758" y="627"/>
                    </a:lnTo>
                    <a:lnTo>
                      <a:pt x="737" y="663"/>
                    </a:lnTo>
                    <a:lnTo>
                      <a:pt x="712" y="698"/>
                    </a:lnTo>
                    <a:lnTo>
                      <a:pt x="682" y="731"/>
                    </a:lnTo>
                    <a:lnTo>
                      <a:pt x="639" y="769"/>
                    </a:lnTo>
                    <a:lnTo>
                      <a:pt x="592" y="800"/>
                    </a:lnTo>
                    <a:lnTo>
                      <a:pt x="543" y="824"/>
                    </a:lnTo>
                    <a:lnTo>
                      <a:pt x="491" y="842"/>
                    </a:lnTo>
                    <a:lnTo>
                      <a:pt x="436" y="853"/>
                    </a:lnTo>
                    <a:lnTo>
                      <a:pt x="380" y="858"/>
                    </a:lnTo>
                    <a:lnTo>
                      <a:pt x="379" y="858"/>
                    </a:lnTo>
                    <a:lnTo>
                      <a:pt x="327" y="853"/>
                    </a:lnTo>
                    <a:lnTo>
                      <a:pt x="278" y="845"/>
                    </a:lnTo>
                    <a:lnTo>
                      <a:pt x="229" y="829"/>
                    </a:lnTo>
                    <a:lnTo>
                      <a:pt x="184" y="810"/>
                    </a:lnTo>
                    <a:lnTo>
                      <a:pt x="140" y="784"/>
                    </a:lnTo>
                    <a:lnTo>
                      <a:pt x="99" y="753"/>
                    </a:lnTo>
                    <a:lnTo>
                      <a:pt x="64" y="718"/>
                    </a:lnTo>
                    <a:lnTo>
                      <a:pt x="32" y="679"/>
                    </a:lnTo>
                    <a:lnTo>
                      <a:pt x="4" y="635"/>
                    </a:lnTo>
                    <a:lnTo>
                      <a:pt x="1" y="623"/>
                    </a:lnTo>
                    <a:lnTo>
                      <a:pt x="4" y="610"/>
                    </a:lnTo>
                    <a:lnTo>
                      <a:pt x="8" y="604"/>
                    </a:lnTo>
                    <a:lnTo>
                      <a:pt x="14" y="600"/>
                    </a:lnTo>
                    <a:lnTo>
                      <a:pt x="19" y="597"/>
                    </a:lnTo>
                    <a:lnTo>
                      <a:pt x="26" y="597"/>
                    </a:lnTo>
                    <a:lnTo>
                      <a:pt x="408" y="596"/>
                    </a:lnTo>
                    <a:lnTo>
                      <a:pt x="411" y="587"/>
                    </a:lnTo>
                    <a:lnTo>
                      <a:pt x="415" y="575"/>
                    </a:lnTo>
                    <a:lnTo>
                      <a:pt x="418" y="556"/>
                    </a:lnTo>
                    <a:lnTo>
                      <a:pt x="422" y="534"/>
                    </a:lnTo>
                    <a:lnTo>
                      <a:pt x="425" y="506"/>
                    </a:lnTo>
                    <a:lnTo>
                      <a:pt x="427" y="471"/>
                    </a:lnTo>
                    <a:lnTo>
                      <a:pt x="428" y="428"/>
                    </a:lnTo>
                    <a:lnTo>
                      <a:pt x="427" y="386"/>
                    </a:lnTo>
                    <a:lnTo>
                      <a:pt x="425" y="351"/>
                    </a:lnTo>
                    <a:lnTo>
                      <a:pt x="421" y="323"/>
                    </a:lnTo>
                    <a:lnTo>
                      <a:pt x="418" y="300"/>
                    </a:lnTo>
                    <a:lnTo>
                      <a:pt x="414" y="282"/>
                    </a:lnTo>
                    <a:lnTo>
                      <a:pt x="411" y="269"/>
                    </a:lnTo>
                    <a:lnTo>
                      <a:pt x="407" y="261"/>
                    </a:lnTo>
                    <a:lnTo>
                      <a:pt x="26" y="262"/>
                    </a:lnTo>
                    <a:lnTo>
                      <a:pt x="19" y="261"/>
                    </a:lnTo>
                    <a:lnTo>
                      <a:pt x="14" y="258"/>
                    </a:lnTo>
                    <a:lnTo>
                      <a:pt x="8" y="254"/>
                    </a:lnTo>
                    <a:lnTo>
                      <a:pt x="4" y="250"/>
                    </a:lnTo>
                    <a:lnTo>
                      <a:pt x="0" y="237"/>
                    </a:lnTo>
                    <a:lnTo>
                      <a:pt x="4" y="223"/>
                    </a:lnTo>
                    <a:lnTo>
                      <a:pt x="31" y="179"/>
                    </a:lnTo>
                    <a:lnTo>
                      <a:pt x="63" y="140"/>
                    </a:lnTo>
                    <a:lnTo>
                      <a:pt x="99" y="105"/>
                    </a:lnTo>
                    <a:lnTo>
                      <a:pt x="139" y="74"/>
                    </a:lnTo>
                    <a:lnTo>
                      <a:pt x="182" y="48"/>
                    </a:lnTo>
                    <a:lnTo>
                      <a:pt x="229" y="27"/>
                    </a:lnTo>
                    <a:lnTo>
                      <a:pt x="276" y="13"/>
                    </a:lnTo>
                    <a:lnTo>
                      <a:pt x="327" y="3"/>
                    </a:lnTo>
                    <a:lnTo>
                      <a:pt x="379" y="0"/>
                    </a:lnTo>
                    <a:lnTo>
                      <a:pt x="438" y="5"/>
                    </a:lnTo>
                    <a:lnTo>
                      <a:pt x="494" y="16"/>
                    </a:lnTo>
                    <a:lnTo>
                      <a:pt x="547" y="34"/>
                    </a:lnTo>
                    <a:lnTo>
                      <a:pt x="598" y="61"/>
                    </a:lnTo>
                    <a:lnTo>
                      <a:pt x="643" y="92"/>
                    </a:lnTo>
                    <a:lnTo>
                      <a:pt x="685" y="130"/>
                    </a:lnTo>
                    <a:lnTo>
                      <a:pt x="720" y="172"/>
                    </a:lnTo>
                    <a:lnTo>
                      <a:pt x="751" y="219"/>
                    </a:lnTo>
                    <a:lnTo>
                      <a:pt x="776" y="269"/>
                    </a:lnTo>
                    <a:lnTo>
                      <a:pt x="1782" y="269"/>
                    </a:lnTo>
                    <a:lnTo>
                      <a:pt x="1799" y="231"/>
                    </a:lnTo>
                    <a:lnTo>
                      <a:pt x="1822" y="193"/>
                    </a:lnTo>
                    <a:lnTo>
                      <a:pt x="1847" y="158"/>
                    </a:lnTo>
                    <a:lnTo>
                      <a:pt x="1876" y="126"/>
                    </a:lnTo>
                    <a:lnTo>
                      <a:pt x="1919" y="89"/>
                    </a:lnTo>
                    <a:lnTo>
                      <a:pt x="1965" y="57"/>
                    </a:lnTo>
                    <a:lnTo>
                      <a:pt x="2016" y="33"/>
                    </a:lnTo>
                    <a:lnTo>
                      <a:pt x="2067" y="15"/>
                    </a:lnTo>
                    <a:lnTo>
                      <a:pt x="2122" y="3"/>
                    </a:lnTo>
                    <a:lnTo>
                      <a:pt x="217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20" name="Группа 119"/>
          <p:cNvGrpSpPr/>
          <p:nvPr/>
        </p:nvGrpSpPr>
        <p:grpSpPr>
          <a:xfrm>
            <a:off x="8315403" y="3828356"/>
            <a:ext cx="794869" cy="803260"/>
            <a:chOff x="8499553" y="4142681"/>
            <a:chExt cx="794869" cy="803260"/>
          </a:xfrm>
        </p:grpSpPr>
        <p:sp>
          <p:nvSpPr>
            <p:cNvPr id="11" name="Oval 120">
              <a:extLst>
                <a:ext uri="{FF2B5EF4-FFF2-40B4-BE49-F238E27FC236}">
                  <a16:creationId xmlns:a16="http://schemas.microsoft.com/office/drawing/2014/main" xmlns="" id="{ADD086B0-FEAE-4236-993B-70D9BAE15350}"/>
                </a:ext>
              </a:extLst>
            </p:cNvPr>
            <p:cNvSpPr/>
            <p:nvPr/>
          </p:nvSpPr>
          <p:spPr>
            <a:xfrm>
              <a:off x="8499553" y="4142681"/>
              <a:ext cx="794869" cy="8032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200"/>
            </a:p>
          </p:txBody>
        </p:sp>
        <p:sp>
          <p:nvSpPr>
            <p:cNvPr id="37" name="Freeform 30">
              <a:extLst>
                <a:ext uri="{FF2B5EF4-FFF2-40B4-BE49-F238E27FC236}">
                  <a16:creationId xmlns:a16="http://schemas.microsoft.com/office/drawing/2014/main" xmlns="" id="{94CB2C05-0BF2-438C-B6B7-2E73995A19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46671" y="4359699"/>
              <a:ext cx="311335" cy="358451"/>
            </a:xfrm>
            <a:custGeom>
              <a:avLst/>
              <a:gdLst>
                <a:gd name="T0" fmla="*/ 152 w 304"/>
                <a:gd name="T1" fmla="*/ 0 h 347"/>
                <a:gd name="T2" fmla="*/ 0 w 304"/>
                <a:gd name="T3" fmla="*/ 71 h 347"/>
                <a:gd name="T4" fmla="*/ 0 w 304"/>
                <a:gd name="T5" fmla="*/ 277 h 347"/>
                <a:gd name="T6" fmla="*/ 152 w 304"/>
                <a:gd name="T7" fmla="*/ 347 h 347"/>
                <a:gd name="T8" fmla="*/ 304 w 304"/>
                <a:gd name="T9" fmla="*/ 277 h 347"/>
                <a:gd name="T10" fmla="*/ 304 w 304"/>
                <a:gd name="T11" fmla="*/ 71 h 347"/>
                <a:gd name="T12" fmla="*/ 152 w 304"/>
                <a:gd name="T13" fmla="*/ 0 h 347"/>
                <a:gd name="T14" fmla="*/ 282 w 304"/>
                <a:gd name="T15" fmla="*/ 277 h 347"/>
                <a:gd name="T16" fmla="*/ 152 w 304"/>
                <a:gd name="T17" fmla="*/ 326 h 347"/>
                <a:gd name="T18" fmla="*/ 22 w 304"/>
                <a:gd name="T19" fmla="*/ 277 h 347"/>
                <a:gd name="T20" fmla="*/ 22 w 304"/>
                <a:gd name="T21" fmla="*/ 236 h 347"/>
                <a:gd name="T22" fmla="*/ 152 w 304"/>
                <a:gd name="T23" fmla="*/ 271 h 347"/>
                <a:gd name="T24" fmla="*/ 282 w 304"/>
                <a:gd name="T25" fmla="*/ 236 h 347"/>
                <a:gd name="T26" fmla="*/ 282 w 304"/>
                <a:gd name="T27" fmla="*/ 277 h 347"/>
                <a:gd name="T28" fmla="*/ 282 w 304"/>
                <a:gd name="T29" fmla="*/ 212 h 347"/>
                <a:gd name="T30" fmla="*/ 282 w 304"/>
                <a:gd name="T31" fmla="*/ 212 h 347"/>
                <a:gd name="T32" fmla="*/ 282 w 304"/>
                <a:gd name="T33" fmla="*/ 212 h 347"/>
                <a:gd name="T34" fmla="*/ 152 w 304"/>
                <a:gd name="T35" fmla="*/ 261 h 347"/>
                <a:gd name="T36" fmla="*/ 22 w 304"/>
                <a:gd name="T37" fmla="*/ 212 h 347"/>
                <a:gd name="T38" fmla="*/ 22 w 304"/>
                <a:gd name="T39" fmla="*/ 212 h 347"/>
                <a:gd name="T40" fmla="*/ 22 w 304"/>
                <a:gd name="T41" fmla="*/ 212 h 347"/>
                <a:gd name="T42" fmla="*/ 22 w 304"/>
                <a:gd name="T43" fmla="*/ 171 h 347"/>
                <a:gd name="T44" fmla="*/ 152 w 304"/>
                <a:gd name="T45" fmla="*/ 206 h 347"/>
                <a:gd name="T46" fmla="*/ 282 w 304"/>
                <a:gd name="T47" fmla="*/ 171 h 347"/>
                <a:gd name="T48" fmla="*/ 282 w 304"/>
                <a:gd name="T49" fmla="*/ 212 h 347"/>
                <a:gd name="T50" fmla="*/ 282 w 304"/>
                <a:gd name="T51" fmla="*/ 147 h 347"/>
                <a:gd name="T52" fmla="*/ 282 w 304"/>
                <a:gd name="T53" fmla="*/ 147 h 347"/>
                <a:gd name="T54" fmla="*/ 282 w 304"/>
                <a:gd name="T55" fmla="*/ 147 h 347"/>
                <a:gd name="T56" fmla="*/ 152 w 304"/>
                <a:gd name="T57" fmla="*/ 195 h 347"/>
                <a:gd name="T58" fmla="*/ 22 w 304"/>
                <a:gd name="T59" fmla="*/ 147 h 347"/>
                <a:gd name="T60" fmla="*/ 22 w 304"/>
                <a:gd name="T61" fmla="*/ 147 h 347"/>
                <a:gd name="T62" fmla="*/ 22 w 304"/>
                <a:gd name="T63" fmla="*/ 147 h 347"/>
                <a:gd name="T64" fmla="*/ 22 w 304"/>
                <a:gd name="T65" fmla="*/ 109 h 347"/>
                <a:gd name="T66" fmla="*/ 152 w 304"/>
                <a:gd name="T67" fmla="*/ 141 h 347"/>
                <a:gd name="T68" fmla="*/ 282 w 304"/>
                <a:gd name="T69" fmla="*/ 109 h 347"/>
                <a:gd name="T70" fmla="*/ 282 w 304"/>
                <a:gd name="T71" fmla="*/ 147 h 347"/>
                <a:gd name="T72" fmla="*/ 152 w 304"/>
                <a:gd name="T73" fmla="*/ 119 h 347"/>
                <a:gd name="T74" fmla="*/ 22 w 304"/>
                <a:gd name="T75" fmla="*/ 71 h 347"/>
                <a:gd name="T76" fmla="*/ 152 w 304"/>
                <a:gd name="T77" fmla="*/ 22 h 347"/>
                <a:gd name="T78" fmla="*/ 282 w 304"/>
                <a:gd name="T79" fmla="*/ 71 h 347"/>
                <a:gd name="T80" fmla="*/ 152 w 304"/>
                <a:gd name="T81" fmla="*/ 119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4" h="347">
                  <a:moveTo>
                    <a:pt x="152" y="0"/>
                  </a:moveTo>
                  <a:cubicBezTo>
                    <a:pt x="79" y="0"/>
                    <a:pt x="0" y="22"/>
                    <a:pt x="0" y="71"/>
                  </a:cubicBezTo>
                  <a:cubicBezTo>
                    <a:pt x="0" y="277"/>
                    <a:pt x="0" y="277"/>
                    <a:pt x="0" y="277"/>
                  </a:cubicBezTo>
                  <a:cubicBezTo>
                    <a:pt x="0" y="325"/>
                    <a:pt x="79" y="347"/>
                    <a:pt x="152" y="347"/>
                  </a:cubicBezTo>
                  <a:cubicBezTo>
                    <a:pt x="225" y="347"/>
                    <a:pt x="304" y="325"/>
                    <a:pt x="304" y="277"/>
                  </a:cubicBezTo>
                  <a:cubicBezTo>
                    <a:pt x="304" y="71"/>
                    <a:pt x="304" y="71"/>
                    <a:pt x="304" y="71"/>
                  </a:cubicBezTo>
                  <a:cubicBezTo>
                    <a:pt x="304" y="22"/>
                    <a:pt x="225" y="0"/>
                    <a:pt x="152" y="0"/>
                  </a:cubicBezTo>
                  <a:close/>
                  <a:moveTo>
                    <a:pt x="282" y="277"/>
                  </a:moveTo>
                  <a:cubicBezTo>
                    <a:pt x="282" y="304"/>
                    <a:pt x="224" y="326"/>
                    <a:pt x="152" y="326"/>
                  </a:cubicBezTo>
                  <a:cubicBezTo>
                    <a:pt x="80" y="326"/>
                    <a:pt x="22" y="304"/>
                    <a:pt x="22" y="277"/>
                  </a:cubicBezTo>
                  <a:cubicBezTo>
                    <a:pt x="22" y="236"/>
                    <a:pt x="22" y="236"/>
                    <a:pt x="22" y="236"/>
                  </a:cubicBezTo>
                  <a:cubicBezTo>
                    <a:pt x="44" y="259"/>
                    <a:pt x="98" y="271"/>
                    <a:pt x="152" y="271"/>
                  </a:cubicBezTo>
                  <a:cubicBezTo>
                    <a:pt x="206" y="271"/>
                    <a:pt x="260" y="259"/>
                    <a:pt x="282" y="236"/>
                  </a:cubicBezTo>
                  <a:lnTo>
                    <a:pt x="282" y="277"/>
                  </a:lnTo>
                  <a:close/>
                  <a:moveTo>
                    <a:pt x="282" y="212"/>
                  </a:moveTo>
                  <a:cubicBezTo>
                    <a:pt x="282" y="212"/>
                    <a:pt x="282" y="212"/>
                    <a:pt x="282" y="212"/>
                  </a:cubicBezTo>
                  <a:cubicBezTo>
                    <a:pt x="282" y="212"/>
                    <a:pt x="282" y="212"/>
                    <a:pt x="282" y="212"/>
                  </a:cubicBezTo>
                  <a:cubicBezTo>
                    <a:pt x="282" y="239"/>
                    <a:pt x="224" y="261"/>
                    <a:pt x="152" y="261"/>
                  </a:cubicBezTo>
                  <a:cubicBezTo>
                    <a:pt x="80" y="261"/>
                    <a:pt x="22" y="239"/>
                    <a:pt x="22" y="212"/>
                  </a:cubicBezTo>
                  <a:cubicBezTo>
                    <a:pt x="22" y="212"/>
                    <a:pt x="22" y="212"/>
                    <a:pt x="22" y="212"/>
                  </a:cubicBezTo>
                  <a:cubicBezTo>
                    <a:pt x="22" y="212"/>
                    <a:pt x="22" y="212"/>
                    <a:pt x="22" y="212"/>
                  </a:cubicBezTo>
                  <a:cubicBezTo>
                    <a:pt x="22" y="171"/>
                    <a:pt x="22" y="171"/>
                    <a:pt x="22" y="171"/>
                  </a:cubicBezTo>
                  <a:cubicBezTo>
                    <a:pt x="44" y="194"/>
                    <a:pt x="98" y="206"/>
                    <a:pt x="152" y="206"/>
                  </a:cubicBezTo>
                  <a:cubicBezTo>
                    <a:pt x="206" y="206"/>
                    <a:pt x="260" y="194"/>
                    <a:pt x="282" y="171"/>
                  </a:cubicBezTo>
                  <a:lnTo>
                    <a:pt x="282" y="212"/>
                  </a:lnTo>
                  <a:close/>
                  <a:moveTo>
                    <a:pt x="282" y="147"/>
                  </a:moveTo>
                  <a:cubicBezTo>
                    <a:pt x="282" y="147"/>
                    <a:pt x="282" y="147"/>
                    <a:pt x="282" y="147"/>
                  </a:cubicBezTo>
                  <a:cubicBezTo>
                    <a:pt x="282" y="147"/>
                    <a:pt x="282" y="147"/>
                    <a:pt x="282" y="147"/>
                  </a:cubicBezTo>
                  <a:cubicBezTo>
                    <a:pt x="282" y="174"/>
                    <a:pt x="224" y="195"/>
                    <a:pt x="152" y="195"/>
                  </a:cubicBezTo>
                  <a:cubicBezTo>
                    <a:pt x="80" y="195"/>
                    <a:pt x="22" y="174"/>
                    <a:pt x="22" y="147"/>
                  </a:cubicBezTo>
                  <a:cubicBezTo>
                    <a:pt x="22" y="147"/>
                    <a:pt x="22" y="147"/>
                    <a:pt x="22" y="147"/>
                  </a:cubicBezTo>
                  <a:cubicBezTo>
                    <a:pt x="22" y="147"/>
                    <a:pt x="22" y="147"/>
                    <a:pt x="22" y="147"/>
                  </a:cubicBezTo>
                  <a:cubicBezTo>
                    <a:pt x="22" y="109"/>
                    <a:pt x="22" y="109"/>
                    <a:pt x="22" y="109"/>
                  </a:cubicBezTo>
                  <a:cubicBezTo>
                    <a:pt x="50" y="131"/>
                    <a:pt x="102" y="141"/>
                    <a:pt x="152" y="141"/>
                  </a:cubicBezTo>
                  <a:cubicBezTo>
                    <a:pt x="202" y="141"/>
                    <a:pt x="254" y="131"/>
                    <a:pt x="282" y="109"/>
                  </a:cubicBezTo>
                  <a:lnTo>
                    <a:pt x="282" y="147"/>
                  </a:lnTo>
                  <a:close/>
                  <a:moveTo>
                    <a:pt x="152" y="119"/>
                  </a:moveTo>
                  <a:cubicBezTo>
                    <a:pt x="80" y="119"/>
                    <a:pt x="22" y="98"/>
                    <a:pt x="22" y="71"/>
                  </a:cubicBezTo>
                  <a:cubicBezTo>
                    <a:pt x="22" y="44"/>
                    <a:pt x="80" y="22"/>
                    <a:pt x="152" y="22"/>
                  </a:cubicBezTo>
                  <a:cubicBezTo>
                    <a:pt x="224" y="22"/>
                    <a:pt x="282" y="44"/>
                    <a:pt x="282" y="71"/>
                  </a:cubicBezTo>
                  <a:cubicBezTo>
                    <a:pt x="282" y="98"/>
                    <a:pt x="224" y="119"/>
                    <a:pt x="152" y="1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1200"/>
            </a:p>
          </p:txBody>
        </p:sp>
        <p:sp>
          <p:nvSpPr>
            <p:cNvPr id="66" name="Oval 6">
              <a:extLst>
                <a:ext uri="{FF2B5EF4-FFF2-40B4-BE49-F238E27FC236}">
                  <a16:creationId xmlns:a16="http://schemas.microsoft.com/office/drawing/2014/main" xmlns="" id="{DE9B3907-2271-42B8-840C-5DCF41F7CBF0}"/>
                </a:ext>
              </a:extLst>
            </p:cNvPr>
            <p:cNvSpPr/>
            <p:nvPr/>
          </p:nvSpPr>
          <p:spPr>
            <a:xfrm>
              <a:off x="8555581" y="4212553"/>
              <a:ext cx="662136" cy="686824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200"/>
            </a:p>
          </p:txBody>
        </p:sp>
      </p:grpSp>
      <p:graphicFrame>
        <p:nvGraphicFramePr>
          <p:cNvPr id="93" name="Схема 92"/>
          <p:cNvGraphicFramePr/>
          <p:nvPr/>
        </p:nvGraphicFramePr>
        <p:xfrm>
          <a:off x="2057400" y="4657725"/>
          <a:ext cx="8207375" cy="1581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46" name="Группа 145"/>
          <p:cNvGrpSpPr/>
          <p:nvPr/>
        </p:nvGrpSpPr>
        <p:grpSpPr>
          <a:xfrm>
            <a:off x="2541709" y="4948260"/>
            <a:ext cx="794869" cy="803260"/>
            <a:chOff x="5665909" y="2611460"/>
            <a:chExt cx="794869" cy="803260"/>
          </a:xfrm>
        </p:grpSpPr>
        <p:sp>
          <p:nvSpPr>
            <p:cNvPr id="147" name="Oval 125">
              <a:extLst>
                <a:ext uri="{FF2B5EF4-FFF2-40B4-BE49-F238E27FC236}">
                  <a16:creationId xmlns:a16="http://schemas.microsoft.com/office/drawing/2014/main" xmlns="" id="{7197C8B6-EBEF-4939-A986-18E23AD5EC6B}"/>
                </a:ext>
              </a:extLst>
            </p:cNvPr>
            <p:cNvSpPr/>
            <p:nvPr/>
          </p:nvSpPr>
          <p:spPr>
            <a:xfrm>
              <a:off x="5665909" y="2611460"/>
              <a:ext cx="794869" cy="8032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200"/>
            </a:p>
          </p:txBody>
        </p:sp>
        <p:sp>
          <p:nvSpPr>
            <p:cNvPr id="148" name="Freeform 29">
              <a:extLst>
                <a:ext uri="{FF2B5EF4-FFF2-40B4-BE49-F238E27FC236}">
                  <a16:creationId xmlns:a16="http://schemas.microsoft.com/office/drawing/2014/main" xmlns="" id="{F99B7A1E-68DA-4940-912A-7E5FFE622B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70631" y="2814198"/>
              <a:ext cx="385425" cy="389495"/>
            </a:xfrm>
            <a:custGeom>
              <a:avLst/>
              <a:gdLst>
                <a:gd name="T0" fmla="*/ 44 w 176"/>
                <a:gd name="T1" fmla="*/ 132 h 176"/>
                <a:gd name="T2" fmla="*/ 78 w 176"/>
                <a:gd name="T3" fmla="*/ 126 h 176"/>
                <a:gd name="T4" fmla="*/ 170 w 176"/>
                <a:gd name="T5" fmla="*/ 34 h 176"/>
                <a:gd name="T6" fmla="*/ 176 w 176"/>
                <a:gd name="T7" fmla="*/ 20 h 176"/>
                <a:gd name="T8" fmla="*/ 156 w 176"/>
                <a:gd name="T9" fmla="*/ 0 h 176"/>
                <a:gd name="T10" fmla="*/ 142 w 176"/>
                <a:gd name="T11" fmla="*/ 6 h 176"/>
                <a:gd name="T12" fmla="*/ 50 w 176"/>
                <a:gd name="T13" fmla="*/ 98 h 176"/>
                <a:gd name="T14" fmla="*/ 44 w 176"/>
                <a:gd name="T15" fmla="*/ 132 h 176"/>
                <a:gd name="T16" fmla="*/ 148 w 176"/>
                <a:gd name="T17" fmla="*/ 12 h 176"/>
                <a:gd name="T18" fmla="*/ 156 w 176"/>
                <a:gd name="T19" fmla="*/ 8 h 176"/>
                <a:gd name="T20" fmla="*/ 168 w 176"/>
                <a:gd name="T21" fmla="*/ 20 h 176"/>
                <a:gd name="T22" fmla="*/ 164 w 176"/>
                <a:gd name="T23" fmla="*/ 28 h 176"/>
                <a:gd name="T24" fmla="*/ 159 w 176"/>
                <a:gd name="T25" fmla="*/ 34 h 176"/>
                <a:gd name="T26" fmla="*/ 142 w 176"/>
                <a:gd name="T27" fmla="*/ 17 h 176"/>
                <a:gd name="T28" fmla="*/ 148 w 176"/>
                <a:gd name="T29" fmla="*/ 12 h 176"/>
                <a:gd name="T30" fmla="*/ 137 w 176"/>
                <a:gd name="T31" fmla="*/ 22 h 176"/>
                <a:gd name="T32" fmla="*/ 154 w 176"/>
                <a:gd name="T33" fmla="*/ 39 h 176"/>
                <a:gd name="T34" fmla="*/ 80 w 176"/>
                <a:gd name="T35" fmla="*/ 113 h 176"/>
                <a:gd name="T36" fmla="*/ 80 w 176"/>
                <a:gd name="T37" fmla="*/ 96 h 176"/>
                <a:gd name="T38" fmla="*/ 63 w 176"/>
                <a:gd name="T39" fmla="*/ 96 h 176"/>
                <a:gd name="T40" fmla="*/ 137 w 176"/>
                <a:gd name="T41" fmla="*/ 22 h 176"/>
                <a:gd name="T42" fmla="*/ 57 w 176"/>
                <a:gd name="T43" fmla="*/ 104 h 176"/>
                <a:gd name="T44" fmla="*/ 72 w 176"/>
                <a:gd name="T45" fmla="*/ 104 h 176"/>
                <a:gd name="T46" fmla="*/ 72 w 176"/>
                <a:gd name="T47" fmla="*/ 119 h 176"/>
                <a:gd name="T48" fmla="*/ 54 w 176"/>
                <a:gd name="T49" fmla="*/ 122 h 176"/>
                <a:gd name="T50" fmla="*/ 57 w 176"/>
                <a:gd name="T51" fmla="*/ 104 h 176"/>
                <a:gd name="T52" fmla="*/ 172 w 176"/>
                <a:gd name="T53" fmla="*/ 60 h 176"/>
                <a:gd name="T54" fmla="*/ 168 w 176"/>
                <a:gd name="T55" fmla="*/ 64 h 176"/>
                <a:gd name="T56" fmla="*/ 168 w 176"/>
                <a:gd name="T57" fmla="*/ 152 h 176"/>
                <a:gd name="T58" fmla="*/ 152 w 176"/>
                <a:gd name="T59" fmla="*/ 168 h 176"/>
                <a:gd name="T60" fmla="*/ 24 w 176"/>
                <a:gd name="T61" fmla="*/ 168 h 176"/>
                <a:gd name="T62" fmla="*/ 8 w 176"/>
                <a:gd name="T63" fmla="*/ 152 h 176"/>
                <a:gd name="T64" fmla="*/ 8 w 176"/>
                <a:gd name="T65" fmla="*/ 24 h 176"/>
                <a:gd name="T66" fmla="*/ 24 w 176"/>
                <a:gd name="T67" fmla="*/ 8 h 176"/>
                <a:gd name="T68" fmla="*/ 112 w 176"/>
                <a:gd name="T69" fmla="*/ 8 h 176"/>
                <a:gd name="T70" fmla="*/ 116 w 176"/>
                <a:gd name="T71" fmla="*/ 4 h 176"/>
                <a:gd name="T72" fmla="*/ 112 w 176"/>
                <a:gd name="T73" fmla="*/ 0 h 176"/>
                <a:gd name="T74" fmla="*/ 24 w 176"/>
                <a:gd name="T75" fmla="*/ 0 h 176"/>
                <a:gd name="T76" fmla="*/ 0 w 176"/>
                <a:gd name="T77" fmla="*/ 24 h 176"/>
                <a:gd name="T78" fmla="*/ 0 w 176"/>
                <a:gd name="T79" fmla="*/ 152 h 176"/>
                <a:gd name="T80" fmla="*/ 24 w 176"/>
                <a:gd name="T81" fmla="*/ 176 h 176"/>
                <a:gd name="T82" fmla="*/ 152 w 176"/>
                <a:gd name="T83" fmla="*/ 176 h 176"/>
                <a:gd name="T84" fmla="*/ 176 w 176"/>
                <a:gd name="T85" fmla="*/ 152 h 176"/>
                <a:gd name="T86" fmla="*/ 176 w 176"/>
                <a:gd name="T87" fmla="*/ 64 h 176"/>
                <a:gd name="T88" fmla="*/ 172 w 176"/>
                <a:gd name="T89" fmla="*/ 6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6" h="176">
                  <a:moveTo>
                    <a:pt x="44" y="132"/>
                  </a:moveTo>
                  <a:cubicBezTo>
                    <a:pt x="78" y="126"/>
                    <a:pt x="78" y="126"/>
                    <a:pt x="78" y="126"/>
                  </a:cubicBezTo>
                  <a:cubicBezTo>
                    <a:pt x="170" y="34"/>
                    <a:pt x="170" y="34"/>
                    <a:pt x="170" y="34"/>
                  </a:cubicBezTo>
                  <a:cubicBezTo>
                    <a:pt x="174" y="31"/>
                    <a:pt x="176" y="26"/>
                    <a:pt x="176" y="20"/>
                  </a:cubicBezTo>
                  <a:cubicBezTo>
                    <a:pt x="176" y="9"/>
                    <a:pt x="167" y="0"/>
                    <a:pt x="156" y="0"/>
                  </a:cubicBezTo>
                  <a:cubicBezTo>
                    <a:pt x="150" y="0"/>
                    <a:pt x="145" y="2"/>
                    <a:pt x="142" y="6"/>
                  </a:cubicBezTo>
                  <a:cubicBezTo>
                    <a:pt x="50" y="98"/>
                    <a:pt x="50" y="98"/>
                    <a:pt x="50" y="98"/>
                  </a:cubicBezTo>
                  <a:lnTo>
                    <a:pt x="44" y="132"/>
                  </a:lnTo>
                  <a:close/>
                  <a:moveTo>
                    <a:pt x="148" y="12"/>
                  </a:moveTo>
                  <a:cubicBezTo>
                    <a:pt x="150" y="9"/>
                    <a:pt x="153" y="8"/>
                    <a:pt x="156" y="8"/>
                  </a:cubicBezTo>
                  <a:cubicBezTo>
                    <a:pt x="163" y="8"/>
                    <a:pt x="168" y="13"/>
                    <a:pt x="168" y="20"/>
                  </a:cubicBezTo>
                  <a:cubicBezTo>
                    <a:pt x="168" y="23"/>
                    <a:pt x="167" y="26"/>
                    <a:pt x="164" y="28"/>
                  </a:cubicBezTo>
                  <a:cubicBezTo>
                    <a:pt x="159" y="34"/>
                    <a:pt x="159" y="34"/>
                    <a:pt x="159" y="34"/>
                  </a:cubicBezTo>
                  <a:cubicBezTo>
                    <a:pt x="142" y="17"/>
                    <a:pt x="142" y="17"/>
                    <a:pt x="142" y="17"/>
                  </a:cubicBezTo>
                  <a:lnTo>
                    <a:pt x="148" y="12"/>
                  </a:lnTo>
                  <a:close/>
                  <a:moveTo>
                    <a:pt x="137" y="22"/>
                  </a:moveTo>
                  <a:cubicBezTo>
                    <a:pt x="154" y="39"/>
                    <a:pt x="154" y="39"/>
                    <a:pt x="154" y="39"/>
                  </a:cubicBezTo>
                  <a:cubicBezTo>
                    <a:pt x="80" y="113"/>
                    <a:pt x="80" y="113"/>
                    <a:pt x="80" y="113"/>
                  </a:cubicBezTo>
                  <a:cubicBezTo>
                    <a:pt x="80" y="96"/>
                    <a:pt x="80" y="96"/>
                    <a:pt x="80" y="96"/>
                  </a:cubicBezTo>
                  <a:cubicBezTo>
                    <a:pt x="63" y="96"/>
                    <a:pt x="63" y="96"/>
                    <a:pt x="63" y="96"/>
                  </a:cubicBezTo>
                  <a:lnTo>
                    <a:pt x="137" y="22"/>
                  </a:lnTo>
                  <a:close/>
                  <a:moveTo>
                    <a:pt x="57" y="104"/>
                  </a:moveTo>
                  <a:cubicBezTo>
                    <a:pt x="72" y="104"/>
                    <a:pt x="72" y="104"/>
                    <a:pt x="72" y="104"/>
                  </a:cubicBezTo>
                  <a:cubicBezTo>
                    <a:pt x="72" y="119"/>
                    <a:pt x="72" y="119"/>
                    <a:pt x="72" y="119"/>
                  </a:cubicBezTo>
                  <a:cubicBezTo>
                    <a:pt x="54" y="122"/>
                    <a:pt x="54" y="122"/>
                    <a:pt x="54" y="122"/>
                  </a:cubicBezTo>
                  <a:lnTo>
                    <a:pt x="57" y="104"/>
                  </a:lnTo>
                  <a:close/>
                  <a:moveTo>
                    <a:pt x="172" y="60"/>
                  </a:moveTo>
                  <a:cubicBezTo>
                    <a:pt x="170" y="60"/>
                    <a:pt x="168" y="62"/>
                    <a:pt x="168" y="64"/>
                  </a:cubicBezTo>
                  <a:cubicBezTo>
                    <a:pt x="168" y="152"/>
                    <a:pt x="168" y="152"/>
                    <a:pt x="168" y="152"/>
                  </a:cubicBezTo>
                  <a:cubicBezTo>
                    <a:pt x="168" y="161"/>
                    <a:pt x="161" y="168"/>
                    <a:pt x="152" y="168"/>
                  </a:cubicBezTo>
                  <a:cubicBezTo>
                    <a:pt x="24" y="168"/>
                    <a:pt x="24" y="168"/>
                    <a:pt x="24" y="168"/>
                  </a:cubicBezTo>
                  <a:cubicBezTo>
                    <a:pt x="15" y="168"/>
                    <a:pt x="8" y="161"/>
                    <a:pt x="8" y="152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15"/>
                    <a:pt x="15" y="8"/>
                    <a:pt x="24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4" y="8"/>
                    <a:pt x="116" y="6"/>
                    <a:pt x="116" y="4"/>
                  </a:cubicBezTo>
                  <a:cubicBezTo>
                    <a:pt x="116" y="2"/>
                    <a:pt x="114" y="0"/>
                    <a:pt x="11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65"/>
                    <a:pt x="11" y="176"/>
                    <a:pt x="24" y="176"/>
                  </a:cubicBezTo>
                  <a:cubicBezTo>
                    <a:pt x="152" y="176"/>
                    <a:pt x="152" y="176"/>
                    <a:pt x="152" y="176"/>
                  </a:cubicBezTo>
                  <a:cubicBezTo>
                    <a:pt x="165" y="176"/>
                    <a:pt x="176" y="165"/>
                    <a:pt x="176" y="152"/>
                  </a:cubicBezTo>
                  <a:cubicBezTo>
                    <a:pt x="176" y="64"/>
                    <a:pt x="176" y="64"/>
                    <a:pt x="176" y="64"/>
                  </a:cubicBezTo>
                  <a:cubicBezTo>
                    <a:pt x="176" y="62"/>
                    <a:pt x="174" y="60"/>
                    <a:pt x="172" y="6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sp>
          <p:nvSpPr>
            <p:cNvPr id="149" name="Oval 6">
              <a:extLst>
                <a:ext uri="{FF2B5EF4-FFF2-40B4-BE49-F238E27FC236}">
                  <a16:creationId xmlns:a16="http://schemas.microsoft.com/office/drawing/2014/main" xmlns="" id="{DE9B3907-2271-42B8-840C-5DCF41F7CBF0}"/>
                </a:ext>
              </a:extLst>
            </p:cNvPr>
            <p:cNvSpPr/>
            <p:nvPr/>
          </p:nvSpPr>
          <p:spPr>
            <a:xfrm>
              <a:off x="5731497" y="2679477"/>
              <a:ext cx="662137" cy="686825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200"/>
            </a:p>
          </p:txBody>
        </p:sp>
      </p:grpSp>
      <p:grpSp>
        <p:nvGrpSpPr>
          <p:cNvPr id="151" name="Группа 150"/>
          <p:cNvGrpSpPr/>
          <p:nvPr/>
        </p:nvGrpSpPr>
        <p:grpSpPr>
          <a:xfrm>
            <a:off x="8960407" y="4954323"/>
            <a:ext cx="794869" cy="803260"/>
            <a:chOff x="4143932" y="3033448"/>
            <a:chExt cx="794869" cy="803260"/>
          </a:xfrm>
        </p:grpSpPr>
        <p:grpSp>
          <p:nvGrpSpPr>
            <p:cNvPr id="152" name="Group 4">
              <a:extLst>
                <a:ext uri="{FF2B5EF4-FFF2-40B4-BE49-F238E27FC236}">
                  <a16:creationId xmlns:a16="http://schemas.microsoft.com/office/drawing/2014/main" xmlns="" id="{69346C69-5D62-4D0C-B5CF-25F446D22271}"/>
                </a:ext>
              </a:extLst>
            </p:cNvPr>
            <p:cNvGrpSpPr/>
            <p:nvPr/>
          </p:nvGrpSpPr>
          <p:grpSpPr>
            <a:xfrm>
              <a:off x="4143932" y="3033448"/>
              <a:ext cx="794869" cy="803260"/>
              <a:chOff x="4243519" y="3052505"/>
              <a:chExt cx="751168" cy="751168"/>
            </a:xfrm>
          </p:grpSpPr>
          <p:sp>
            <p:nvSpPr>
              <p:cNvPr id="158" name="Oval 117">
                <a:extLst>
                  <a:ext uri="{FF2B5EF4-FFF2-40B4-BE49-F238E27FC236}">
                    <a16:creationId xmlns:a16="http://schemas.microsoft.com/office/drawing/2014/main" xmlns="" id="{320CFD66-332A-4F7B-B598-FDF2D80B5BBC}"/>
                  </a:ext>
                </a:extLst>
              </p:cNvPr>
              <p:cNvSpPr/>
              <p:nvPr/>
            </p:nvSpPr>
            <p:spPr>
              <a:xfrm>
                <a:off x="4243519" y="3052505"/>
                <a:ext cx="751168" cy="7511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 sz="1200"/>
              </a:p>
            </p:txBody>
          </p:sp>
          <p:sp>
            <p:nvSpPr>
              <p:cNvPr id="159" name="Freeform 28">
                <a:extLst>
                  <a:ext uri="{FF2B5EF4-FFF2-40B4-BE49-F238E27FC236}">
                    <a16:creationId xmlns:a16="http://schemas.microsoft.com/office/drawing/2014/main" xmlns="" id="{D7644FD0-09ED-4889-8E1F-C1F2D1D14B3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52201" y="3255988"/>
                <a:ext cx="321188" cy="321187"/>
              </a:xfrm>
              <a:custGeom>
                <a:avLst/>
                <a:gdLst>
                  <a:gd name="T0" fmla="*/ 156 w 176"/>
                  <a:gd name="T1" fmla="*/ 0 h 176"/>
                  <a:gd name="T2" fmla="*/ 136 w 176"/>
                  <a:gd name="T3" fmla="*/ 20 h 176"/>
                  <a:gd name="T4" fmla="*/ 152 w 176"/>
                  <a:gd name="T5" fmla="*/ 40 h 176"/>
                  <a:gd name="T6" fmla="*/ 152 w 176"/>
                  <a:gd name="T7" fmla="*/ 84 h 176"/>
                  <a:gd name="T8" fmla="*/ 108 w 176"/>
                  <a:gd name="T9" fmla="*/ 84 h 176"/>
                  <a:gd name="T10" fmla="*/ 88 w 176"/>
                  <a:gd name="T11" fmla="*/ 68 h 176"/>
                  <a:gd name="T12" fmla="*/ 68 w 176"/>
                  <a:gd name="T13" fmla="*/ 84 h 176"/>
                  <a:gd name="T14" fmla="*/ 20 w 176"/>
                  <a:gd name="T15" fmla="*/ 84 h 176"/>
                  <a:gd name="T16" fmla="*/ 16 w 176"/>
                  <a:gd name="T17" fmla="*/ 88 h 176"/>
                  <a:gd name="T18" fmla="*/ 16 w 176"/>
                  <a:gd name="T19" fmla="*/ 136 h 176"/>
                  <a:gd name="T20" fmla="*/ 0 w 176"/>
                  <a:gd name="T21" fmla="*/ 156 h 176"/>
                  <a:gd name="T22" fmla="*/ 20 w 176"/>
                  <a:gd name="T23" fmla="*/ 176 h 176"/>
                  <a:gd name="T24" fmla="*/ 40 w 176"/>
                  <a:gd name="T25" fmla="*/ 156 h 176"/>
                  <a:gd name="T26" fmla="*/ 24 w 176"/>
                  <a:gd name="T27" fmla="*/ 136 h 176"/>
                  <a:gd name="T28" fmla="*/ 24 w 176"/>
                  <a:gd name="T29" fmla="*/ 92 h 176"/>
                  <a:gd name="T30" fmla="*/ 68 w 176"/>
                  <a:gd name="T31" fmla="*/ 92 h 176"/>
                  <a:gd name="T32" fmla="*/ 88 w 176"/>
                  <a:gd name="T33" fmla="*/ 108 h 176"/>
                  <a:gd name="T34" fmla="*/ 108 w 176"/>
                  <a:gd name="T35" fmla="*/ 92 h 176"/>
                  <a:gd name="T36" fmla="*/ 156 w 176"/>
                  <a:gd name="T37" fmla="*/ 92 h 176"/>
                  <a:gd name="T38" fmla="*/ 160 w 176"/>
                  <a:gd name="T39" fmla="*/ 88 h 176"/>
                  <a:gd name="T40" fmla="*/ 160 w 176"/>
                  <a:gd name="T41" fmla="*/ 40 h 176"/>
                  <a:gd name="T42" fmla="*/ 176 w 176"/>
                  <a:gd name="T43" fmla="*/ 20 h 176"/>
                  <a:gd name="T44" fmla="*/ 156 w 176"/>
                  <a:gd name="T45" fmla="*/ 0 h 176"/>
                  <a:gd name="T46" fmla="*/ 32 w 176"/>
                  <a:gd name="T47" fmla="*/ 156 h 176"/>
                  <a:gd name="T48" fmla="*/ 20 w 176"/>
                  <a:gd name="T49" fmla="*/ 168 h 176"/>
                  <a:gd name="T50" fmla="*/ 8 w 176"/>
                  <a:gd name="T51" fmla="*/ 156 h 176"/>
                  <a:gd name="T52" fmla="*/ 20 w 176"/>
                  <a:gd name="T53" fmla="*/ 144 h 176"/>
                  <a:gd name="T54" fmla="*/ 32 w 176"/>
                  <a:gd name="T55" fmla="*/ 156 h 176"/>
                  <a:gd name="T56" fmla="*/ 88 w 176"/>
                  <a:gd name="T57" fmla="*/ 100 h 176"/>
                  <a:gd name="T58" fmla="*/ 76 w 176"/>
                  <a:gd name="T59" fmla="*/ 88 h 176"/>
                  <a:gd name="T60" fmla="*/ 88 w 176"/>
                  <a:gd name="T61" fmla="*/ 76 h 176"/>
                  <a:gd name="T62" fmla="*/ 100 w 176"/>
                  <a:gd name="T63" fmla="*/ 88 h 176"/>
                  <a:gd name="T64" fmla="*/ 88 w 176"/>
                  <a:gd name="T65" fmla="*/ 100 h 176"/>
                  <a:gd name="T66" fmla="*/ 156 w 176"/>
                  <a:gd name="T67" fmla="*/ 32 h 176"/>
                  <a:gd name="T68" fmla="*/ 144 w 176"/>
                  <a:gd name="T69" fmla="*/ 20 h 176"/>
                  <a:gd name="T70" fmla="*/ 156 w 176"/>
                  <a:gd name="T71" fmla="*/ 8 h 176"/>
                  <a:gd name="T72" fmla="*/ 168 w 176"/>
                  <a:gd name="T73" fmla="*/ 20 h 176"/>
                  <a:gd name="T74" fmla="*/ 156 w 176"/>
                  <a:gd name="T75" fmla="*/ 32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76" h="176">
                    <a:moveTo>
                      <a:pt x="156" y="0"/>
                    </a:moveTo>
                    <a:cubicBezTo>
                      <a:pt x="145" y="0"/>
                      <a:pt x="136" y="9"/>
                      <a:pt x="136" y="20"/>
                    </a:cubicBezTo>
                    <a:cubicBezTo>
                      <a:pt x="136" y="30"/>
                      <a:pt x="143" y="38"/>
                      <a:pt x="152" y="40"/>
                    </a:cubicBezTo>
                    <a:cubicBezTo>
                      <a:pt x="152" y="84"/>
                      <a:pt x="152" y="84"/>
                      <a:pt x="152" y="84"/>
                    </a:cubicBezTo>
                    <a:cubicBezTo>
                      <a:pt x="108" y="84"/>
                      <a:pt x="108" y="84"/>
                      <a:pt x="108" y="84"/>
                    </a:cubicBezTo>
                    <a:cubicBezTo>
                      <a:pt x="106" y="75"/>
                      <a:pt x="98" y="68"/>
                      <a:pt x="88" y="68"/>
                    </a:cubicBezTo>
                    <a:cubicBezTo>
                      <a:pt x="78" y="68"/>
                      <a:pt x="70" y="75"/>
                      <a:pt x="68" y="84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18" y="84"/>
                      <a:pt x="16" y="86"/>
                      <a:pt x="16" y="88"/>
                    </a:cubicBezTo>
                    <a:cubicBezTo>
                      <a:pt x="16" y="136"/>
                      <a:pt x="16" y="136"/>
                      <a:pt x="16" y="136"/>
                    </a:cubicBezTo>
                    <a:cubicBezTo>
                      <a:pt x="7" y="138"/>
                      <a:pt x="0" y="146"/>
                      <a:pt x="0" y="156"/>
                    </a:cubicBezTo>
                    <a:cubicBezTo>
                      <a:pt x="0" y="167"/>
                      <a:pt x="9" y="176"/>
                      <a:pt x="20" y="176"/>
                    </a:cubicBezTo>
                    <a:cubicBezTo>
                      <a:pt x="31" y="176"/>
                      <a:pt x="40" y="167"/>
                      <a:pt x="40" y="156"/>
                    </a:cubicBezTo>
                    <a:cubicBezTo>
                      <a:pt x="40" y="146"/>
                      <a:pt x="33" y="138"/>
                      <a:pt x="24" y="136"/>
                    </a:cubicBezTo>
                    <a:cubicBezTo>
                      <a:pt x="24" y="92"/>
                      <a:pt x="24" y="92"/>
                      <a:pt x="24" y="92"/>
                    </a:cubicBezTo>
                    <a:cubicBezTo>
                      <a:pt x="68" y="92"/>
                      <a:pt x="68" y="92"/>
                      <a:pt x="68" y="92"/>
                    </a:cubicBezTo>
                    <a:cubicBezTo>
                      <a:pt x="70" y="101"/>
                      <a:pt x="78" y="108"/>
                      <a:pt x="88" y="108"/>
                    </a:cubicBezTo>
                    <a:cubicBezTo>
                      <a:pt x="98" y="108"/>
                      <a:pt x="106" y="101"/>
                      <a:pt x="108" y="92"/>
                    </a:cubicBezTo>
                    <a:cubicBezTo>
                      <a:pt x="156" y="92"/>
                      <a:pt x="156" y="92"/>
                      <a:pt x="156" y="92"/>
                    </a:cubicBezTo>
                    <a:cubicBezTo>
                      <a:pt x="158" y="92"/>
                      <a:pt x="160" y="90"/>
                      <a:pt x="160" y="88"/>
                    </a:cubicBezTo>
                    <a:cubicBezTo>
                      <a:pt x="160" y="40"/>
                      <a:pt x="160" y="40"/>
                      <a:pt x="160" y="40"/>
                    </a:cubicBezTo>
                    <a:cubicBezTo>
                      <a:pt x="169" y="38"/>
                      <a:pt x="176" y="30"/>
                      <a:pt x="176" y="20"/>
                    </a:cubicBezTo>
                    <a:cubicBezTo>
                      <a:pt x="176" y="9"/>
                      <a:pt x="167" y="0"/>
                      <a:pt x="156" y="0"/>
                    </a:cubicBezTo>
                    <a:moveTo>
                      <a:pt x="32" y="156"/>
                    </a:moveTo>
                    <a:cubicBezTo>
                      <a:pt x="32" y="163"/>
                      <a:pt x="27" y="168"/>
                      <a:pt x="20" y="168"/>
                    </a:cubicBezTo>
                    <a:cubicBezTo>
                      <a:pt x="13" y="168"/>
                      <a:pt x="8" y="163"/>
                      <a:pt x="8" y="156"/>
                    </a:cubicBezTo>
                    <a:cubicBezTo>
                      <a:pt x="8" y="149"/>
                      <a:pt x="13" y="144"/>
                      <a:pt x="20" y="144"/>
                    </a:cubicBezTo>
                    <a:cubicBezTo>
                      <a:pt x="27" y="144"/>
                      <a:pt x="32" y="149"/>
                      <a:pt x="32" y="156"/>
                    </a:cubicBezTo>
                    <a:moveTo>
                      <a:pt x="88" y="100"/>
                    </a:moveTo>
                    <a:cubicBezTo>
                      <a:pt x="81" y="100"/>
                      <a:pt x="76" y="95"/>
                      <a:pt x="76" y="88"/>
                    </a:cubicBezTo>
                    <a:cubicBezTo>
                      <a:pt x="76" y="81"/>
                      <a:pt x="81" y="76"/>
                      <a:pt x="88" y="76"/>
                    </a:cubicBezTo>
                    <a:cubicBezTo>
                      <a:pt x="95" y="76"/>
                      <a:pt x="100" y="81"/>
                      <a:pt x="100" y="88"/>
                    </a:cubicBezTo>
                    <a:cubicBezTo>
                      <a:pt x="100" y="95"/>
                      <a:pt x="95" y="100"/>
                      <a:pt x="88" y="100"/>
                    </a:cubicBezTo>
                    <a:moveTo>
                      <a:pt x="156" y="32"/>
                    </a:moveTo>
                    <a:cubicBezTo>
                      <a:pt x="149" y="32"/>
                      <a:pt x="144" y="27"/>
                      <a:pt x="144" y="20"/>
                    </a:cubicBezTo>
                    <a:cubicBezTo>
                      <a:pt x="144" y="13"/>
                      <a:pt x="149" y="8"/>
                      <a:pt x="156" y="8"/>
                    </a:cubicBezTo>
                    <a:cubicBezTo>
                      <a:pt x="163" y="8"/>
                      <a:pt x="168" y="13"/>
                      <a:pt x="168" y="20"/>
                    </a:cubicBezTo>
                    <a:cubicBezTo>
                      <a:pt x="168" y="27"/>
                      <a:pt x="163" y="32"/>
                      <a:pt x="156" y="3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</p:grpSp>
        <p:sp>
          <p:nvSpPr>
            <p:cNvPr id="153" name="Oval 6">
              <a:extLst>
                <a:ext uri="{FF2B5EF4-FFF2-40B4-BE49-F238E27FC236}">
                  <a16:creationId xmlns:a16="http://schemas.microsoft.com/office/drawing/2014/main" xmlns="" id="{DE9B3907-2271-42B8-840C-5DCF41F7CBF0}"/>
                </a:ext>
              </a:extLst>
            </p:cNvPr>
            <p:cNvSpPr/>
            <p:nvPr/>
          </p:nvSpPr>
          <p:spPr>
            <a:xfrm>
              <a:off x="4194862" y="3082235"/>
              <a:ext cx="662137" cy="68682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200"/>
            </a:p>
          </p:txBody>
        </p:sp>
      </p:grpSp>
      <p:grpSp>
        <p:nvGrpSpPr>
          <p:cNvPr id="163" name="Group 7">
            <a:extLst>
              <a:ext uri="{FF2B5EF4-FFF2-40B4-BE49-F238E27FC236}">
                <a16:creationId xmlns:a16="http://schemas.microsoft.com/office/drawing/2014/main" xmlns="" id="{245AD884-297D-4CF4-9DC7-766A49D5CB4E}"/>
              </a:ext>
            </a:extLst>
          </p:cNvPr>
          <p:cNvGrpSpPr/>
          <p:nvPr/>
        </p:nvGrpSpPr>
        <p:grpSpPr>
          <a:xfrm>
            <a:off x="9705127" y="4246781"/>
            <a:ext cx="2150535" cy="854187"/>
            <a:chOff x="1081769" y="2933390"/>
            <a:chExt cx="2672453" cy="798790"/>
          </a:xfrm>
          <a:noFill/>
        </p:grpSpPr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xmlns="" id="{71FE4349-ED14-4D72-B190-C0FD609B3808}"/>
                </a:ext>
              </a:extLst>
            </p:cNvPr>
            <p:cNvSpPr txBox="1"/>
            <p:nvPr/>
          </p:nvSpPr>
          <p:spPr>
            <a:xfrm>
              <a:off x="2037681" y="2933390"/>
              <a:ext cx="843032" cy="34538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chemeClr val="accent2">
                      <a:lumMod val="75000"/>
                    </a:schemeClr>
                  </a:solidFill>
                  <a:latin typeface="+mj-lt"/>
                </a:rPr>
                <a:t>172,1</a:t>
              </a:r>
              <a:endParaRPr lang="id-ID" b="1" dirty="0">
                <a:solidFill>
                  <a:schemeClr val="accent2">
                    <a:lumMod val="75000"/>
                  </a:schemeClr>
                </a:solidFill>
                <a:latin typeface="+mj-lt"/>
              </a:endParaRP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xmlns="" id="{13D1141C-7260-464F-BAE7-A519F874A81F}"/>
                </a:ext>
              </a:extLst>
            </p:cNvPr>
            <p:cNvSpPr txBox="1"/>
            <p:nvPr/>
          </p:nvSpPr>
          <p:spPr>
            <a:xfrm>
              <a:off x="1081769" y="3242893"/>
              <a:ext cx="2672453" cy="48928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dirty="0" smtClean="0">
                  <a:ea typeface="Open Sans Light" panose="020B0306030504020204" pitchFamily="34" charset="0"/>
                  <a:cs typeface="Open Sans Light" panose="020B0306030504020204" pitchFamily="34" charset="0"/>
                </a:rPr>
                <a:t>иные мероприятия по отрасли ЖКХ</a:t>
              </a:r>
              <a:endParaRPr lang="en-US" sz="1400" b="1" dirty="0"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</p:grpSp>
      <p:grpSp>
        <p:nvGrpSpPr>
          <p:cNvPr id="166" name="Group 194"/>
          <p:cNvGrpSpPr>
            <a:grpSpLocks noChangeAspect="1"/>
          </p:cNvGrpSpPr>
          <p:nvPr/>
        </p:nvGrpSpPr>
        <p:grpSpPr bwMode="auto">
          <a:xfrm>
            <a:off x="2737045" y="5201552"/>
            <a:ext cx="374650" cy="373062"/>
            <a:chOff x="3572" y="3930"/>
            <a:chExt cx="236" cy="235"/>
          </a:xfrm>
          <a:solidFill>
            <a:schemeClr val="bg1"/>
          </a:solidFill>
        </p:grpSpPr>
        <p:sp>
          <p:nvSpPr>
            <p:cNvPr id="167" name="Freeform 196"/>
            <p:cNvSpPr>
              <a:spLocks/>
            </p:cNvSpPr>
            <p:nvPr/>
          </p:nvSpPr>
          <p:spPr bwMode="auto">
            <a:xfrm>
              <a:off x="3572" y="3930"/>
              <a:ext cx="118" cy="117"/>
            </a:xfrm>
            <a:custGeom>
              <a:avLst/>
              <a:gdLst>
                <a:gd name="T0" fmla="*/ 774 w 1650"/>
                <a:gd name="T1" fmla="*/ 4 h 1639"/>
                <a:gd name="T2" fmla="*/ 889 w 1650"/>
                <a:gd name="T3" fmla="*/ 25 h 1639"/>
                <a:gd name="T4" fmla="*/ 1001 w 1650"/>
                <a:gd name="T5" fmla="*/ 65 h 1639"/>
                <a:gd name="T6" fmla="*/ 1105 w 1650"/>
                <a:gd name="T7" fmla="*/ 126 h 1639"/>
                <a:gd name="T8" fmla="*/ 1200 w 1650"/>
                <a:gd name="T9" fmla="*/ 205 h 1639"/>
                <a:gd name="T10" fmla="*/ 1278 w 1650"/>
                <a:gd name="T11" fmla="*/ 298 h 1639"/>
                <a:gd name="T12" fmla="*/ 1338 w 1650"/>
                <a:gd name="T13" fmla="*/ 399 h 1639"/>
                <a:gd name="T14" fmla="*/ 1379 w 1650"/>
                <a:gd name="T15" fmla="*/ 507 h 1639"/>
                <a:gd name="T16" fmla="*/ 1402 w 1650"/>
                <a:gd name="T17" fmla="*/ 619 h 1639"/>
                <a:gd name="T18" fmla="*/ 1406 w 1650"/>
                <a:gd name="T19" fmla="*/ 733 h 1639"/>
                <a:gd name="T20" fmla="*/ 1397 w 1650"/>
                <a:gd name="T21" fmla="*/ 830 h 1639"/>
                <a:gd name="T22" fmla="*/ 1408 w 1650"/>
                <a:gd name="T23" fmla="*/ 906 h 1639"/>
                <a:gd name="T24" fmla="*/ 1437 w 1650"/>
                <a:gd name="T25" fmla="*/ 977 h 1639"/>
                <a:gd name="T26" fmla="*/ 1485 w 1650"/>
                <a:gd name="T27" fmla="*/ 1039 h 1639"/>
                <a:gd name="T28" fmla="*/ 1495 w 1650"/>
                <a:gd name="T29" fmla="*/ 1358 h 1639"/>
                <a:gd name="T30" fmla="*/ 1252 w 1650"/>
                <a:gd name="T31" fmla="*/ 1121 h 1639"/>
                <a:gd name="T32" fmla="*/ 1214 w 1650"/>
                <a:gd name="T33" fmla="*/ 1108 h 1639"/>
                <a:gd name="T34" fmla="*/ 1176 w 1650"/>
                <a:gd name="T35" fmla="*/ 1112 h 1639"/>
                <a:gd name="T36" fmla="*/ 1141 w 1650"/>
                <a:gd name="T37" fmla="*/ 1134 h 1639"/>
                <a:gd name="T38" fmla="*/ 1119 w 1650"/>
                <a:gd name="T39" fmla="*/ 1168 h 1639"/>
                <a:gd name="T40" fmla="*/ 1115 w 1650"/>
                <a:gd name="T41" fmla="*/ 1207 h 1639"/>
                <a:gd name="T42" fmla="*/ 1128 w 1650"/>
                <a:gd name="T43" fmla="*/ 1244 h 1639"/>
                <a:gd name="T44" fmla="*/ 1367 w 1650"/>
                <a:gd name="T45" fmla="*/ 1484 h 1639"/>
                <a:gd name="T46" fmla="*/ 1045 w 1650"/>
                <a:gd name="T47" fmla="*/ 1474 h 1639"/>
                <a:gd name="T48" fmla="*/ 984 w 1650"/>
                <a:gd name="T49" fmla="*/ 1427 h 1639"/>
                <a:gd name="T50" fmla="*/ 912 w 1650"/>
                <a:gd name="T51" fmla="*/ 1398 h 1639"/>
                <a:gd name="T52" fmla="*/ 835 w 1650"/>
                <a:gd name="T53" fmla="*/ 1388 h 1639"/>
                <a:gd name="T54" fmla="*/ 738 w 1650"/>
                <a:gd name="T55" fmla="*/ 1396 h 1639"/>
                <a:gd name="T56" fmla="*/ 623 w 1650"/>
                <a:gd name="T57" fmla="*/ 1392 h 1639"/>
                <a:gd name="T58" fmla="*/ 510 w 1650"/>
                <a:gd name="T59" fmla="*/ 1369 h 1639"/>
                <a:gd name="T60" fmla="*/ 402 w 1650"/>
                <a:gd name="T61" fmla="*/ 1329 h 1639"/>
                <a:gd name="T62" fmla="*/ 300 w 1650"/>
                <a:gd name="T63" fmla="*/ 1270 h 1639"/>
                <a:gd name="T64" fmla="*/ 206 w 1650"/>
                <a:gd name="T65" fmla="*/ 1192 h 1639"/>
                <a:gd name="T66" fmla="*/ 126 w 1650"/>
                <a:gd name="T67" fmla="*/ 1098 h 1639"/>
                <a:gd name="T68" fmla="*/ 66 w 1650"/>
                <a:gd name="T69" fmla="*/ 993 h 1639"/>
                <a:gd name="T70" fmla="*/ 25 w 1650"/>
                <a:gd name="T71" fmla="*/ 884 h 1639"/>
                <a:gd name="T72" fmla="*/ 4 w 1650"/>
                <a:gd name="T73" fmla="*/ 769 h 1639"/>
                <a:gd name="T74" fmla="*/ 1 w 1650"/>
                <a:gd name="T75" fmla="*/ 653 h 1639"/>
                <a:gd name="T76" fmla="*/ 12 w 1650"/>
                <a:gd name="T77" fmla="*/ 581 h 1639"/>
                <a:gd name="T78" fmla="*/ 30 w 1650"/>
                <a:gd name="T79" fmla="*/ 564 h 1639"/>
                <a:gd name="T80" fmla="*/ 55 w 1650"/>
                <a:gd name="T81" fmla="*/ 560 h 1639"/>
                <a:gd name="T82" fmla="*/ 79 w 1650"/>
                <a:gd name="T83" fmla="*/ 571 h 1639"/>
                <a:gd name="T84" fmla="*/ 319 w 1650"/>
                <a:gd name="T85" fmla="*/ 805 h 1639"/>
                <a:gd name="T86" fmla="*/ 377 w 1650"/>
                <a:gd name="T87" fmla="*/ 840 h 1639"/>
                <a:gd name="T88" fmla="*/ 441 w 1650"/>
                <a:gd name="T89" fmla="*/ 856 h 1639"/>
                <a:gd name="T90" fmla="*/ 508 w 1650"/>
                <a:gd name="T91" fmla="*/ 856 h 1639"/>
                <a:gd name="T92" fmla="*/ 572 w 1650"/>
                <a:gd name="T93" fmla="*/ 840 h 1639"/>
                <a:gd name="T94" fmla="*/ 631 w 1650"/>
                <a:gd name="T95" fmla="*/ 805 h 1639"/>
                <a:gd name="T96" fmla="*/ 788 w 1650"/>
                <a:gd name="T97" fmla="*/ 653 h 1639"/>
                <a:gd name="T98" fmla="*/ 831 w 1650"/>
                <a:gd name="T99" fmla="*/ 598 h 1639"/>
                <a:gd name="T100" fmla="*/ 856 w 1650"/>
                <a:gd name="T101" fmla="*/ 537 h 1639"/>
                <a:gd name="T102" fmla="*/ 864 w 1650"/>
                <a:gd name="T103" fmla="*/ 472 h 1639"/>
                <a:gd name="T104" fmla="*/ 856 w 1650"/>
                <a:gd name="T105" fmla="*/ 406 h 1639"/>
                <a:gd name="T106" fmla="*/ 831 w 1650"/>
                <a:gd name="T107" fmla="*/ 345 h 1639"/>
                <a:gd name="T108" fmla="*/ 788 w 1650"/>
                <a:gd name="T109" fmla="*/ 290 h 1639"/>
                <a:gd name="T110" fmla="*/ 568 w 1650"/>
                <a:gd name="T111" fmla="*/ 67 h 1639"/>
                <a:gd name="T112" fmla="*/ 565 w 1650"/>
                <a:gd name="T113" fmla="*/ 42 h 1639"/>
                <a:gd name="T114" fmla="*/ 576 w 1650"/>
                <a:gd name="T115" fmla="*/ 19 h 1639"/>
                <a:gd name="T116" fmla="*/ 599 w 1650"/>
                <a:gd name="T117" fmla="*/ 8 h 1639"/>
                <a:gd name="T118" fmla="*/ 715 w 1650"/>
                <a:gd name="T119" fmla="*/ 0 h 1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50" h="1639">
                  <a:moveTo>
                    <a:pt x="715" y="0"/>
                  </a:moveTo>
                  <a:lnTo>
                    <a:pt x="774" y="4"/>
                  </a:lnTo>
                  <a:lnTo>
                    <a:pt x="833" y="12"/>
                  </a:lnTo>
                  <a:lnTo>
                    <a:pt x="889" y="25"/>
                  </a:lnTo>
                  <a:lnTo>
                    <a:pt x="946" y="43"/>
                  </a:lnTo>
                  <a:lnTo>
                    <a:pt x="1001" y="65"/>
                  </a:lnTo>
                  <a:lnTo>
                    <a:pt x="1054" y="94"/>
                  </a:lnTo>
                  <a:lnTo>
                    <a:pt x="1105" y="126"/>
                  </a:lnTo>
                  <a:lnTo>
                    <a:pt x="1154" y="163"/>
                  </a:lnTo>
                  <a:lnTo>
                    <a:pt x="1200" y="205"/>
                  </a:lnTo>
                  <a:lnTo>
                    <a:pt x="1242" y="249"/>
                  </a:lnTo>
                  <a:lnTo>
                    <a:pt x="1278" y="298"/>
                  </a:lnTo>
                  <a:lnTo>
                    <a:pt x="1310" y="347"/>
                  </a:lnTo>
                  <a:lnTo>
                    <a:pt x="1338" y="399"/>
                  </a:lnTo>
                  <a:lnTo>
                    <a:pt x="1361" y="452"/>
                  </a:lnTo>
                  <a:lnTo>
                    <a:pt x="1379" y="507"/>
                  </a:lnTo>
                  <a:lnTo>
                    <a:pt x="1392" y="563"/>
                  </a:lnTo>
                  <a:lnTo>
                    <a:pt x="1402" y="619"/>
                  </a:lnTo>
                  <a:lnTo>
                    <a:pt x="1406" y="677"/>
                  </a:lnTo>
                  <a:lnTo>
                    <a:pt x="1406" y="733"/>
                  </a:lnTo>
                  <a:lnTo>
                    <a:pt x="1400" y="790"/>
                  </a:lnTo>
                  <a:lnTo>
                    <a:pt x="1397" y="830"/>
                  </a:lnTo>
                  <a:lnTo>
                    <a:pt x="1400" y="868"/>
                  </a:lnTo>
                  <a:lnTo>
                    <a:pt x="1408" y="906"/>
                  </a:lnTo>
                  <a:lnTo>
                    <a:pt x="1420" y="942"/>
                  </a:lnTo>
                  <a:lnTo>
                    <a:pt x="1437" y="977"/>
                  </a:lnTo>
                  <a:lnTo>
                    <a:pt x="1458" y="1010"/>
                  </a:lnTo>
                  <a:lnTo>
                    <a:pt x="1485" y="1039"/>
                  </a:lnTo>
                  <a:lnTo>
                    <a:pt x="1650" y="1204"/>
                  </a:lnTo>
                  <a:lnTo>
                    <a:pt x="1495" y="1358"/>
                  </a:lnTo>
                  <a:lnTo>
                    <a:pt x="1268" y="1134"/>
                  </a:lnTo>
                  <a:lnTo>
                    <a:pt x="1252" y="1121"/>
                  </a:lnTo>
                  <a:lnTo>
                    <a:pt x="1234" y="1112"/>
                  </a:lnTo>
                  <a:lnTo>
                    <a:pt x="1214" y="1108"/>
                  </a:lnTo>
                  <a:lnTo>
                    <a:pt x="1195" y="1108"/>
                  </a:lnTo>
                  <a:lnTo>
                    <a:pt x="1176" y="1112"/>
                  </a:lnTo>
                  <a:lnTo>
                    <a:pt x="1158" y="1121"/>
                  </a:lnTo>
                  <a:lnTo>
                    <a:pt x="1141" y="1134"/>
                  </a:lnTo>
                  <a:lnTo>
                    <a:pt x="1128" y="1150"/>
                  </a:lnTo>
                  <a:lnTo>
                    <a:pt x="1119" y="1168"/>
                  </a:lnTo>
                  <a:lnTo>
                    <a:pt x="1115" y="1187"/>
                  </a:lnTo>
                  <a:lnTo>
                    <a:pt x="1115" y="1207"/>
                  </a:lnTo>
                  <a:lnTo>
                    <a:pt x="1119" y="1226"/>
                  </a:lnTo>
                  <a:lnTo>
                    <a:pt x="1128" y="1244"/>
                  </a:lnTo>
                  <a:lnTo>
                    <a:pt x="1141" y="1260"/>
                  </a:lnTo>
                  <a:lnTo>
                    <a:pt x="1367" y="1484"/>
                  </a:lnTo>
                  <a:lnTo>
                    <a:pt x="1210" y="1639"/>
                  </a:lnTo>
                  <a:lnTo>
                    <a:pt x="1045" y="1474"/>
                  </a:lnTo>
                  <a:lnTo>
                    <a:pt x="1016" y="1449"/>
                  </a:lnTo>
                  <a:lnTo>
                    <a:pt x="984" y="1427"/>
                  </a:lnTo>
                  <a:lnTo>
                    <a:pt x="948" y="1411"/>
                  </a:lnTo>
                  <a:lnTo>
                    <a:pt x="912" y="1398"/>
                  </a:lnTo>
                  <a:lnTo>
                    <a:pt x="874" y="1391"/>
                  </a:lnTo>
                  <a:lnTo>
                    <a:pt x="835" y="1388"/>
                  </a:lnTo>
                  <a:lnTo>
                    <a:pt x="795" y="1391"/>
                  </a:lnTo>
                  <a:lnTo>
                    <a:pt x="738" y="1396"/>
                  </a:lnTo>
                  <a:lnTo>
                    <a:pt x="681" y="1396"/>
                  </a:lnTo>
                  <a:lnTo>
                    <a:pt x="623" y="1392"/>
                  </a:lnTo>
                  <a:lnTo>
                    <a:pt x="567" y="1384"/>
                  </a:lnTo>
                  <a:lnTo>
                    <a:pt x="510" y="1369"/>
                  </a:lnTo>
                  <a:lnTo>
                    <a:pt x="455" y="1351"/>
                  </a:lnTo>
                  <a:lnTo>
                    <a:pt x="402" y="1329"/>
                  </a:lnTo>
                  <a:lnTo>
                    <a:pt x="349" y="1302"/>
                  </a:lnTo>
                  <a:lnTo>
                    <a:pt x="300" y="1270"/>
                  </a:lnTo>
                  <a:lnTo>
                    <a:pt x="251" y="1233"/>
                  </a:lnTo>
                  <a:lnTo>
                    <a:pt x="206" y="1192"/>
                  </a:lnTo>
                  <a:lnTo>
                    <a:pt x="164" y="1146"/>
                  </a:lnTo>
                  <a:lnTo>
                    <a:pt x="126" y="1098"/>
                  </a:lnTo>
                  <a:lnTo>
                    <a:pt x="94" y="1047"/>
                  </a:lnTo>
                  <a:lnTo>
                    <a:pt x="66" y="993"/>
                  </a:lnTo>
                  <a:lnTo>
                    <a:pt x="44" y="939"/>
                  </a:lnTo>
                  <a:lnTo>
                    <a:pt x="25" y="884"/>
                  </a:lnTo>
                  <a:lnTo>
                    <a:pt x="12" y="827"/>
                  </a:lnTo>
                  <a:lnTo>
                    <a:pt x="4" y="769"/>
                  </a:lnTo>
                  <a:lnTo>
                    <a:pt x="0" y="711"/>
                  </a:lnTo>
                  <a:lnTo>
                    <a:pt x="1" y="653"/>
                  </a:lnTo>
                  <a:lnTo>
                    <a:pt x="8" y="594"/>
                  </a:lnTo>
                  <a:lnTo>
                    <a:pt x="12" y="581"/>
                  </a:lnTo>
                  <a:lnTo>
                    <a:pt x="20" y="571"/>
                  </a:lnTo>
                  <a:lnTo>
                    <a:pt x="30" y="564"/>
                  </a:lnTo>
                  <a:lnTo>
                    <a:pt x="42" y="560"/>
                  </a:lnTo>
                  <a:lnTo>
                    <a:pt x="55" y="560"/>
                  </a:lnTo>
                  <a:lnTo>
                    <a:pt x="68" y="563"/>
                  </a:lnTo>
                  <a:lnTo>
                    <a:pt x="79" y="571"/>
                  </a:lnTo>
                  <a:lnTo>
                    <a:pt x="292" y="783"/>
                  </a:lnTo>
                  <a:lnTo>
                    <a:pt x="319" y="805"/>
                  </a:lnTo>
                  <a:lnTo>
                    <a:pt x="347" y="825"/>
                  </a:lnTo>
                  <a:lnTo>
                    <a:pt x="377" y="840"/>
                  </a:lnTo>
                  <a:lnTo>
                    <a:pt x="409" y="850"/>
                  </a:lnTo>
                  <a:lnTo>
                    <a:pt x="441" y="856"/>
                  </a:lnTo>
                  <a:lnTo>
                    <a:pt x="475" y="859"/>
                  </a:lnTo>
                  <a:lnTo>
                    <a:pt x="508" y="856"/>
                  </a:lnTo>
                  <a:lnTo>
                    <a:pt x="540" y="850"/>
                  </a:lnTo>
                  <a:lnTo>
                    <a:pt x="572" y="840"/>
                  </a:lnTo>
                  <a:lnTo>
                    <a:pt x="602" y="825"/>
                  </a:lnTo>
                  <a:lnTo>
                    <a:pt x="631" y="805"/>
                  </a:lnTo>
                  <a:lnTo>
                    <a:pt x="658" y="783"/>
                  </a:lnTo>
                  <a:lnTo>
                    <a:pt x="788" y="653"/>
                  </a:lnTo>
                  <a:lnTo>
                    <a:pt x="812" y="626"/>
                  </a:lnTo>
                  <a:lnTo>
                    <a:pt x="831" y="598"/>
                  </a:lnTo>
                  <a:lnTo>
                    <a:pt x="845" y="568"/>
                  </a:lnTo>
                  <a:lnTo>
                    <a:pt x="856" y="537"/>
                  </a:lnTo>
                  <a:lnTo>
                    <a:pt x="862" y="505"/>
                  </a:lnTo>
                  <a:lnTo>
                    <a:pt x="864" y="472"/>
                  </a:lnTo>
                  <a:lnTo>
                    <a:pt x="862" y="438"/>
                  </a:lnTo>
                  <a:lnTo>
                    <a:pt x="856" y="406"/>
                  </a:lnTo>
                  <a:lnTo>
                    <a:pt x="845" y="375"/>
                  </a:lnTo>
                  <a:lnTo>
                    <a:pt x="831" y="345"/>
                  </a:lnTo>
                  <a:lnTo>
                    <a:pt x="812" y="316"/>
                  </a:lnTo>
                  <a:lnTo>
                    <a:pt x="788" y="290"/>
                  </a:lnTo>
                  <a:lnTo>
                    <a:pt x="576" y="78"/>
                  </a:lnTo>
                  <a:lnTo>
                    <a:pt x="568" y="67"/>
                  </a:lnTo>
                  <a:lnTo>
                    <a:pt x="564" y="54"/>
                  </a:lnTo>
                  <a:lnTo>
                    <a:pt x="565" y="42"/>
                  </a:lnTo>
                  <a:lnTo>
                    <a:pt x="568" y="30"/>
                  </a:lnTo>
                  <a:lnTo>
                    <a:pt x="576" y="19"/>
                  </a:lnTo>
                  <a:lnTo>
                    <a:pt x="586" y="12"/>
                  </a:lnTo>
                  <a:lnTo>
                    <a:pt x="599" y="8"/>
                  </a:lnTo>
                  <a:lnTo>
                    <a:pt x="658" y="2"/>
                  </a:lnTo>
                  <a:lnTo>
                    <a:pt x="7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8" name="Freeform 197"/>
            <p:cNvSpPr>
              <a:spLocks/>
            </p:cNvSpPr>
            <p:nvPr/>
          </p:nvSpPr>
          <p:spPr bwMode="auto">
            <a:xfrm>
              <a:off x="3692" y="4049"/>
              <a:ext cx="106" cy="105"/>
            </a:xfrm>
            <a:custGeom>
              <a:avLst/>
              <a:gdLst>
                <a:gd name="T0" fmla="*/ 440 w 1485"/>
                <a:gd name="T1" fmla="*/ 0 h 1475"/>
                <a:gd name="T2" fmla="*/ 1395 w 1485"/>
                <a:gd name="T3" fmla="*/ 949 h 1475"/>
                <a:gd name="T4" fmla="*/ 1422 w 1485"/>
                <a:gd name="T5" fmla="*/ 978 h 1475"/>
                <a:gd name="T6" fmla="*/ 1443 w 1485"/>
                <a:gd name="T7" fmla="*/ 1010 h 1475"/>
                <a:gd name="T8" fmla="*/ 1460 w 1485"/>
                <a:gd name="T9" fmla="*/ 1043 h 1475"/>
                <a:gd name="T10" fmla="*/ 1472 w 1485"/>
                <a:gd name="T11" fmla="*/ 1077 h 1475"/>
                <a:gd name="T12" fmla="*/ 1481 w 1485"/>
                <a:gd name="T13" fmla="*/ 1113 h 1475"/>
                <a:gd name="T14" fmla="*/ 1485 w 1485"/>
                <a:gd name="T15" fmla="*/ 1149 h 1475"/>
                <a:gd name="T16" fmla="*/ 1485 w 1485"/>
                <a:gd name="T17" fmla="*/ 1186 h 1475"/>
                <a:gd name="T18" fmla="*/ 1481 w 1485"/>
                <a:gd name="T19" fmla="*/ 1222 h 1475"/>
                <a:gd name="T20" fmla="*/ 1472 w 1485"/>
                <a:gd name="T21" fmla="*/ 1257 h 1475"/>
                <a:gd name="T22" fmla="*/ 1459 w 1485"/>
                <a:gd name="T23" fmla="*/ 1292 h 1475"/>
                <a:gd name="T24" fmla="*/ 1442 w 1485"/>
                <a:gd name="T25" fmla="*/ 1325 h 1475"/>
                <a:gd name="T26" fmla="*/ 1421 w 1485"/>
                <a:gd name="T27" fmla="*/ 1356 h 1475"/>
                <a:gd name="T28" fmla="*/ 1394 w 1485"/>
                <a:gd name="T29" fmla="*/ 1386 h 1475"/>
                <a:gd name="T30" fmla="*/ 1366 w 1485"/>
                <a:gd name="T31" fmla="*/ 1411 h 1475"/>
                <a:gd name="T32" fmla="*/ 1334 w 1485"/>
                <a:gd name="T33" fmla="*/ 1432 h 1475"/>
                <a:gd name="T34" fmla="*/ 1301 w 1485"/>
                <a:gd name="T35" fmla="*/ 1449 h 1475"/>
                <a:gd name="T36" fmla="*/ 1266 w 1485"/>
                <a:gd name="T37" fmla="*/ 1462 h 1475"/>
                <a:gd name="T38" fmla="*/ 1230 w 1485"/>
                <a:gd name="T39" fmla="*/ 1471 h 1475"/>
                <a:gd name="T40" fmla="*/ 1194 w 1485"/>
                <a:gd name="T41" fmla="*/ 1475 h 1475"/>
                <a:gd name="T42" fmla="*/ 1157 w 1485"/>
                <a:gd name="T43" fmla="*/ 1475 h 1475"/>
                <a:gd name="T44" fmla="*/ 1121 w 1485"/>
                <a:gd name="T45" fmla="*/ 1471 h 1475"/>
                <a:gd name="T46" fmla="*/ 1085 w 1485"/>
                <a:gd name="T47" fmla="*/ 1463 h 1475"/>
                <a:gd name="T48" fmla="*/ 1050 w 1485"/>
                <a:gd name="T49" fmla="*/ 1450 h 1475"/>
                <a:gd name="T50" fmla="*/ 1017 w 1485"/>
                <a:gd name="T51" fmla="*/ 1433 h 1475"/>
                <a:gd name="T52" fmla="*/ 985 w 1485"/>
                <a:gd name="T53" fmla="*/ 1412 h 1475"/>
                <a:gd name="T54" fmla="*/ 956 w 1485"/>
                <a:gd name="T55" fmla="*/ 1386 h 1475"/>
                <a:gd name="T56" fmla="*/ 0 w 1485"/>
                <a:gd name="T57" fmla="*/ 435 h 1475"/>
                <a:gd name="T58" fmla="*/ 156 w 1485"/>
                <a:gd name="T59" fmla="*/ 281 h 1475"/>
                <a:gd name="T60" fmla="*/ 1085 w 1485"/>
                <a:gd name="T61" fmla="*/ 1204 h 1475"/>
                <a:gd name="T62" fmla="*/ 1101 w 1485"/>
                <a:gd name="T63" fmla="*/ 1216 h 1475"/>
                <a:gd name="T64" fmla="*/ 1119 w 1485"/>
                <a:gd name="T65" fmla="*/ 1225 h 1475"/>
                <a:gd name="T66" fmla="*/ 1138 w 1485"/>
                <a:gd name="T67" fmla="*/ 1229 h 1475"/>
                <a:gd name="T68" fmla="*/ 1157 w 1485"/>
                <a:gd name="T69" fmla="*/ 1229 h 1475"/>
                <a:gd name="T70" fmla="*/ 1177 w 1485"/>
                <a:gd name="T71" fmla="*/ 1225 h 1475"/>
                <a:gd name="T72" fmla="*/ 1195 w 1485"/>
                <a:gd name="T73" fmla="*/ 1216 h 1475"/>
                <a:gd name="T74" fmla="*/ 1212 w 1485"/>
                <a:gd name="T75" fmla="*/ 1204 h 1475"/>
                <a:gd name="T76" fmla="*/ 1224 w 1485"/>
                <a:gd name="T77" fmla="*/ 1187 h 1475"/>
                <a:gd name="T78" fmla="*/ 1233 w 1485"/>
                <a:gd name="T79" fmla="*/ 1168 h 1475"/>
                <a:gd name="T80" fmla="*/ 1237 w 1485"/>
                <a:gd name="T81" fmla="*/ 1149 h 1475"/>
                <a:gd name="T82" fmla="*/ 1237 w 1485"/>
                <a:gd name="T83" fmla="*/ 1130 h 1475"/>
                <a:gd name="T84" fmla="*/ 1233 w 1485"/>
                <a:gd name="T85" fmla="*/ 1111 h 1475"/>
                <a:gd name="T86" fmla="*/ 1224 w 1485"/>
                <a:gd name="T87" fmla="*/ 1093 h 1475"/>
                <a:gd name="T88" fmla="*/ 1212 w 1485"/>
                <a:gd name="T89" fmla="*/ 1077 h 1475"/>
                <a:gd name="T90" fmla="*/ 283 w 1485"/>
                <a:gd name="T91" fmla="*/ 154 h 1475"/>
                <a:gd name="T92" fmla="*/ 440 w 1485"/>
                <a:gd name="T93" fmla="*/ 0 h 1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85" h="1475">
                  <a:moveTo>
                    <a:pt x="440" y="0"/>
                  </a:moveTo>
                  <a:lnTo>
                    <a:pt x="1395" y="949"/>
                  </a:lnTo>
                  <a:lnTo>
                    <a:pt x="1422" y="978"/>
                  </a:lnTo>
                  <a:lnTo>
                    <a:pt x="1443" y="1010"/>
                  </a:lnTo>
                  <a:lnTo>
                    <a:pt x="1460" y="1043"/>
                  </a:lnTo>
                  <a:lnTo>
                    <a:pt x="1472" y="1077"/>
                  </a:lnTo>
                  <a:lnTo>
                    <a:pt x="1481" y="1113"/>
                  </a:lnTo>
                  <a:lnTo>
                    <a:pt x="1485" y="1149"/>
                  </a:lnTo>
                  <a:lnTo>
                    <a:pt x="1485" y="1186"/>
                  </a:lnTo>
                  <a:lnTo>
                    <a:pt x="1481" y="1222"/>
                  </a:lnTo>
                  <a:lnTo>
                    <a:pt x="1472" y="1257"/>
                  </a:lnTo>
                  <a:lnTo>
                    <a:pt x="1459" y="1292"/>
                  </a:lnTo>
                  <a:lnTo>
                    <a:pt x="1442" y="1325"/>
                  </a:lnTo>
                  <a:lnTo>
                    <a:pt x="1421" y="1356"/>
                  </a:lnTo>
                  <a:lnTo>
                    <a:pt x="1394" y="1386"/>
                  </a:lnTo>
                  <a:lnTo>
                    <a:pt x="1366" y="1411"/>
                  </a:lnTo>
                  <a:lnTo>
                    <a:pt x="1334" y="1432"/>
                  </a:lnTo>
                  <a:lnTo>
                    <a:pt x="1301" y="1449"/>
                  </a:lnTo>
                  <a:lnTo>
                    <a:pt x="1266" y="1462"/>
                  </a:lnTo>
                  <a:lnTo>
                    <a:pt x="1230" y="1471"/>
                  </a:lnTo>
                  <a:lnTo>
                    <a:pt x="1194" y="1475"/>
                  </a:lnTo>
                  <a:lnTo>
                    <a:pt x="1157" y="1475"/>
                  </a:lnTo>
                  <a:lnTo>
                    <a:pt x="1121" y="1471"/>
                  </a:lnTo>
                  <a:lnTo>
                    <a:pt x="1085" y="1463"/>
                  </a:lnTo>
                  <a:lnTo>
                    <a:pt x="1050" y="1450"/>
                  </a:lnTo>
                  <a:lnTo>
                    <a:pt x="1017" y="1433"/>
                  </a:lnTo>
                  <a:lnTo>
                    <a:pt x="985" y="1412"/>
                  </a:lnTo>
                  <a:lnTo>
                    <a:pt x="956" y="1386"/>
                  </a:lnTo>
                  <a:lnTo>
                    <a:pt x="0" y="435"/>
                  </a:lnTo>
                  <a:lnTo>
                    <a:pt x="156" y="281"/>
                  </a:lnTo>
                  <a:lnTo>
                    <a:pt x="1085" y="1204"/>
                  </a:lnTo>
                  <a:lnTo>
                    <a:pt x="1101" y="1216"/>
                  </a:lnTo>
                  <a:lnTo>
                    <a:pt x="1119" y="1225"/>
                  </a:lnTo>
                  <a:lnTo>
                    <a:pt x="1138" y="1229"/>
                  </a:lnTo>
                  <a:lnTo>
                    <a:pt x="1157" y="1229"/>
                  </a:lnTo>
                  <a:lnTo>
                    <a:pt x="1177" y="1225"/>
                  </a:lnTo>
                  <a:lnTo>
                    <a:pt x="1195" y="1216"/>
                  </a:lnTo>
                  <a:lnTo>
                    <a:pt x="1212" y="1204"/>
                  </a:lnTo>
                  <a:lnTo>
                    <a:pt x="1224" y="1187"/>
                  </a:lnTo>
                  <a:lnTo>
                    <a:pt x="1233" y="1168"/>
                  </a:lnTo>
                  <a:lnTo>
                    <a:pt x="1237" y="1149"/>
                  </a:lnTo>
                  <a:lnTo>
                    <a:pt x="1237" y="1130"/>
                  </a:lnTo>
                  <a:lnTo>
                    <a:pt x="1233" y="1111"/>
                  </a:lnTo>
                  <a:lnTo>
                    <a:pt x="1224" y="1093"/>
                  </a:lnTo>
                  <a:lnTo>
                    <a:pt x="1212" y="1077"/>
                  </a:lnTo>
                  <a:lnTo>
                    <a:pt x="283" y="154"/>
                  </a:lnTo>
                  <a:lnTo>
                    <a:pt x="4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9" name="Freeform 198"/>
            <p:cNvSpPr>
              <a:spLocks/>
            </p:cNvSpPr>
            <p:nvPr/>
          </p:nvSpPr>
          <p:spPr bwMode="auto">
            <a:xfrm>
              <a:off x="3573" y="3932"/>
              <a:ext cx="235" cy="233"/>
            </a:xfrm>
            <a:custGeom>
              <a:avLst/>
              <a:gdLst>
                <a:gd name="T0" fmla="*/ 3087 w 3292"/>
                <a:gd name="T1" fmla="*/ 0 h 3272"/>
                <a:gd name="T2" fmla="*/ 3292 w 3292"/>
                <a:gd name="T3" fmla="*/ 205 h 3272"/>
                <a:gd name="T4" fmla="*/ 2880 w 3292"/>
                <a:gd name="T5" fmla="*/ 1024 h 3272"/>
                <a:gd name="T6" fmla="*/ 2467 w 3292"/>
                <a:gd name="T7" fmla="*/ 1024 h 3272"/>
                <a:gd name="T8" fmla="*/ 1346 w 3292"/>
                <a:gd name="T9" fmla="*/ 2135 h 3272"/>
                <a:gd name="T10" fmla="*/ 1551 w 3292"/>
                <a:gd name="T11" fmla="*/ 2339 h 3272"/>
                <a:gd name="T12" fmla="*/ 739 w 3292"/>
                <a:gd name="T13" fmla="*/ 3146 h 3272"/>
                <a:gd name="T14" fmla="*/ 704 w 3292"/>
                <a:gd name="T15" fmla="*/ 3177 h 3272"/>
                <a:gd name="T16" fmla="*/ 666 w 3292"/>
                <a:gd name="T17" fmla="*/ 3205 h 3272"/>
                <a:gd name="T18" fmla="*/ 627 w 3292"/>
                <a:gd name="T19" fmla="*/ 3227 h 3272"/>
                <a:gd name="T20" fmla="*/ 585 w 3292"/>
                <a:gd name="T21" fmla="*/ 3245 h 3272"/>
                <a:gd name="T22" fmla="*/ 543 w 3292"/>
                <a:gd name="T23" fmla="*/ 3259 h 3272"/>
                <a:gd name="T24" fmla="*/ 499 w 3292"/>
                <a:gd name="T25" fmla="*/ 3267 h 3272"/>
                <a:gd name="T26" fmla="*/ 455 w 3292"/>
                <a:gd name="T27" fmla="*/ 3272 h 3272"/>
                <a:gd name="T28" fmla="*/ 411 w 3292"/>
                <a:gd name="T29" fmla="*/ 3272 h 3272"/>
                <a:gd name="T30" fmla="*/ 366 w 3292"/>
                <a:gd name="T31" fmla="*/ 3267 h 3272"/>
                <a:gd name="T32" fmla="*/ 323 w 3292"/>
                <a:gd name="T33" fmla="*/ 3259 h 3272"/>
                <a:gd name="T34" fmla="*/ 280 w 3292"/>
                <a:gd name="T35" fmla="*/ 3245 h 3272"/>
                <a:gd name="T36" fmla="*/ 239 w 3292"/>
                <a:gd name="T37" fmla="*/ 3227 h 3272"/>
                <a:gd name="T38" fmla="*/ 199 w 3292"/>
                <a:gd name="T39" fmla="*/ 3205 h 3272"/>
                <a:gd name="T40" fmla="*/ 162 w 3292"/>
                <a:gd name="T41" fmla="*/ 3177 h 3272"/>
                <a:gd name="T42" fmla="*/ 127 w 3292"/>
                <a:gd name="T43" fmla="*/ 3146 h 3272"/>
                <a:gd name="T44" fmla="*/ 95 w 3292"/>
                <a:gd name="T45" fmla="*/ 3111 h 3272"/>
                <a:gd name="T46" fmla="*/ 68 w 3292"/>
                <a:gd name="T47" fmla="*/ 3074 h 3272"/>
                <a:gd name="T48" fmla="*/ 46 w 3292"/>
                <a:gd name="T49" fmla="*/ 3035 h 3272"/>
                <a:gd name="T50" fmla="*/ 27 w 3292"/>
                <a:gd name="T51" fmla="*/ 2993 h 3272"/>
                <a:gd name="T52" fmla="*/ 13 w 3292"/>
                <a:gd name="T53" fmla="*/ 2951 h 3272"/>
                <a:gd name="T54" fmla="*/ 4 w 3292"/>
                <a:gd name="T55" fmla="*/ 2908 h 3272"/>
                <a:gd name="T56" fmla="*/ 0 w 3292"/>
                <a:gd name="T57" fmla="*/ 2864 h 3272"/>
                <a:gd name="T58" fmla="*/ 0 w 3292"/>
                <a:gd name="T59" fmla="*/ 2819 h 3272"/>
                <a:gd name="T60" fmla="*/ 4 w 3292"/>
                <a:gd name="T61" fmla="*/ 2776 h 3272"/>
                <a:gd name="T62" fmla="*/ 13 w 3292"/>
                <a:gd name="T63" fmla="*/ 2733 h 3272"/>
                <a:gd name="T64" fmla="*/ 27 w 3292"/>
                <a:gd name="T65" fmla="*/ 2690 h 3272"/>
                <a:gd name="T66" fmla="*/ 46 w 3292"/>
                <a:gd name="T67" fmla="*/ 2650 h 3272"/>
                <a:gd name="T68" fmla="*/ 68 w 3292"/>
                <a:gd name="T69" fmla="*/ 2609 h 3272"/>
                <a:gd name="T70" fmla="*/ 95 w 3292"/>
                <a:gd name="T71" fmla="*/ 2572 h 3272"/>
                <a:gd name="T72" fmla="*/ 127 w 3292"/>
                <a:gd name="T73" fmla="*/ 2537 h 3272"/>
                <a:gd name="T74" fmla="*/ 939 w 3292"/>
                <a:gd name="T75" fmla="*/ 1731 h 3272"/>
                <a:gd name="T76" fmla="*/ 1141 w 3292"/>
                <a:gd name="T77" fmla="*/ 1930 h 3272"/>
                <a:gd name="T78" fmla="*/ 2262 w 3292"/>
                <a:gd name="T79" fmla="*/ 820 h 3272"/>
                <a:gd name="T80" fmla="*/ 2262 w 3292"/>
                <a:gd name="T81" fmla="*/ 409 h 3272"/>
                <a:gd name="T82" fmla="*/ 3087 w 3292"/>
                <a:gd name="T83" fmla="*/ 0 h 3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292" h="3272">
                  <a:moveTo>
                    <a:pt x="3087" y="0"/>
                  </a:moveTo>
                  <a:lnTo>
                    <a:pt x="3292" y="205"/>
                  </a:lnTo>
                  <a:lnTo>
                    <a:pt x="2880" y="1024"/>
                  </a:lnTo>
                  <a:lnTo>
                    <a:pt x="2467" y="1024"/>
                  </a:lnTo>
                  <a:lnTo>
                    <a:pt x="1346" y="2135"/>
                  </a:lnTo>
                  <a:lnTo>
                    <a:pt x="1551" y="2339"/>
                  </a:lnTo>
                  <a:lnTo>
                    <a:pt x="739" y="3146"/>
                  </a:lnTo>
                  <a:lnTo>
                    <a:pt x="704" y="3177"/>
                  </a:lnTo>
                  <a:lnTo>
                    <a:pt x="666" y="3205"/>
                  </a:lnTo>
                  <a:lnTo>
                    <a:pt x="627" y="3227"/>
                  </a:lnTo>
                  <a:lnTo>
                    <a:pt x="585" y="3245"/>
                  </a:lnTo>
                  <a:lnTo>
                    <a:pt x="543" y="3259"/>
                  </a:lnTo>
                  <a:lnTo>
                    <a:pt x="499" y="3267"/>
                  </a:lnTo>
                  <a:lnTo>
                    <a:pt x="455" y="3272"/>
                  </a:lnTo>
                  <a:lnTo>
                    <a:pt x="411" y="3272"/>
                  </a:lnTo>
                  <a:lnTo>
                    <a:pt x="366" y="3267"/>
                  </a:lnTo>
                  <a:lnTo>
                    <a:pt x="323" y="3259"/>
                  </a:lnTo>
                  <a:lnTo>
                    <a:pt x="280" y="3245"/>
                  </a:lnTo>
                  <a:lnTo>
                    <a:pt x="239" y="3227"/>
                  </a:lnTo>
                  <a:lnTo>
                    <a:pt x="199" y="3205"/>
                  </a:lnTo>
                  <a:lnTo>
                    <a:pt x="162" y="3177"/>
                  </a:lnTo>
                  <a:lnTo>
                    <a:pt x="127" y="3146"/>
                  </a:lnTo>
                  <a:lnTo>
                    <a:pt x="95" y="3111"/>
                  </a:lnTo>
                  <a:lnTo>
                    <a:pt x="68" y="3074"/>
                  </a:lnTo>
                  <a:lnTo>
                    <a:pt x="46" y="3035"/>
                  </a:lnTo>
                  <a:lnTo>
                    <a:pt x="27" y="2993"/>
                  </a:lnTo>
                  <a:lnTo>
                    <a:pt x="13" y="2951"/>
                  </a:lnTo>
                  <a:lnTo>
                    <a:pt x="4" y="2908"/>
                  </a:lnTo>
                  <a:lnTo>
                    <a:pt x="0" y="2864"/>
                  </a:lnTo>
                  <a:lnTo>
                    <a:pt x="0" y="2819"/>
                  </a:lnTo>
                  <a:lnTo>
                    <a:pt x="4" y="2776"/>
                  </a:lnTo>
                  <a:lnTo>
                    <a:pt x="13" y="2733"/>
                  </a:lnTo>
                  <a:lnTo>
                    <a:pt x="27" y="2690"/>
                  </a:lnTo>
                  <a:lnTo>
                    <a:pt x="46" y="2650"/>
                  </a:lnTo>
                  <a:lnTo>
                    <a:pt x="68" y="2609"/>
                  </a:lnTo>
                  <a:lnTo>
                    <a:pt x="95" y="2572"/>
                  </a:lnTo>
                  <a:lnTo>
                    <a:pt x="127" y="2537"/>
                  </a:lnTo>
                  <a:lnTo>
                    <a:pt x="939" y="1731"/>
                  </a:lnTo>
                  <a:lnTo>
                    <a:pt x="1141" y="1930"/>
                  </a:lnTo>
                  <a:lnTo>
                    <a:pt x="2262" y="820"/>
                  </a:lnTo>
                  <a:lnTo>
                    <a:pt x="2262" y="409"/>
                  </a:lnTo>
                  <a:lnTo>
                    <a:pt x="30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70" name="Group 1307"/>
          <p:cNvGrpSpPr>
            <a:grpSpLocks noChangeAspect="1"/>
          </p:cNvGrpSpPr>
          <p:nvPr/>
        </p:nvGrpSpPr>
        <p:grpSpPr bwMode="auto">
          <a:xfrm>
            <a:off x="9122999" y="5124798"/>
            <a:ext cx="418934" cy="433706"/>
            <a:chOff x="-2328" y="2797"/>
            <a:chExt cx="1418" cy="1468"/>
          </a:xfrm>
          <a:solidFill>
            <a:schemeClr val="bg1"/>
          </a:solidFill>
        </p:grpSpPr>
        <p:sp>
          <p:nvSpPr>
            <p:cNvPr id="171" name="Freeform 1309"/>
            <p:cNvSpPr>
              <a:spLocks noEditPoints="1"/>
            </p:cNvSpPr>
            <p:nvPr/>
          </p:nvSpPr>
          <p:spPr bwMode="auto">
            <a:xfrm>
              <a:off x="-1997" y="3129"/>
              <a:ext cx="757" cy="917"/>
            </a:xfrm>
            <a:custGeom>
              <a:avLst/>
              <a:gdLst>
                <a:gd name="T0" fmla="*/ 975 w 2272"/>
                <a:gd name="T1" fmla="*/ 305 h 2751"/>
                <a:gd name="T2" fmla="*/ 753 w 2272"/>
                <a:gd name="T3" fmla="*/ 380 h 2751"/>
                <a:gd name="T4" fmla="*/ 564 w 2272"/>
                <a:gd name="T5" fmla="*/ 512 h 2751"/>
                <a:gd name="T6" fmla="*/ 416 w 2272"/>
                <a:gd name="T7" fmla="*/ 689 h 2751"/>
                <a:gd name="T8" fmla="*/ 321 w 2272"/>
                <a:gd name="T9" fmla="*/ 901 h 2751"/>
                <a:gd name="T10" fmla="*/ 287 w 2272"/>
                <a:gd name="T11" fmla="*/ 1140 h 2751"/>
                <a:gd name="T12" fmla="*/ 321 w 2272"/>
                <a:gd name="T13" fmla="*/ 1378 h 2751"/>
                <a:gd name="T14" fmla="*/ 421 w 2272"/>
                <a:gd name="T15" fmla="*/ 1597 h 2751"/>
                <a:gd name="T16" fmla="*/ 560 w 2272"/>
                <a:gd name="T17" fmla="*/ 1773 h 2751"/>
                <a:gd name="T18" fmla="*/ 642 w 2272"/>
                <a:gd name="T19" fmla="*/ 1870 h 2751"/>
                <a:gd name="T20" fmla="*/ 761 w 2272"/>
                <a:gd name="T21" fmla="*/ 2032 h 2751"/>
                <a:gd name="T22" fmla="*/ 857 w 2272"/>
                <a:gd name="T23" fmla="*/ 2222 h 2751"/>
                <a:gd name="T24" fmla="*/ 888 w 2272"/>
                <a:gd name="T25" fmla="*/ 2330 h 2751"/>
                <a:gd name="T26" fmla="*/ 897 w 2272"/>
                <a:gd name="T27" fmla="*/ 2420 h 2751"/>
                <a:gd name="T28" fmla="*/ 1367 w 2272"/>
                <a:gd name="T29" fmla="*/ 2423 h 2751"/>
                <a:gd name="T30" fmla="*/ 1377 w 2272"/>
                <a:gd name="T31" fmla="*/ 2336 h 2751"/>
                <a:gd name="T32" fmla="*/ 1408 w 2272"/>
                <a:gd name="T33" fmla="*/ 2231 h 2751"/>
                <a:gd name="T34" fmla="*/ 1504 w 2272"/>
                <a:gd name="T35" fmla="*/ 2041 h 2751"/>
                <a:gd name="T36" fmla="*/ 1629 w 2272"/>
                <a:gd name="T37" fmla="*/ 1872 h 2751"/>
                <a:gd name="T38" fmla="*/ 1721 w 2272"/>
                <a:gd name="T39" fmla="*/ 1762 h 2751"/>
                <a:gd name="T40" fmla="*/ 1850 w 2272"/>
                <a:gd name="T41" fmla="*/ 1598 h 2751"/>
                <a:gd name="T42" fmla="*/ 1949 w 2272"/>
                <a:gd name="T43" fmla="*/ 1380 h 2751"/>
                <a:gd name="T44" fmla="*/ 1984 w 2272"/>
                <a:gd name="T45" fmla="*/ 1140 h 2751"/>
                <a:gd name="T46" fmla="*/ 1949 w 2272"/>
                <a:gd name="T47" fmla="*/ 901 h 2751"/>
                <a:gd name="T48" fmla="*/ 1854 w 2272"/>
                <a:gd name="T49" fmla="*/ 689 h 2751"/>
                <a:gd name="T50" fmla="*/ 1707 w 2272"/>
                <a:gd name="T51" fmla="*/ 512 h 2751"/>
                <a:gd name="T52" fmla="*/ 1518 w 2272"/>
                <a:gd name="T53" fmla="*/ 380 h 2751"/>
                <a:gd name="T54" fmla="*/ 1296 w 2272"/>
                <a:gd name="T55" fmla="*/ 305 h 2751"/>
                <a:gd name="T56" fmla="*/ 1135 w 2272"/>
                <a:gd name="T57" fmla="*/ 0 h 2751"/>
                <a:gd name="T58" fmla="*/ 1422 w 2272"/>
                <a:gd name="T59" fmla="*/ 38 h 2751"/>
                <a:gd name="T60" fmla="*/ 1682 w 2272"/>
                <a:gd name="T61" fmla="*/ 142 h 2751"/>
                <a:gd name="T62" fmla="*/ 1905 w 2272"/>
                <a:gd name="T63" fmla="*/ 303 h 2751"/>
                <a:gd name="T64" fmla="*/ 2084 w 2272"/>
                <a:gd name="T65" fmla="*/ 513 h 2751"/>
                <a:gd name="T66" fmla="*/ 2207 w 2272"/>
                <a:gd name="T67" fmla="*/ 763 h 2751"/>
                <a:gd name="T68" fmla="*/ 2268 w 2272"/>
                <a:gd name="T69" fmla="*/ 1042 h 2751"/>
                <a:gd name="T70" fmla="*/ 2260 w 2272"/>
                <a:gd name="T71" fmla="*/ 1308 h 2751"/>
                <a:gd name="T72" fmla="*/ 2195 w 2272"/>
                <a:gd name="T73" fmla="*/ 1551 h 2751"/>
                <a:gd name="T74" fmla="*/ 2078 w 2272"/>
                <a:gd name="T75" fmla="*/ 1773 h 2751"/>
                <a:gd name="T76" fmla="*/ 1940 w 2272"/>
                <a:gd name="T77" fmla="*/ 1950 h 2751"/>
                <a:gd name="T78" fmla="*/ 1840 w 2272"/>
                <a:gd name="T79" fmla="*/ 2068 h 2751"/>
                <a:gd name="T80" fmla="*/ 1715 w 2272"/>
                <a:gd name="T81" fmla="*/ 2250 h 2751"/>
                <a:gd name="T82" fmla="*/ 1658 w 2272"/>
                <a:gd name="T83" fmla="*/ 2401 h 2751"/>
                <a:gd name="T84" fmla="*/ 1652 w 2272"/>
                <a:gd name="T85" fmla="*/ 2518 h 2751"/>
                <a:gd name="T86" fmla="*/ 1637 w 2272"/>
                <a:gd name="T87" fmla="*/ 2670 h 2751"/>
                <a:gd name="T88" fmla="*/ 1572 w 2272"/>
                <a:gd name="T89" fmla="*/ 2736 h 2751"/>
                <a:gd name="T90" fmla="*/ 756 w 2272"/>
                <a:gd name="T91" fmla="*/ 2751 h 2751"/>
                <a:gd name="T92" fmla="*/ 666 w 2272"/>
                <a:gd name="T93" fmla="*/ 2719 h 2751"/>
                <a:gd name="T94" fmla="*/ 616 w 2272"/>
                <a:gd name="T95" fmla="*/ 2639 h 2751"/>
                <a:gd name="T96" fmla="*/ 612 w 2272"/>
                <a:gd name="T97" fmla="*/ 2487 h 2751"/>
                <a:gd name="T98" fmla="*/ 607 w 2272"/>
                <a:gd name="T99" fmla="*/ 2392 h 2751"/>
                <a:gd name="T100" fmla="*/ 559 w 2272"/>
                <a:gd name="T101" fmla="*/ 2258 h 2751"/>
                <a:gd name="T102" fmla="*/ 462 w 2272"/>
                <a:gd name="T103" fmla="*/ 2106 h 2751"/>
                <a:gd name="T104" fmla="*/ 344 w 2272"/>
                <a:gd name="T105" fmla="*/ 1963 h 2751"/>
                <a:gd name="T106" fmla="*/ 243 w 2272"/>
                <a:gd name="T107" fmla="*/ 1842 h 2751"/>
                <a:gd name="T108" fmla="*/ 108 w 2272"/>
                <a:gd name="T109" fmla="*/ 1628 h 2751"/>
                <a:gd name="T110" fmla="*/ 26 w 2272"/>
                <a:gd name="T111" fmla="*/ 1391 h 2751"/>
                <a:gd name="T112" fmla="*/ 0 w 2272"/>
                <a:gd name="T113" fmla="*/ 1140 h 2751"/>
                <a:gd name="T114" fmla="*/ 36 w 2272"/>
                <a:gd name="T115" fmla="*/ 853 h 2751"/>
                <a:gd name="T116" fmla="*/ 139 w 2272"/>
                <a:gd name="T117" fmla="*/ 592 h 2751"/>
                <a:gd name="T118" fmla="*/ 301 w 2272"/>
                <a:gd name="T119" fmla="*/ 368 h 2751"/>
                <a:gd name="T120" fmla="*/ 510 w 2272"/>
                <a:gd name="T121" fmla="*/ 189 h 2751"/>
                <a:gd name="T122" fmla="*/ 759 w 2272"/>
                <a:gd name="T123" fmla="*/ 65 h 2751"/>
                <a:gd name="T124" fmla="*/ 1038 w 2272"/>
                <a:gd name="T125" fmla="*/ 6 h 2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72" h="2751">
                  <a:moveTo>
                    <a:pt x="1135" y="288"/>
                  </a:moveTo>
                  <a:lnTo>
                    <a:pt x="1054" y="293"/>
                  </a:lnTo>
                  <a:lnTo>
                    <a:pt x="975" y="305"/>
                  </a:lnTo>
                  <a:lnTo>
                    <a:pt x="897" y="323"/>
                  </a:lnTo>
                  <a:lnTo>
                    <a:pt x="823" y="349"/>
                  </a:lnTo>
                  <a:lnTo>
                    <a:pt x="753" y="380"/>
                  </a:lnTo>
                  <a:lnTo>
                    <a:pt x="686" y="419"/>
                  </a:lnTo>
                  <a:lnTo>
                    <a:pt x="623" y="462"/>
                  </a:lnTo>
                  <a:lnTo>
                    <a:pt x="564" y="512"/>
                  </a:lnTo>
                  <a:lnTo>
                    <a:pt x="509" y="566"/>
                  </a:lnTo>
                  <a:lnTo>
                    <a:pt x="460" y="625"/>
                  </a:lnTo>
                  <a:lnTo>
                    <a:pt x="416" y="689"/>
                  </a:lnTo>
                  <a:lnTo>
                    <a:pt x="378" y="756"/>
                  </a:lnTo>
                  <a:lnTo>
                    <a:pt x="346" y="827"/>
                  </a:lnTo>
                  <a:lnTo>
                    <a:pt x="321" y="901"/>
                  </a:lnTo>
                  <a:lnTo>
                    <a:pt x="302" y="978"/>
                  </a:lnTo>
                  <a:lnTo>
                    <a:pt x="291" y="1058"/>
                  </a:lnTo>
                  <a:lnTo>
                    <a:pt x="287" y="1140"/>
                  </a:lnTo>
                  <a:lnTo>
                    <a:pt x="291" y="1221"/>
                  </a:lnTo>
                  <a:lnTo>
                    <a:pt x="302" y="1302"/>
                  </a:lnTo>
                  <a:lnTo>
                    <a:pt x="321" y="1378"/>
                  </a:lnTo>
                  <a:lnTo>
                    <a:pt x="348" y="1454"/>
                  </a:lnTo>
                  <a:lnTo>
                    <a:pt x="381" y="1528"/>
                  </a:lnTo>
                  <a:lnTo>
                    <a:pt x="421" y="1597"/>
                  </a:lnTo>
                  <a:lnTo>
                    <a:pt x="469" y="1664"/>
                  </a:lnTo>
                  <a:lnTo>
                    <a:pt x="512" y="1717"/>
                  </a:lnTo>
                  <a:lnTo>
                    <a:pt x="560" y="1773"/>
                  </a:lnTo>
                  <a:lnTo>
                    <a:pt x="561" y="1775"/>
                  </a:lnTo>
                  <a:lnTo>
                    <a:pt x="600" y="1822"/>
                  </a:lnTo>
                  <a:lnTo>
                    <a:pt x="642" y="1870"/>
                  </a:lnTo>
                  <a:lnTo>
                    <a:pt x="682" y="1921"/>
                  </a:lnTo>
                  <a:lnTo>
                    <a:pt x="722" y="1975"/>
                  </a:lnTo>
                  <a:lnTo>
                    <a:pt x="761" y="2032"/>
                  </a:lnTo>
                  <a:lnTo>
                    <a:pt x="796" y="2092"/>
                  </a:lnTo>
                  <a:lnTo>
                    <a:pt x="829" y="2156"/>
                  </a:lnTo>
                  <a:lnTo>
                    <a:pt x="857" y="2222"/>
                  </a:lnTo>
                  <a:lnTo>
                    <a:pt x="880" y="2292"/>
                  </a:lnTo>
                  <a:lnTo>
                    <a:pt x="884" y="2309"/>
                  </a:lnTo>
                  <a:lnTo>
                    <a:pt x="888" y="2330"/>
                  </a:lnTo>
                  <a:lnTo>
                    <a:pt x="892" y="2354"/>
                  </a:lnTo>
                  <a:lnTo>
                    <a:pt x="896" y="2385"/>
                  </a:lnTo>
                  <a:lnTo>
                    <a:pt x="897" y="2420"/>
                  </a:lnTo>
                  <a:lnTo>
                    <a:pt x="900" y="2463"/>
                  </a:lnTo>
                  <a:lnTo>
                    <a:pt x="1366" y="2463"/>
                  </a:lnTo>
                  <a:lnTo>
                    <a:pt x="1367" y="2423"/>
                  </a:lnTo>
                  <a:lnTo>
                    <a:pt x="1370" y="2389"/>
                  </a:lnTo>
                  <a:lnTo>
                    <a:pt x="1373" y="2361"/>
                  </a:lnTo>
                  <a:lnTo>
                    <a:pt x="1377" y="2336"/>
                  </a:lnTo>
                  <a:lnTo>
                    <a:pt x="1381" y="2317"/>
                  </a:lnTo>
                  <a:lnTo>
                    <a:pt x="1385" y="2301"/>
                  </a:lnTo>
                  <a:lnTo>
                    <a:pt x="1408" y="2231"/>
                  </a:lnTo>
                  <a:lnTo>
                    <a:pt x="1436" y="2165"/>
                  </a:lnTo>
                  <a:lnTo>
                    <a:pt x="1468" y="2102"/>
                  </a:lnTo>
                  <a:lnTo>
                    <a:pt x="1504" y="2041"/>
                  </a:lnTo>
                  <a:lnTo>
                    <a:pt x="1545" y="1983"/>
                  </a:lnTo>
                  <a:lnTo>
                    <a:pt x="1586" y="1927"/>
                  </a:lnTo>
                  <a:lnTo>
                    <a:pt x="1629" y="1872"/>
                  </a:lnTo>
                  <a:lnTo>
                    <a:pt x="1672" y="1819"/>
                  </a:lnTo>
                  <a:lnTo>
                    <a:pt x="1715" y="1769"/>
                  </a:lnTo>
                  <a:lnTo>
                    <a:pt x="1721" y="1762"/>
                  </a:lnTo>
                  <a:lnTo>
                    <a:pt x="1764" y="1711"/>
                  </a:lnTo>
                  <a:lnTo>
                    <a:pt x="1801" y="1664"/>
                  </a:lnTo>
                  <a:lnTo>
                    <a:pt x="1850" y="1598"/>
                  </a:lnTo>
                  <a:lnTo>
                    <a:pt x="1890" y="1528"/>
                  </a:lnTo>
                  <a:lnTo>
                    <a:pt x="1924" y="1455"/>
                  </a:lnTo>
                  <a:lnTo>
                    <a:pt x="1949" y="1380"/>
                  </a:lnTo>
                  <a:lnTo>
                    <a:pt x="1968" y="1302"/>
                  </a:lnTo>
                  <a:lnTo>
                    <a:pt x="1980" y="1221"/>
                  </a:lnTo>
                  <a:lnTo>
                    <a:pt x="1984" y="1140"/>
                  </a:lnTo>
                  <a:lnTo>
                    <a:pt x="1980" y="1058"/>
                  </a:lnTo>
                  <a:lnTo>
                    <a:pt x="1968" y="978"/>
                  </a:lnTo>
                  <a:lnTo>
                    <a:pt x="1949" y="901"/>
                  </a:lnTo>
                  <a:lnTo>
                    <a:pt x="1924" y="827"/>
                  </a:lnTo>
                  <a:lnTo>
                    <a:pt x="1893" y="756"/>
                  </a:lnTo>
                  <a:lnTo>
                    <a:pt x="1854" y="689"/>
                  </a:lnTo>
                  <a:lnTo>
                    <a:pt x="1811" y="625"/>
                  </a:lnTo>
                  <a:lnTo>
                    <a:pt x="1761" y="566"/>
                  </a:lnTo>
                  <a:lnTo>
                    <a:pt x="1707" y="512"/>
                  </a:lnTo>
                  <a:lnTo>
                    <a:pt x="1648" y="462"/>
                  </a:lnTo>
                  <a:lnTo>
                    <a:pt x="1585" y="419"/>
                  </a:lnTo>
                  <a:lnTo>
                    <a:pt x="1518" y="380"/>
                  </a:lnTo>
                  <a:lnTo>
                    <a:pt x="1447" y="349"/>
                  </a:lnTo>
                  <a:lnTo>
                    <a:pt x="1373" y="323"/>
                  </a:lnTo>
                  <a:lnTo>
                    <a:pt x="1296" y="305"/>
                  </a:lnTo>
                  <a:lnTo>
                    <a:pt x="1217" y="293"/>
                  </a:lnTo>
                  <a:lnTo>
                    <a:pt x="1135" y="288"/>
                  </a:lnTo>
                  <a:close/>
                  <a:moveTo>
                    <a:pt x="1135" y="0"/>
                  </a:moveTo>
                  <a:lnTo>
                    <a:pt x="1233" y="6"/>
                  </a:lnTo>
                  <a:lnTo>
                    <a:pt x="1328" y="18"/>
                  </a:lnTo>
                  <a:lnTo>
                    <a:pt x="1422" y="38"/>
                  </a:lnTo>
                  <a:lnTo>
                    <a:pt x="1513" y="65"/>
                  </a:lnTo>
                  <a:lnTo>
                    <a:pt x="1599" y="100"/>
                  </a:lnTo>
                  <a:lnTo>
                    <a:pt x="1682" y="142"/>
                  </a:lnTo>
                  <a:lnTo>
                    <a:pt x="1761" y="189"/>
                  </a:lnTo>
                  <a:lnTo>
                    <a:pt x="1835" y="243"/>
                  </a:lnTo>
                  <a:lnTo>
                    <a:pt x="1905" y="303"/>
                  </a:lnTo>
                  <a:lnTo>
                    <a:pt x="1971" y="368"/>
                  </a:lnTo>
                  <a:lnTo>
                    <a:pt x="2030" y="438"/>
                  </a:lnTo>
                  <a:lnTo>
                    <a:pt x="2084" y="513"/>
                  </a:lnTo>
                  <a:lnTo>
                    <a:pt x="2132" y="592"/>
                  </a:lnTo>
                  <a:lnTo>
                    <a:pt x="2172" y="675"/>
                  </a:lnTo>
                  <a:lnTo>
                    <a:pt x="2207" y="763"/>
                  </a:lnTo>
                  <a:lnTo>
                    <a:pt x="2235" y="853"/>
                  </a:lnTo>
                  <a:lnTo>
                    <a:pt x="2256" y="946"/>
                  </a:lnTo>
                  <a:lnTo>
                    <a:pt x="2268" y="1042"/>
                  </a:lnTo>
                  <a:lnTo>
                    <a:pt x="2272" y="1140"/>
                  </a:lnTo>
                  <a:lnTo>
                    <a:pt x="2268" y="1225"/>
                  </a:lnTo>
                  <a:lnTo>
                    <a:pt x="2260" y="1308"/>
                  </a:lnTo>
                  <a:lnTo>
                    <a:pt x="2243" y="1392"/>
                  </a:lnTo>
                  <a:lnTo>
                    <a:pt x="2222" y="1473"/>
                  </a:lnTo>
                  <a:lnTo>
                    <a:pt x="2195" y="1551"/>
                  </a:lnTo>
                  <a:lnTo>
                    <a:pt x="2161" y="1628"/>
                  </a:lnTo>
                  <a:lnTo>
                    <a:pt x="2123" y="1702"/>
                  </a:lnTo>
                  <a:lnTo>
                    <a:pt x="2078" y="1773"/>
                  </a:lnTo>
                  <a:lnTo>
                    <a:pt x="2028" y="1843"/>
                  </a:lnTo>
                  <a:lnTo>
                    <a:pt x="1985" y="1894"/>
                  </a:lnTo>
                  <a:lnTo>
                    <a:pt x="1940" y="1950"/>
                  </a:lnTo>
                  <a:lnTo>
                    <a:pt x="1936" y="1955"/>
                  </a:lnTo>
                  <a:lnTo>
                    <a:pt x="1887" y="2010"/>
                  </a:lnTo>
                  <a:lnTo>
                    <a:pt x="1840" y="2068"/>
                  </a:lnTo>
                  <a:lnTo>
                    <a:pt x="1795" y="2127"/>
                  </a:lnTo>
                  <a:lnTo>
                    <a:pt x="1753" y="2188"/>
                  </a:lnTo>
                  <a:lnTo>
                    <a:pt x="1715" y="2250"/>
                  </a:lnTo>
                  <a:lnTo>
                    <a:pt x="1684" y="2313"/>
                  </a:lnTo>
                  <a:lnTo>
                    <a:pt x="1663" y="2378"/>
                  </a:lnTo>
                  <a:lnTo>
                    <a:pt x="1658" y="2401"/>
                  </a:lnTo>
                  <a:lnTo>
                    <a:pt x="1655" y="2432"/>
                  </a:lnTo>
                  <a:lnTo>
                    <a:pt x="1654" y="2472"/>
                  </a:lnTo>
                  <a:lnTo>
                    <a:pt x="1652" y="2518"/>
                  </a:lnTo>
                  <a:lnTo>
                    <a:pt x="1652" y="2607"/>
                  </a:lnTo>
                  <a:lnTo>
                    <a:pt x="1648" y="2639"/>
                  </a:lnTo>
                  <a:lnTo>
                    <a:pt x="1637" y="2670"/>
                  </a:lnTo>
                  <a:lnTo>
                    <a:pt x="1621" y="2696"/>
                  </a:lnTo>
                  <a:lnTo>
                    <a:pt x="1599" y="2719"/>
                  </a:lnTo>
                  <a:lnTo>
                    <a:pt x="1572" y="2736"/>
                  </a:lnTo>
                  <a:lnTo>
                    <a:pt x="1542" y="2747"/>
                  </a:lnTo>
                  <a:lnTo>
                    <a:pt x="1508" y="2751"/>
                  </a:lnTo>
                  <a:lnTo>
                    <a:pt x="756" y="2751"/>
                  </a:lnTo>
                  <a:lnTo>
                    <a:pt x="722" y="2747"/>
                  </a:lnTo>
                  <a:lnTo>
                    <a:pt x="693" y="2736"/>
                  </a:lnTo>
                  <a:lnTo>
                    <a:pt x="666" y="2719"/>
                  </a:lnTo>
                  <a:lnTo>
                    <a:pt x="643" y="2696"/>
                  </a:lnTo>
                  <a:lnTo>
                    <a:pt x="627" y="2670"/>
                  </a:lnTo>
                  <a:lnTo>
                    <a:pt x="616" y="2639"/>
                  </a:lnTo>
                  <a:lnTo>
                    <a:pt x="612" y="2607"/>
                  </a:lnTo>
                  <a:lnTo>
                    <a:pt x="612" y="2520"/>
                  </a:lnTo>
                  <a:lnTo>
                    <a:pt x="612" y="2487"/>
                  </a:lnTo>
                  <a:lnTo>
                    <a:pt x="611" y="2454"/>
                  </a:lnTo>
                  <a:lnTo>
                    <a:pt x="610" y="2421"/>
                  </a:lnTo>
                  <a:lnTo>
                    <a:pt x="607" y="2392"/>
                  </a:lnTo>
                  <a:lnTo>
                    <a:pt x="602" y="2367"/>
                  </a:lnTo>
                  <a:lnTo>
                    <a:pt x="583" y="2312"/>
                  </a:lnTo>
                  <a:lnTo>
                    <a:pt x="559" y="2258"/>
                  </a:lnTo>
                  <a:lnTo>
                    <a:pt x="530" y="2206"/>
                  </a:lnTo>
                  <a:lnTo>
                    <a:pt x="497" y="2154"/>
                  </a:lnTo>
                  <a:lnTo>
                    <a:pt x="462" y="2106"/>
                  </a:lnTo>
                  <a:lnTo>
                    <a:pt x="423" y="2057"/>
                  </a:lnTo>
                  <a:lnTo>
                    <a:pt x="384" y="2010"/>
                  </a:lnTo>
                  <a:lnTo>
                    <a:pt x="344" y="1963"/>
                  </a:lnTo>
                  <a:lnTo>
                    <a:pt x="342" y="1960"/>
                  </a:lnTo>
                  <a:lnTo>
                    <a:pt x="291" y="1901"/>
                  </a:lnTo>
                  <a:lnTo>
                    <a:pt x="243" y="1842"/>
                  </a:lnTo>
                  <a:lnTo>
                    <a:pt x="192" y="1773"/>
                  </a:lnTo>
                  <a:lnTo>
                    <a:pt x="147" y="1702"/>
                  </a:lnTo>
                  <a:lnTo>
                    <a:pt x="108" y="1628"/>
                  </a:lnTo>
                  <a:lnTo>
                    <a:pt x="76" y="1551"/>
                  </a:lnTo>
                  <a:lnTo>
                    <a:pt x="48" y="1471"/>
                  </a:lnTo>
                  <a:lnTo>
                    <a:pt x="26" y="1391"/>
                  </a:lnTo>
                  <a:lnTo>
                    <a:pt x="12" y="1308"/>
                  </a:lnTo>
                  <a:lnTo>
                    <a:pt x="2" y="1225"/>
                  </a:lnTo>
                  <a:lnTo>
                    <a:pt x="0" y="1140"/>
                  </a:lnTo>
                  <a:lnTo>
                    <a:pt x="4" y="1042"/>
                  </a:lnTo>
                  <a:lnTo>
                    <a:pt x="16" y="946"/>
                  </a:lnTo>
                  <a:lnTo>
                    <a:pt x="36" y="853"/>
                  </a:lnTo>
                  <a:lnTo>
                    <a:pt x="64" y="763"/>
                  </a:lnTo>
                  <a:lnTo>
                    <a:pt x="98" y="675"/>
                  </a:lnTo>
                  <a:lnTo>
                    <a:pt x="139" y="592"/>
                  </a:lnTo>
                  <a:lnTo>
                    <a:pt x="188" y="513"/>
                  </a:lnTo>
                  <a:lnTo>
                    <a:pt x="241" y="438"/>
                  </a:lnTo>
                  <a:lnTo>
                    <a:pt x="301" y="368"/>
                  </a:lnTo>
                  <a:lnTo>
                    <a:pt x="365" y="303"/>
                  </a:lnTo>
                  <a:lnTo>
                    <a:pt x="436" y="243"/>
                  </a:lnTo>
                  <a:lnTo>
                    <a:pt x="510" y="189"/>
                  </a:lnTo>
                  <a:lnTo>
                    <a:pt x="589" y="142"/>
                  </a:lnTo>
                  <a:lnTo>
                    <a:pt x="673" y="100"/>
                  </a:lnTo>
                  <a:lnTo>
                    <a:pt x="759" y="65"/>
                  </a:lnTo>
                  <a:lnTo>
                    <a:pt x="849" y="38"/>
                  </a:lnTo>
                  <a:lnTo>
                    <a:pt x="941" y="18"/>
                  </a:lnTo>
                  <a:lnTo>
                    <a:pt x="1038" y="6"/>
                  </a:lnTo>
                  <a:lnTo>
                    <a:pt x="11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1310"/>
            <p:cNvSpPr>
              <a:spLocks/>
            </p:cNvSpPr>
            <p:nvPr/>
          </p:nvSpPr>
          <p:spPr bwMode="auto">
            <a:xfrm>
              <a:off x="-1793" y="4059"/>
              <a:ext cx="346" cy="96"/>
            </a:xfrm>
            <a:custGeom>
              <a:avLst/>
              <a:gdLst>
                <a:gd name="T0" fmla="*/ 144 w 1040"/>
                <a:gd name="T1" fmla="*/ 0 h 288"/>
                <a:gd name="T2" fmla="*/ 896 w 1040"/>
                <a:gd name="T3" fmla="*/ 0 h 288"/>
                <a:gd name="T4" fmla="*/ 930 w 1040"/>
                <a:gd name="T5" fmla="*/ 4 h 288"/>
                <a:gd name="T6" fmla="*/ 960 w 1040"/>
                <a:gd name="T7" fmla="*/ 15 h 288"/>
                <a:gd name="T8" fmla="*/ 987 w 1040"/>
                <a:gd name="T9" fmla="*/ 31 h 288"/>
                <a:gd name="T10" fmla="*/ 1009 w 1040"/>
                <a:gd name="T11" fmla="*/ 54 h 288"/>
                <a:gd name="T12" fmla="*/ 1025 w 1040"/>
                <a:gd name="T13" fmla="*/ 81 h 288"/>
                <a:gd name="T14" fmla="*/ 1036 w 1040"/>
                <a:gd name="T15" fmla="*/ 110 h 288"/>
                <a:gd name="T16" fmla="*/ 1040 w 1040"/>
                <a:gd name="T17" fmla="*/ 144 h 288"/>
                <a:gd name="T18" fmla="*/ 1036 w 1040"/>
                <a:gd name="T19" fmla="*/ 178 h 288"/>
                <a:gd name="T20" fmla="*/ 1025 w 1040"/>
                <a:gd name="T21" fmla="*/ 207 h 288"/>
                <a:gd name="T22" fmla="*/ 1009 w 1040"/>
                <a:gd name="T23" fmla="*/ 234 h 288"/>
                <a:gd name="T24" fmla="*/ 987 w 1040"/>
                <a:gd name="T25" fmla="*/ 256 h 288"/>
                <a:gd name="T26" fmla="*/ 960 w 1040"/>
                <a:gd name="T27" fmla="*/ 273 h 288"/>
                <a:gd name="T28" fmla="*/ 930 w 1040"/>
                <a:gd name="T29" fmla="*/ 284 h 288"/>
                <a:gd name="T30" fmla="*/ 896 w 1040"/>
                <a:gd name="T31" fmla="*/ 288 h 288"/>
                <a:gd name="T32" fmla="*/ 144 w 1040"/>
                <a:gd name="T33" fmla="*/ 288 h 288"/>
                <a:gd name="T34" fmla="*/ 110 w 1040"/>
                <a:gd name="T35" fmla="*/ 284 h 288"/>
                <a:gd name="T36" fmla="*/ 81 w 1040"/>
                <a:gd name="T37" fmla="*/ 273 h 288"/>
                <a:gd name="T38" fmla="*/ 54 w 1040"/>
                <a:gd name="T39" fmla="*/ 256 h 288"/>
                <a:gd name="T40" fmla="*/ 31 w 1040"/>
                <a:gd name="T41" fmla="*/ 234 h 288"/>
                <a:gd name="T42" fmla="*/ 15 w 1040"/>
                <a:gd name="T43" fmla="*/ 207 h 288"/>
                <a:gd name="T44" fmla="*/ 4 w 1040"/>
                <a:gd name="T45" fmla="*/ 178 h 288"/>
                <a:gd name="T46" fmla="*/ 0 w 1040"/>
                <a:gd name="T47" fmla="*/ 144 h 288"/>
                <a:gd name="T48" fmla="*/ 4 w 1040"/>
                <a:gd name="T49" fmla="*/ 110 h 288"/>
                <a:gd name="T50" fmla="*/ 15 w 1040"/>
                <a:gd name="T51" fmla="*/ 81 h 288"/>
                <a:gd name="T52" fmla="*/ 31 w 1040"/>
                <a:gd name="T53" fmla="*/ 54 h 288"/>
                <a:gd name="T54" fmla="*/ 54 w 1040"/>
                <a:gd name="T55" fmla="*/ 31 h 288"/>
                <a:gd name="T56" fmla="*/ 81 w 1040"/>
                <a:gd name="T57" fmla="*/ 15 h 288"/>
                <a:gd name="T58" fmla="*/ 110 w 1040"/>
                <a:gd name="T59" fmla="*/ 4 h 288"/>
                <a:gd name="T60" fmla="*/ 144 w 1040"/>
                <a:gd name="T61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40" h="288">
                  <a:moveTo>
                    <a:pt x="144" y="0"/>
                  </a:moveTo>
                  <a:lnTo>
                    <a:pt x="896" y="0"/>
                  </a:lnTo>
                  <a:lnTo>
                    <a:pt x="930" y="4"/>
                  </a:lnTo>
                  <a:lnTo>
                    <a:pt x="960" y="15"/>
                  </a:lnTo>
                  <a:lnTo>
                    <a:pt x="987" y="31"/>
                  </a:lnTo>
                  <a:lnTo>
                    <a:pt x="1009" y="54"/>
                  </a:lnTo>
                  <a:lnTo>
                    <a:pt x="1025" y="81"/>
                  </a:lnTo>
                  <a:lnTo>
                    <a:pt x="1036" y="110"/>
                  </a:lnTo>
                  <a:lnTo>
                    <a:pt x="1040" y="144"/>
                  </a:lnTo>
                  <a:lnTo>
                    <a:pt x="1036" y="178"/>
                  </a:lnTo>
                  <a:lnTo>
                    <a:pt x="1025" y="207"/>
                  </a:lnTo>
                  <a:lnTo>
                    <a:pt x="1009" y="234"/>
                  </a:lnTo>
                  <a:lnTo>
                    <a:pt x="987" y="256"/>
                  </a:lnTo>
                  <a:lnTo>
                    <a:pt x="960" y="273"/>
                  </a:lnTo>
                  <a:lnTo>
                    <a:pt x="930" y="284"/>
                  </a:lnTo>
                  <a:lnTo>
                    <a:pt x="896" y="288"/>
                  </a:lnTo>
                  <a:lnTo>
                    <a:pt x="144" y="288"/>
                  </a:lnTo>
                  <a:lnTo>
                    <a:pt x="110" y="284"/>
                  </a:lnTo>
                  <a:lnTo>
                    <a:pt x="81" y="273"/>
                  </a:lnTo>
                  <a:lnTo>
                    <a:pt x="54" y="256"/>
                  </a:lnTo>
                  <a:lnTo>
                    <a:pt x="31" y="234"/>
                  </a:lnTo>
                  <a:lnTo>
                    <a:pt x="15" y="207"/>
                  </a:lnTo>
                  <a:lnTo>
                    <a:pt x="4" y="178"/>
                  </a:lnTo>
                  <a:lnTo>
                    <a:pt x="0" y="144"/>
                  </a:lnTo>
                  <a:lnTo>
                    <a:pt x="4" y="110"/>
                  </a:lnTo>
                  <a:lnTo>
                    <a:pt x="15" y="81"/>
                  </a:lnTo>
                  <a:lnTo>
                    <a:pt x="31" y="54"/>
                  </a:lnTo>
                  <a:lnTo>
                    <a:pt x="54" y="31"/>
                  </a:lnTo>
                  <a:lnTo>
                    <a:pt x="81" y="15"/>
                  </a:lnTo>
                  <a:lnTo>
                    <a:pt x="110" y="4"/>
                  </a:lnTo>
                  <a:lnTo>
                    <a:pt x="1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1311"/>
            <p:cNvSpPr>
              <a:spLocks/>
            </p:cNvSpPr>
            <p:nvPr/>
          </p:nvSpPr>
          <p:spPr bwMode="auto">
            <a:xfrm>
              <a:off x="-1731" y="4169"/>
              <a:ext cx="222" cy="96"/>
            </a:xfrm>
            <a:custGeom>
              <a:avLst/>
              <a:gdLst>
                <a:gd name="T0" fmla="*/ 144 w 664"/>
                <a:gd name="T1" fmla="*/ 0 h 289"/>
                <a:gd name="T2" fmla="*/ 520 w 664"/>
                <a:gd name="T3" fmla="*/ 0 h 289"/>
                <a:gd name="T4" fmla="*/ 554 w 664"/>
                <a:gd name="T5" fmla="*/ 4 h 289"/>
                <a:gd name="T6" fmla="*/ 584 w 664"/>
                <a:gd name="T7" fmla="*/ 15 h 289"/>
                <a:gd name="T8" fmla="*/ 610 w 664"/>
                <a:gd name="T9" fmla="*/ 33 h 289"/>
                <a:gd name="T10" fmla="*/ 633 w 664"/>
                <a:gd name="T11" fmla="*/ 54 h 289"/>
                <a:gd name="T12" fmla="*/ 649 w 664"/>
                <a:gd name="T13" fmla="*/ 81 h 289"/>
                <a:gd name="T14" fmla="*/ 660 w 664"/>
                <a:gd name="T15" fmla="*/ 112 h 289"/>
                <a:gd name="T16" fmla="*/ 664 w 664"/>
                <a:gd name="T17" fmla="*/ 145 h 289"/>
                <a:gd name="T18" fmla="*/ 660 w 664"/>
                <a:gd name="T19" fmla="*/ 178 h 289"/>
                <a:gd name="T20" fmla="*/ 649 w 664"/>
                <a:gd name="T21" fmla="*/ 208 h 289"/>
                <a:gd name="T22" fmla="*/ 633 w 664"/>
                <a:gd name="T23" fmla="*/ 235 h 289"/>
                <a:gd name="T24" fmla="*/ 610 w 664"/>
                <a:gd name="T25" fmla="*/ 258 h 289"/>
                <a:gd name="T26" fmla="*/ 584 w 664"/>
                <a:gd name="T27" fmla="*/ 274 h 289"/>
                <a:gd name="T28" fmla="*/ 554 w 664"/>
                <a:gd name="T29" fmla="*/ 285 h 289"/>
                <a:gd name="T30" fmla="*/ 520 w 664"/>
                <a:gd name="T31" fmla="*/ 289 h 289"/>
                <a:gd name="T32" fmla="*/ 144 w 664"/>
                <a:gd name="T33" fmla="*/ 289 h 289"/>
                <a:gd name="T34" fmla="*/ 111 w 664"/>
                <a:gd name="T35" fmla="*/ 285 h 289"/>
                <a:gd name="T36" fmla="*/ 81 w 664"/>
                <a:gd name="T37" fmla="*/ 274 h 289"/>
                <a:gd name="T38" fmla="*/ 54 w 664"/>
                <a:gd name="T39" fmla="*/ 258 h 289"/>
                <a:gd name="T40" fmla="*/ 31 w 664"/>
                <a:gd name="T41" fmla="*/ 235 h 289"/>
                <a:gd name="T42" fmla="*/ 15 w 664"/>
                <a:gd name="T43" fmla="*/ 208 h 289"/>
                <a:gd name="T44" fmla="*/ 4 w 664"/>
                <a:gd name="T45" fmla="*/ 178 h 289"/>
                <a:gd name="T46" fmla="*/ 0 w 664"/>
                <a:gd name="T47" fmla="*/ 145 h 289"/>
                <a:gd name="T48" fmla="*/ 4 w 664"/>
                <a:gd name="T49" fmla="*/ 112 h 289"/>
                <a:gd name="T50" fmla="*/ 15 w 664"/>
                <a:gd name="T51" fmla="*/ 81 h 289"/>
                <a:gd name="T52" fmla="*/ 31 w 664"/>
                <a:gd name="T53" fmla="*/ 54 h 289"/>
                <a:gd name="T54" fmla="*/ 54 w 664"/>
                <a:gd name="T55" fmla="*/ 33 h 289"/>
                <a:gd name="T56" fmla="*/ 81 w 664"/>
                <a:gd name="T57" fmla="*/ 15 h 289"/>
                <a:gd name="T58" fmla="*/ 111 w 664"/>
                <a:gd name="T59" fmla="*/ 4 h 289"/>
                <a:gd name="T60" fmla="*/ 144 w 664"/>
                <a:gd name="T61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64" h="289">
                  <a:moveTo>
                    <a:pt x="144" y="0"/>
                  </a:moveTo>
                  <a:lnTo>
                    <a:pt x="520" y="0"/>
                  </a:lnTo>
                  <a:lnTo>
                    <a:pt x="554" y="4"/>
                  </a:lnTo>
                  <a:lnTo>
                    <a:pt x="584" y="15"/>
                  </a:lnTo>
                  <a:lnTo>
                    <a:pt x="610" y="33"/>
                  </a:lnTo>
                  <a:lnTo>
                    <a:pt x="633" y="54"/>
                  </a:lnTo>
                  <a:lnTo>
                    <a:pt x="649" y="81"/>
                  </a:lnTo>
                  <a:lnTo>
                    <a:pt x="660" y="112"/>
                  </a:lnTo>
                  <a:lnTo>
                    <a:pt x="664" y="145"/>
                  </a:lnTo>
                  <a:lnTo>
                    <a:pt x="660" y="178"/>
                  </a:lnTo>
                  <a:lnTo>
                    <a:pt x="649" y="208"/>
                  </a:lnTo>
                  <a:lnTo>
                    <a:pt x="633" y="235"/>
                  </a:lnTo>
                  <a:lnTo>
                    <a:pt x="610" y="258"/>
                  </a:lnTo>
                  <a:lnTo>
                    <a:pt x="584" y="274"/>
                  </a:lnTo>
                  <a:lnTo>
                    <a:pt x="554" y="285"/>
                  </a:lnTo>
                  <a:lnTo>
                    <a:pt x="520" y="289"/>
                  </a:lnTo>
                  <a:lnTo>
                    <a:pt x="144" y="289"/>
                  </a:lnTo>
                  <a:lnTo>
                    <a:pt x="111" y="285"/>
                  </a:lnTo>
                  <a:lnTo>
                    <a:pt x="81" y="274"/>
                  </a:lnTo>
                  <a:lnTo>
                    <a:pt x="54" y="258"/>
                  </a:lnTo>
                  <a:lnTo>
                    <a:pt x="31" y="235"/>
                  </a:lnTo>
                  <a:lnTo>
                    <a:pt x="15" y="208"/>
                  </a:lnTo>
                  <a:lnTo>
                    <a:pt x="4" y="178"/>
                  </a:lnTo>
                  <a:lnTo>
                    <a:pt x="0" y="145"/>
                  </a:lnTo>
                  <a:lnTo>
                    <a:pt x="4" y="112"/>
                  </a:lnTo>
                  <a:lnTo>
                    <a:pt x="15" y="81"/>
                  </a:lnTo>
                  <a:lnTo>
                    <a:pt x="31" y="54"/>
                  </a:lnTo>
                  <a:lnTo>
                    <a:pt x="54" y="33"/>
                  </a:lnTo>
                  <a:lnTo>
                    <a:pt x="81" y="15"/>
                  </a:lnTo>
                  <a:lnTo>
                    <a:pt x="111" y="4"/>
                  </a:lnTo>
                  <a:lnTo>
                    <a:pt x="1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1312"/>
            <p:cNvSpPr>
              <a:spLocks/>
            </p:cNvSpPr>
            <p:nvPr/>
          </p:nvSpPr>
          <p:spPr bwMode="auto">
            <a:xfrm>
              <a:off x="-1171" y="3461"/>
              <a:ext cx="261" cy="96"/>
            </a:xfrm>
            <a:custGeom>
              <a:avLst/>
              <a:gdLst>
                <a:gd name="T0" fmla="*/ 144 w 783"/>
                <a:gd name="T1" fmla="*/ 0 h 288"/>
                <a:gd name="T2" fmla="*/ 639 w 783"/>
                <a:gd name="T3" fmla="*/ 0 h 288"/>
                <a:gd name="T4" fmla="*/ 673 w 783"/>
                <a:gd name="T5" fmla="*/ 4 h 288"/>
                <a:gd name="T6" fmla="*/ 703 w 783"/>
                <a:gd name="T7" fmla="*/ 15 h 288"/>
                <a:gd name="T8" fmla="*/ 730 w 783"/>
                <a:gd name="T9" fmla="*/ 31 h 288"/>
                <a:gd name="T10" fmla="*/ 752 w 783"/>
                <a:gd name="T11" fmla="*/ 54 h 288"/>
                <a:gd name="T12" fmla="*/ 768 w 783"/>
                <a:gd name="T13" fmla="*/ 81 h 288"/>
                <a:gd name="T14" fmla="*/ 779 w 783"/>
                <a:gd name="T15" fmla="*/ 110 h 288"/>
                <a:gd name="T16" fmla="*/ 783 w 783"/>
                <a:gd name="T17" fmla="*/ 144 h 288"/>
                <a:gd name="T18" fmla="*/ 779 w 783"/>
                <a:gd name="T19" fmla="*/ 176 h 288"/>
                <a:gd name="T20" fmla="*/ 768 w 783"/>
                <a:gd name="T21" fmla="*/ 207 h 288"/>
                <a:gd name="T22" fmla="*/ 752 w 783"/>
                <a:gd name="T23" fmla="*/ 234 h 288"/>
                <a:gd name="T24" fmla="*/ 730 w 783"/>
                <a:gd name="T25" fmla="*/ 256 h 288"/>
                <a:gd name="T26" fmla="*/ 703 w 783"/>
                <a:gd name="T27" fmla="*/ 273 h 288"/>
                <a:gd name="T28" fmla="*/ 673 w 783"/>
                <a:gd name="T29" fmla="*/ 284 h 288"/>
                <a:gd name="T30" fmla="*/ 639 w 783"/>
                <a:gd name="T31" fmla="*/ 288 h 288"/>
                <a:gd name="T32" fmla="*/ 144 w 783"/>
                <a:gd name="T33" fmla="*/ 288 h 288"/>
                <a:gd name="T34" fmla="*/ 110 w 783"/>
                <a:gd name="T35" fmla="*/ 284 h 288"/>
                <a:gd name="T36" fmla="*/ 81 w 783"/>
                <a:gd name="T37" fmla="*/ 273 h 288"/>
                <a:gd name="T38" fmla="*/ 54 w 783"/>
                <a:gd name="T39" fmla="*/ 256 h 288"/>
                <a:gd name="T40" fmla="*/ 31 w 783"/>
                <a:gd name="T41" fmla="*/ 234 h 288"/>
                <a:gd name="T42" fmla="*/ 15 w 783"/>
                <a:gd name="T43" fmla="*/ 207 h 288"/>
                <a:gd name="T44" fmla="*/ 4 w 783"/>
                <a:gd name="T45" fmla="*/ 176 h 288"/>
                <a:gd name="T46" fmla="*/ 0 w 783"/>
                <a:gd name="T47" fmla="*/ 144 h 288"/>
                <a:gd name="T48" fmla="*/ 4 w 783"/>
                <a:gd name="T49" fmla="*/ 110 h 288"/>
                <a:gd name="T50" fmla="*/ 15 w 783"/>
                <a:gd name="T51" fmla="*/ 81 h 288"/>
                <a:gd name="T52" fmla="*/ 31 w 783"/>
                <a:gd name="T53" fmla="*/ 54 h 288"/>
                <a:gd name="T54" fmla="*/ 54 w 783"/>
                <a:gd name="T55" fmla="*/ 31 h 288"/>
                <a:gd name="T56" fmla="*/ 81 w 783"/>
                <a:gd name="T57" fmla="*/ 15 h 288"/>
                <a:gd name="T58" fmla="*/ 110 w 783"/>
                <a:gd name="T59" fmla="*/ 4 h 288"/>
                <a:gd name="T60" fmla="*/ 144 w 783"/>
                <a:gd name="T61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83" h="288">
                  <a:moveTo>
                    <a:pt x="144" y="0"/>
                  </a:moveTo>
                  <a:lnTo>
                    <a:pt x="639" y="0"/>
                  </a:lnTo>
                  <a:lnTo>
                    <a:pt x="673" y="4"/>
                  </a:lnTo>
                  <a:lnTo>
                    <a:pt x="703" y="15"/>
                  </a:lnTo>
                  <a:lnTo>
                    <a:pt x="730" y="31"/>
                  </a:lnTo>
                  <a:lnTo>
                    <a:pt x="752" y="54"/>
                  </a:lnTo>
                  <a:lnTo>
                    <a:pt x="768" y="81"/>
                  </a:lnTo>
                  <a:lnTo>
                    <a:pt x="779" y="110"/>
                  </a:lnTo>
                  <a:lnTo>
                    <a:pt x="783" y="144"/>
                  </a:lnTo>
                  <a:lnTo>
                    <a:pt x="779" y="176"/>
                  </a:lnTo>
                  <a:lnTo>
                    <a:pt x="768" y="207"/>
                  </a:lnTo>
                  <a:lnTo>
                    <a:pt x="752" y="234"/>
                  </a:lnTo>
                  <a:lnTo>
                    <a:pt x="730" y="256"/>
                  </a:lnTo>
                  <a:lnTo>
                    <a:pt x="703" y="273"/>
                  </a:lnTo>
                  <a:lnTo>
                    <a:pt x="673" y="284"/>
                  </a:lnTo>
                  <a:lnTo>
                    <a:pt x="639" y="288"/>
                  </a:lnTo>
                  <a:lnTo>
                    <a:pt x="144" y="288"/>
                  </a:lnTo>
                  <a:lnTo>
                    <a:pt x="110" y="284"/>
                  </a:lnTo>
                  <a:lnTo>
                    <a:pt x="81" y="273"/>
                  </a:lnTo>
                  <a:lnTo>
                    <a:pt x="54" y="256"/>
                  </a:lnTo>
                  <a:lnTo>
                    <a:pt x="31" y="234"/>
                  </a:lnTo>
                  <a:lnTo>
                    <a:pt x="15" y="207"/>
                  </a:lnTo>
                  <a:lnTo>
                    <a:pt x="4" y="176"/>
                  </a:lnTo>
                  <a:lnTo>
                    <a:pt x="0" y="144"/>
                  </a:lnTo>
                  <a:lnTo>
                    <a:pt x="4" y="110"/>
                  </a:lnTo>
                  <a:lnTo>
                    <a:pt x="15" y="81"/>
                  </a:lnTo>
                  <a:lnTo>
                    <a:pt x="31" y="54"/>
                  </a:lnTo>
                  <a:lnTo>
                    <a:pt x="54" y="31"/>
                  </a:lnTo>
                  <a:lnTo>
                    <a:pt x="81" y="15"/>
                  </a:lnTo>
                  <a:lnTo>
                    <a:pt x="110" y="4"/>
                  </a:lnTo>
                  <a:lnTo>
                    <a:pt x="1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1313"/>
            <p:cNvSpPr>
              <a:spLocks/>
            </p:cNvSpPr>
            <p:nvPr/>
          </p:nvSpPr>
          <p:spPr bwMode="auto">
            <a:xfrm>
              <a:off x="-2328" y="3461"/>
              <a:ext cx="261" cy="96"/>
            </a:xfrm>
            <a:custGeom>
              <a:avLst/>
              <a:gdLst>
                <a:gd name="T0" fmla="*/ 143 w 784"/>
                <a:gd name="T1" fmla="*/ 0 h 288"/>
                <a:gd name="T2" fmla="*/ 641 w 784"/>
                <a:gd name="T3" fmla="*/ 0 h 288"/>
                <a:gd name="T4" fmla="*/ 673 w 784"/>
                <a:gd name="T5" fmla="*/ 4 h 288"/>
                <a:gd name="T6" fmla="*/ 704 w 784"/>
                <a:gd name="T7" fmla="*/ 15 h 288"/>
                <a:gd name="T8" fmla="*/ 731 w 784"/>
                <a:gd name="T9" fmla="*/ 31 h 288"/>
                <a:gd name="T10" fmla="*/ 752 w 784"/>
                <a:gd name="T11" fmla="*/ 54 h 288"/>
                <a:gd name="T12" fmla="*/ 770 w 784"/>
                <a:gd name="T13" fmla="*/ 81 h 288"/>
                <a:gd name="T14" fmla="*/ 780 w 784"/>
                <a:gd name="T15" fmla="*/ 110 h 288"/>
                <a:gd name="T16" fmla="*/ 784 w 784"/>
                <a:gd name="T17" fmla="*/ 144 h 288"/>
                <a:gd name="T18" fmla="*/ 780 w 784"/>
                <a:gd name="T19" fmla="*/ 176 h 288"/>
                <a:gd name="T20" fmla="*/ 770 w 784"/>
                <a:gd name="T21" fmla="*/ 207 h 288"/>
                <a:gd name="T22" fmla="*/ 752 w 784"/>
                <a:gd name="T23" fmla="*/ 234 h 288"/>
                <a:gd name="T24" fmla="*/ 731 w 784"/>
                <a:gd name="T25" fmla="*/ 256 h 288"/>
                <a:gd name="T26" fmla="*/ 704 w 784"/>
                <a:gd name="T27" fmla="*/ 273 h 288"/>
                <a:gd name="T28" fmla="*/ 673 w 784"/>
                <a:gd name="T29" fmla="*/ 284 h 288"/>
                <a:gd name="T30" fmla="*/ 641 w 784"/>
                <a:gd name="T31" fmla="*/ 288 h 288"/>
                <a:gd name="T32" fmla="*/ 143 w 784"/>
                <a:gd name="T33" fmla="*/ 288 h 288"/>
                <a:gd name="T34" fmla="*/ 111 w 784"/>
                <a:gd name="T35" fmla="*/ 284 h 288"/>
                <a:gd name="T36" fmla="*/ 80 w 784"/>
                <a:gd name="T37" fmla="*/ 273 h 288"/>
                <a:gd name="T38" fmla="*/ 55 w 784"/>
                <a:gd name="T39" fmla="*/ 256 h 288"/>
                <a:gd name="T40" fmla="*/ 32 w 784"/>
                <a:gd name="T41" fmla="*/ 234 h 288"/>
                <a:gd name="T42" fmla="*/ 14 w 784"/>
                <a:gd name="T43" fmla="*/ 207 h 288"/>
                <a:gd name="T44" fmla="*/ 4 w 784"/>
                <a:gd name="T45" fmla="*/ 176 h 288"/>
                <a:gd name="T46" fmla="*/ 0 w 784"/>
                <a:gd name="T47" fmla="*/ 144 h 288"/>
                <a:gd name="T48" fmla="*/ 4 w 784"/>
                <a:gd name="T49" fmla="*/ 110 h 288"/>
                <a:gd name="T50" fmla="*/ 14 w 784"/>
                <a:gd name="T51" fmla="*/ 81 h 288"/>
                <a:gd name="T52" fmla="*/ 32 w 784"/>
                <a:gd name="T53" fmla="*/ 54 h 288"/>
                <a:gd name="T54" fmla="*/ 55 w 784"/>
                <a:gd name="T55" fmla="*/ 31 h 288"/>
                <a:gd name="T56" fmla="*/ 80 w 784"/>
                <a:gd name="T57" fmla="*/ 15 h 288"/>
                <a:gd name="T58" fmla="*/ 111 w 784"/>
                <a:gd name="T59" fmla="*/ 4 h 288"/>
                <a:gd name="T60" fmla="*/ 143 w 784"/>
                <a:gd name="T61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84" h="288">
                  <a:moveTo>
                    <a:pt x="143" y="0"/>
                  </a:moveTo>
                  <a:lnTo>
                    <a:pt x="641" y="0"/>
                  </a:lnTo>
                  <a:lnTo>
                    <a:pt x="673" y="4"/>
                  </a:lnTo>
                  <a:lnTo>
                    <a:pt x="704" y="15"/>
                  </a:lnTo>
                  <a:lnTo>
                    <a:pt x="731" y="31"/>
                  </a:lnTo>
                  <a:lnTo>
                    <a:pt x="752" y="54"/>
                  </a:lnTo>
                  <a:lnTo>
                    <a:pt x="770" y="81"/>
                  </a:lnTo>
                  <a:lnTo>
                    <a:pt x="780" y="110"/>
                  </a:lnTo>
                  <a:lnTo>
                    <a:pt x="784" y="144"/>
                  </a:lnTo>
                  <a:lnTo>
                    <a:pt x="780" y="176"/>
                  </a:lnTo>
                  <a:lnTo>
                    <a:pt x="770" y="207"/>
                  </a:lnTo>
                  <a:lnTo>
                    <a:pt x="752" y="234"/>
                  </a:lnTo>
                  <a:lnTo>
                    <a:pt x="731" y="256"/>
                  </a:lnTo>
                  <a:lnTo>
                    <a:pt x="704" y="273"/>
                  </a:lnTo>
                  <a:lnTo>
                    <a:pt x="673" y="284"/>
                  </a:lnTo>
                  <a:lnTo>
                    <a:pt x="641" y="288"/>
                  </a:lnTo>
                  <a:lnTo>
                    <a:pt x="143" y="288"/>
                  </a:lnTo>
                  <a:lnTo>
                    <a:pt x="111" y="284"/>
                  </a:lnTo>
                  <a:lnTo>
                    <a:pt x="80" y="273"/>
                  </a:lnTo>
                  <a:lnTo>
                    <a:pt x="55" y="256"/>
                  </a:lnTo>
                  <a:lnTo>
                    <a:pt x="32" y="234"/>
                  </a:lnTo>
                  <a:lnTo>
                    <a:pt x="14" y="207"/>
                  </a:lnTo>
                  <a:lnTo>
                    <a:pt x="4" y="176"/>
                  </a:lnTo>
                  <a:lnTo>
                    <a:pt x="0" y="144"/>
                  </a:lnTo>
                  <a:lnTo>
                    <a:pt x="4" y="110"/>
                  </a:lnTo>
                  <a:lnTo>
                    <a:pt x="14" y="81"/>
                  </a:lnTo>
                  <a:lnTo>
                    <a:pt x="32" y="54"/>
                  </a:lnTo>
                  <a:lnTo>
                    <a:pt x="55" y="31"/>
                  </a:lnTo>
                  <a:lnTo>
                    <a:pt x="80" y="15"/>
                  </a:lnTo>
                  <a:lnTo>
                    <a:pt x="111" y="4"/>
                  </a:lnTo>
                  <a:lnTo>
                    <a:pt x="1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1314"/>
            <p:cNvSpPr>
              <a:spLocks/>
            </p:cNvSpPr>
            <p:nvPr/>
          </p:nvSpPr>
          <p:spPr bwMode="auto">
            <a:xfrm>
              <a:off x="-1667" y="2797"/>
              <a:ext cx="96" cy="262"/>
            </a:xfrm>
            <a:custGeom>
              <a:avLst/>
              <a:gdLst>
                <a:gd name="T0" fmla="*/ 144 w 288"/>
                <a:gd name="T1" fmla="*/ 0 h 785"/>
                <a:gd name="T2" fmla="*/ 144 w 288"/>
                <a:gd name="T3" fmla="*/ 0 h 785"/>
                <a:gd name="T4" fmla="*/ 178 w 288"/>
                <a:gd name="T5" fmla="*/ 4 h 785"/>
                <a:gd name="T6" fmla="*/ 207 w 288"/>
                <a:gd name="T7" fmla="*/ 15 h 785"/>
                <a:gd name="T8" fmla="*/ 234 w 288"/>
                <a:gd name="T9" fmla="*/ 32 h 785"/>
                <a:gd name="T10" fmla="*/ 257 w 288"/>
                <a:gd name="T11" fmla="*/ 54 h 785"/>
                <a:gd name="T12" fmla="*/ 273 w 288"/>
                <a:gd name="T13" fmla="*/ 81 h 785"/>
                <a:gd name="T14" fmla="*/ 285 w 288"/>
                <a:gd name="T15" fmla="*/ 112 h 785"/>
                <a:gd name="T16" fmla="*/ 288 w 288"/>
                <a:gd name="T17" fmla="*/ 144 h 785"/>
                <a:gd name="T18" fmla="*/ 288 w 288"/>
                <a:gd name="T19" fmla="*/ 641 h 785"/>
                <a:gd name="T20" fmla="*/ 285 w 288"/>
                <a:gd name="T21" fmla="*/ 675 h 785"/>
                <a:gd name="T22" fmla="*/ 273 w 288"/>
                <a:gd name="T23" fmla="*/ 704 h 785"/>
                <a:gd name="T24" fmla="*/ 257 w 288"/>
                <a:gd name="T25" fmla="*/ 731 h 785"/>
                <a:gd name="T26" fmla="*/ 234 w 288"/>
                <a:gd name="T27" fmla="*/ 754 h 785"/>
                <a:gd name="T28" fmla="*/ 207 w 288"/>
                <a:gd name="T29" fmla="*/ 772 h 785"/>
                <a:gd name="T30" fmla="*/ 178 w 288"/>
                <a:gd name="T31" fmla="*/ 783 h 785"/>
                <a:gd name="T32" fmla="*/ 144 w 288"/>
                <a:gd name="T33" fmla="*/ 785 h 785"/>
                <a:gd name="T34" fmla="*/ 112 w 288"/>
                <a:gd name="T35" fmla="*/ 783 h 785"/>
                <a:gd name="T36" fmla="*/ 81 w 288"/>
                <a:gd name="T37" fmla="*/ 772 h 785"/>
                <a:gd name="T38" fmla="*/ 54 w 288"/>
                <a:gd name="T39" fmla="*/ 754 h 785"/>
                <a:gd name="T40" fmla="*/ 32 w 288"/>
                <a:gd name="T41" fmla="*/ 731 h 785"/>
                <a:gd name="T42" fmla="*/ 15 w 288"/>
                <a:gd name="T43" fmla="*/ 704 h 785"/>
                <a:gd name="T44" fmla="*/ 4 w 288"/>
                <a:gd name="T45" fmla="*/ 675 h 785"/>
                <a:gd name="T46" fmla="*/ 0 w 288"/>
                <a:gd name="T47" fmla="*/ 641 h 785"/>
                <a:gd name="T48" fmla="*/ 0 w 288"/>
                <a:gd name="T49" fmla="*/ 144 h 785"/>
                <a:gd name="T50" fmla="*/ 4 w 288"/>
                <a:gd name="T51" fmla="*/ 112 h 785"/>
                <a:gd name="T52" fmla="*/ 15 w 288"/>
                <a:gd name="T53" fmla="*/ 81 h 785"/>
                <a:gd name="T54" fmla="*/ 32 w 288"/>
                <a:gd name="T55" fmla="*/ 54 h 785"/>
                <a:gd name="T56" fmla="*/ 54 w 288"/>
                <a:gd name="T57" fmla="*/ 32 h 785"/>
                <a:gd name="T58" fmla="*/ 81 w 288"/>
                <a:gd name="T59" fmla="*/ 15 h 785"/>
                <a:gd name="T60" fmla="*/ 112 w 288"/>
                <a:gd name="T61" fmla="*/ 4 h 785"/>
                <a:gd name="T62" fmla="*/ 144 w 288"/>
                <a:gd name="T63" fmla="*/ 0 h 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88" h="785">
                  <a:moveTo>
                    <a:pt x="144" y="0"/>
                  </a:moveTo>
                  <a:lnTo>
                    <a:pt x="144" y="0"/>
                  </a:lnTo>
                  <a:lnTo>
                    <a:pt x="178" y="4"/>
                  </a:lnTo>
                  <a:lnTo>
                    <a:pt x="207" y="15"/>
                  </a:lnTo>
                  <a:lnTo>
                    <a:pt x="234" y="32"/>
                  </a:lnTo>
                  <a:lnTo>
                    <a:pt x="257" y="54"/>
                  </a:lnTo>
                  <a:lnTo>
                    <a:pt x="273" y="81"/>
                  </a:lnTo>
                  <a:lnTo>
                    <a:pt x="285" y="112"/>
                  </a:lnTo>
                  <a:lnTo>
                    <a:pt x="288" y="144"/>
                  </a:lnTo>
                  <a:lnTo>
                    <a:pt x="288" y="641"/>
                  </a:lnTo>
                  <a:lnTo>
                    <a:pt x="285" y="675"/>
                  </a:lnTo>
                  <a:lnTo>
                    <a:pt x="273" y="704"/>
                  </a:lnTo>
                  <a:lnTo>
                    <a:pt x="257" y="731"/>
                  </a:lnTo>
                  <a:lnTo>
                    <a:pt x="234" y="754"/>
                  </a:lnTo>
                  <a:lnTo>
                    <a:pt x="207" y="772"/>
                  </a:lnTo>
                  <a:lnTo>
                    <a:pt x="178" y="783"/>
                  </a:lnTo>
                  <a:lnTo>
                    <a:pt x="144" y="785"/>
                  </a:lnTo>
                  <a:lnTo>
                    <a:pt x="112" y="783"/>
                  </a:lnTo>
                  <a:lnTo>
                    <a:pt x="81" y="772"/>
                  </a:lnTo>
                  <a:lnTo>
                    <a:pt x="54" y="754"/>
                  </a:lnTo>
                  <a:lnTo>
                    <a:pt x="32" y="731"/>
                  </a:lnTo>
                  <a:lnTo>
                    <a:pt x="15" y="704"/>
                  </a:lnTo>
                  <a:lnTo>
                    <a:pt x="4" y="675"/>
                  </a:lnTo>
                  <a:lnTo>
                    <a:pt x="0" y="641"/>
                  </a:lnTo>
                  <a:lnTo>
                    <a:pt x="0" y="144"/>
                  </a:lnTo>
                  <a:lnTo>
                    <a:pt x="4" y="112"/>
                  </a:lnTo>
                  <a:lnTo>
                    <a:pt x="15" y="81"/>
                  </a:lnTo>
                  <a:lnTo>
                    <a:pt x="32" y="54"/>
                  </a:lnTo>
                  <a:lnTo>
                    <a:pt x="54" y="32"/>
                  </a:lnTo>
                  <a:lnTo>
                    <a:pt x="81" y="15"/>
                  </a:lnTo>
                  <a:lnTo>
                    <a:pt x="112" y="4"/>
                  </a:lnTo>
                  <a:lnTo>
                    <a:pt x="1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1315"/>
            <p:cNvSpPr>
              <a:spLocks/>
            </p:cNvSpPr>
            <p:nvPr/>
          </p:nvSpPr>
          <p:spPr bwMode="auto">
            <a:xfrm>
              <a:off x="-1316" y="3812"/>
              <a:ext cx="213" cy="214"/>
            </a:xfrm>
            <a:custGeom>
              <a:avLst/>
              <a:gdLst>
                <a:gd name="T0" fmla="*/ 144 w 640"/>
                <a:gd name="T1" fmla="*/ 0 h 640"/>
                <a:gd name="T2" fmla="*/ 172 w 640"/>
                <a:gd name="T3" fmla="*/ 2 h 640"/>
                <a:gd name="T4" fmla="*/ 199 w 640"/>
                <a:gd name="T5" fmla="*/ 10 h 640"/>
                <a:gd name="T6" fmla="*/ 223 w 640"/>
                <a:gd name="T7" fmla="*/ 24 h 640"/>
                <a:gd name="T8" fmla="*/ 246 w 640"/>
                <a:gd name="T9" fmla="*/ 41 h 640"/>
                <a:gd name="T10" fmla="*/ 597 w 640"/>
                <a:gd name="T11" fmla="*/ 394 h 640"/>
                <a:gd name="T12" fmla="*/ 616 w 640"/>
                <a:gd name="T13" fmla="*/ 416 h 640"/>
                <a:gd name="T14" fmla="*/ 629 w 640"/>
                <a:gd name="T15" fmla="*/ 442 h 640"/>
                <a:gd name="T16" fmla="*/ 637 w 640"/>
                <a:gd name="T17" fmla="*/ 469 h 640"/>
                <a:gd name="T18" fmla="*/ 640 w 640"/>
                <a:gd name="T19" fmla="*/ 495 h 640"/>
                <a:gd name="T20" fmla="*/ 637 w 640"/>
                <a:gd name="T21" fmla="*/ 524 h 640"/>
                <a:gd name="T22" fmla="*/ 629 w 640"/>
                <a:gd name="T23" fmla="*/ 551 h 640"/>
                <a:gd name="T24" fmla="*/ 616 w 640"/>
                <a:gd name="T25" fmla="*/ 575 h 640"/>
                <a:gd name="T26" fmla="*/ 597 w 640"/>
                <a:gd name="T27" fmla="*/ 598 h 640"/>
                <a:gd name="T28" fmla="*/ 574 w 640"/>
                <a:gd name="T29" fmla="*/ 617 h 640"/>
                <a:gd name="T30" fmla="*/ 550 w 640"/>
                <a:gd name="T31" fmla="*/ 629 h 640"/>
                <a:gd name="T32" fmla="*/ 523 w 640"/>
                <a:gd name="T33" fmla="*/ 637 h 640"/>
                <a:gd name="T34" fmla="*/ 496 w 640"/>
                <a:gd name="T35" fmla="*/ 640 h 640"/>
                <a:gd name="T36" fmla="*/ 468 w 640"/>
                <a:gd name="T37" fmla="*/ 637 h 640"/>
                <a:gd name="T38" fmla="*/ 441 w 640"/>
                <a:gd name="T39" fmla="*/ 629 h 640"/>
                <a:gd name="T40" fmla="*/ 417 w 640"/>
                <a:gd name="T41" fmla="*/ 617 h 640"/>
                <a:gd name="T42" fmla="*/ 394 w 640"/>
                <a:gd name="T43" fmla="*/ 598 h 640"/>
                <a:gd name="T44" fmla="*/ 43 w 640"/>
                <a:gd name="T45" fmla="*/ 246 h 640"/>
                <a:gd name="T46" fmla="*/ 24 w 640"/>
                <a:gd name="T47" fmla="*/ 223 h 640"/>
                <a:gd name="T48" fmla="*/ 11 w 640"/>
                <a:gd name="T49" fmla="*/ 198 h 640"/>
                <a:gd name="T50" fmla="*/ 3 w 640"/>
                <a:gd name="T51" fmla="*/ 171 h 640"/>
                <a:gd name="T52" fmla="*/ 0 w 640"/>
                <a:gd name="T53" fmla="*/ 144 h 640"/>
                <a:gd name="T54" fmla="*/ 3 w 640"/>
                <a:gd name="T55" fmla="*/ 117 h 640"/>
                <a:gd name="T56" fmla="*/ 11 w 640"/>
                <a:gd name="T57" fmla="*/ 90 h 640"/>
                <a:gd name="T58" fmla="*/ 24 w 640"/>
                <a:gd name="T59" fmla="*/ 64 h 640"/>
                <a:gd name="T60" fmla="*/ 43 w 640"/>
                <a:gd name="T61" fmla="*/ 41 h 640"/>
                <a:gd name="T62" fmla="*/ 66 w 640"/>
                <a:gd name="T63" fmla="*/ 24 h 640"/>
                <a:gd name="T64" fmla="*/ 90 w 640"/>
                <a:gd name="T65" fmla="*/ 10 h 640"/>
                <a:gd name="T66" fmla="*/ 117 w 640"/>
                <a:gd name="T67" fmla="*/ 2 h 640"/>
                <a:gd name="T68" fmla="*/ 144 w 640"/>
                <a:gd name="T69" fmla="*/ 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40" h="640">
                  <a:moveTo>
                    <a:pt x="144" y="0"/>
                  </a:moveTo>
                  <a:lnTo>
                    <a:pt x="172" y="2"/>
                  </a:lnTo>
                  <a:lnTo>
                    <a:pt x="199" y="10"/>
                  </a:lnTo>
                  <a:lnTo>
                    <a:pt x="223" y="24"/>
                  </a:lnTo>
                  <a:lnTo>
                    <a:pt x="246" y="41"/>
                  </a:lnTo>
                  <a:lnTo>
                    <a:pt x="597" y="394"/>
                  </a:lnTo>
                  <a:lnTo>
                    <a:pt x="616" y="416"/>
                  </a:lnTo>
                  <a:lnTo>
                    <a:pt x="629" y="442"/>
                  </a:lnTo>
                  <a:lnTo>
                    <a:pt x="637" y="469"/>
                  </a:lnTo>
                  <a:lnTo>
                    <a:pt x="640" y="495"/>
                  </a:lnTo>
                  <a:lnTo>
                    <a:pt x="637" y="524"/>
                  </a:lnTo>
                  <a:lnTo>
                    <a:pt x="629" y="551"/>
                  </a:lnTo>
                  <a:lnTo>
                    <a:pt x="616" y="575"/>
                  </a:lnTo>
                  <a:lnTo>
                    <a:pt x="597" y="598"/>
                  </a:lnTo>
                  <a:lnTo>
                    <a:pt x="574" y="617"/>
                  </a:lnTo>
                  <a:lnTo>
                    <a:pt x="550" y="629"/>
                  </a:lnTo>
                  <a:lnTo>
                    <a:pt x="523" y="637"/>
                  </a:lnTo>
                  <a:lnTo>
                    <a:pt x="496" y="640"/>
                  </a:lnTo>
                  <a:lnTo>
                    <a:pt x="468" y="637"/>
                  </a:lnTo>
                  <a:lnTo>
                    <a:pt x="441" y="629"/>
                  </a:lnTo>
                  <a:lnTo>
                    <a:pt x="417" y="617"/>
                  </a:lnTo>
                  <a:lnTo>
                    <a:pt x="394" y="598"/>
                  </a:lnTo>
                  <a:lnTo>
                    <a:pt x="43" y="246"/>
                  </a:lnTo>
                  <a:lnTo>
                    <a:pt x="24" y="223"/>
                  </a:lnTo>
                  <a:lnTo>
                    <a:pt x="11" y="198"/>
                  </a:lnTo>
                  <a:lnTo>
                    <a:pt x="3" y="171"/>
                  </a:lnTo>
                  <a:lnTo>
                    <a:pt x="0" y="144"/>
                  </a:lnTo>
                  <a:lnTo>
                    <a:pt x="3" y="117"/>
                  </a:lnTo>
                  <a:lnTo>
                    <a:pt x="11" y="90"/>
                  </a:lnTo>
                  <a:lnTo>
                    <a:pt x="24" y="64"/>
                  </a:lnTo>
                  <a:lnTo>
                    <a:pt x="43" y="41"/>
                  </a:lnTo>
                  <a:lnTo>
                    <a:pt x="66" y="24"/>
                  </a:lnTo>
                  <a:lnTo>
                    <a:pt x="90" y="10"/>
                  </a:lnTo>
                  <a:lnTo>
                    <a:pt x="117" y="2"/>
                  </a:lnTo>
                  <a:lnTo>
                    <a:pt x="1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1316"/>
            <p:cNvSpPr>
              <a:spLocks/>
            </p:cNvSpPr>
            <p:nvPr/>
          </p:nvSpPr>
          <p:spPr bwMode="auto">
            <a:xfrm>
              <a:off x="-2135" y="2992"/>
              <a:ext cx="213" cy="213"/>
            </a:xfrm>
            <a:custGeom>
              <a:avLst/>
              <a:gdLst>
                <a:gd name="T0" fmla="*/ 144 w 639"/>
                <a:gd name="T1" fmla="*/ 0 h 640"/>
                <a:gd name="T2" fmla="*/ 172 w 639"/>
                <a:gd name="T3" fmla="*/ 3 h 640"/>
                <a:gd name="T4" fmla="*/ 198 w 639"/>
                <a:gd name="T5" fmla="*/ 10 h 640"/>
                <a:gd name="T6" fmla="*/ 223 w 639"/>
                <a:gd name="T7" fmla="*/ 23 h 640"/>
                <a:gd name="T8" fmla="*/ 246 w 639"/>
                <a:gd name="T9" fmla="*/ 42 h 640"/>
                <a:gd name="T10" fmla="*/ 597 w 639"/>
                <a:gd name="T11" fmla="*/ 394 h 640"/>
                <a:gd name="T12" fmla="*/ 614 w 639"/>
                <a:gd name="T13" fmla="*/ 417 h 640"/>
                <a:gd name="T14" fmla="*/ 628 w 639"/>
                <a:gd name="T15" fmla="*/ 441 h 640"/>
                <a:gd name="T16" fmla="*/ 636 w 639"/>
                <a:gd name="T17" fmla="*/ 468 h 640"/>
                <a:gd name="T18" fmla="*/ 639 w 639"/>
                <a:gd name="T19" fmla="*/ 496 h 640"/>
                <a:gd name="T20" fmla="*/ 636 w 639"/>
                <a:gd name="T21" fmla="*/ 523 h 640"/>
                <a:gd name="T22" fmla="*/ 628 w 639"/>
                <a:gd name="T23" fmla="*/ 550 h 640"/>
                <a:gd name="T24" fmla="*/ 614 w 639"/>
                <a:gd name="T25" fmla="*/ 576 h 640"/>
                <a:gd name="T26" fmla="*/ 597 w 639"/>
                <a:gd name="T27" fmla="*/ 597 h 640"/>
                <a:gd name="T28" fmla="*/ 574 w 639"/>
                <a:gd name="T29" fmla="*/ 616 h 640"/>
                <a:gd name="T30" fmla="*/ 549 w 639"/>
                <a:gd name="T31" fmla="*/ 629 h 640"/>
                <a:gd name="T32" fmla="*/ 522 w 639"/>
                <a:gd name="T33" fmla="*/ 637 h 640"/>
                <a:gd name="T34" fmla="*/ 495 w 639"/>
                <a:gd name="T35" fmla="*/ 640 h 640"/>
                <a:gd name="T36" fmla="*/ 468 w 639"/>
                <a:gd name="T37" fmla="*/ 637 h 640"/>
                <a:gd name="T38" fmla="*/ 441 w 639"/>
                <a:gd name="T39" fmla="*/ 629 h 640"/>
                <a:gd name="T40" fmla="*/ 416 w 639"/>
                <a:gd name="T41" fmla="*/ 616 h 640"/>
                <a:gd name="T42" fmla="*/ 393 w 639"/>
                <a:gd name="T43" fmla="*/ 597 h 640"/>
                <a:gd name="T44" fmla="*/ 42 w 639"/>
                <a:gd name="T45" fmla="*/ 245 h 640"/>
                <a:gd name="T46" fmla="*/ 25 w 639"/>
                <a:gd name="T47" fmla="*/ 223 h 640"/>
                <a:gd name="T48" fmla="*/ 11 w 639"/>
                <a:gd name="T49" fmla="*/ 198 h 640"/>
                <a:gd name="T50" fmla="*/ 3 w 639"/>
                <a:gd name="T51" fmla="*/ 171 h 640"/>
                <a:gd name="T52" fmla="*/ 0 w 639"/>
                <a:gd name="T53" fmla="*/ 144 h 640"/>
                <a:gd name="T54" fmla="*/ 3 w 639"/>
                <a:gd name="T55" fmla="*/ 116 h 640"/>
                <a:gd name="T56" fmla="*/ 11 w 639"/>
                <a:gd name="T57" fmla="*/ 89 h 640"/>
                <a:gd name="T58" fmla="*/ 25 w 639"/>
                <a:gd name="T59" fmla="*/ 65 h 640"/>
                <a:gd name="T60" fmla="*/ 42 w 639"/>
                <a:gd name="T61" fmla="*/ 42 h 640"/>
                <a:gd name="T62" fmla="*/ 65 w 639"/>
                <a:gd name="T63" fmla="*/ 23 h 640"/>
                <a:gd name="T64" fmla="*/ 90 w 639"/>
                <a:gd name="T65" fmla="*/ 10 h 640"/>
                <a:gd name="T66" fmla="*/ 117 w 639"/>
                <a:gd name="T67" fmla="*/ 3 h 640"/>
                <a:gd name="T68" fmla="*/ 144 w 639"/>
                <a:gd name="T69" fmla="*/ 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39" h="640">
                  <a:moveTo>
                    <a:pt x="144" y="0"/>
                  </a:moveTo>
                  <a:lnTo>
                    <a:pt x="172" y="3"/>
                  </a:lnTo>
                  <a:lnTo>
                    <a:pt x="198" y="10"/>
                  </a:lnTo>
                  <a:lnTo>
                    <a:pt x="223" y="23"/>
                  </a:lnTo>
                  <a:lnTo>
                    <a:pt x="246" y="42"/>
                  </a:lnTo>
                  <a:lnTo>
                    <a:pt x="597" y="394"/>
                  </a:lnTo>
                  <a:lnTo>
                    <a:pt x="614" y="417"/>
                  </a:lnTo>
                  <a:lnTo>
                    <a:pt x="628" y="441"/>
                  </a:lnTo>
                  <a:lnTo>
                    <a:pt x="636" y="468"/>
                  </a:lnTo>
                  <a:lnTo>
                    <a:pt x="639" y="496"/>
                  </a:lnTo>
                  <a:lnTo>
                    <a:pt x="636" y="523"/>
                  </a:lnTo>
                  <a:lnTo>
                    <a:pt x="628" y="550"/>
                  </a:lnTo>
                  <a:lnTo>
                    <a:pt x="614" y="576"/>
                  </a:lnTo>
                  <a:lnTo>
                    <a:pt x="597" y="597"/>
                  </a:lnTo>
                  <a:lnTo>
                    <a:pt x="574" y="616"/>
                  </a:lnTo>
                  <a:lnTo>
                    <a:pt x="549" y="629"/>
                  </a:lnTo>
                  <a:lnTo>
                    <a:pt x="522" y="637"/>
                  </a:lnTo>
                  <a:lnTo>
                    <a:pt x="495" y="640"/>
                  </a:lnTo>
                  <a:lnTo>
                    <a:pt x="468" y="637"/>
                  </a:lnTo>
                  <a:lnTo>
                    <a:pt x="441" y="629"/>
                  </a:lnTo>
                  <a:lnTo>
                    <a:pt x="416" y="616"/>
                  </a:lnTo>
                  <a:lnTo>
                    <a:pt x="393" y="597"/>
                  </a:lnTo>
                  <a:lnTo>
                    <a:pt x="42" y="245"/>
                  </a:lnTo>
                  <a:lnTo>
                    <a:pt x="25" y="223"/>
                  </a:lnTo>
                  <a:lnTo>
                    <a:pt x="11" y="198"/>
                  </a:lnTo>
                  <a:lnTo>
                    <a:pt x="3" y="171"/>
                  </a:lnTo>
                  <a:lnTo>
                    <a:pt x="0" y="144"/>
                  </a:lnTo>
                  <a:lnTo>
                    <a:pt x="3" y="116"/>
                  </a:lnTo>
                  <a:lnTo>
                    <a:pt x="11" y="89"/>
                  </a:lnTo>
                  <a:lnTo>
                    <a:pt x="25" y="65"/>
                  </a:lnTo>
                  <a:lnTo>
                    <a:pt x="42" y="42"/>
                  </a:lnTo>
                  <a:lnTo>
                    <a:pt x="65" y="23"/>
                  </a:lnTo>
                  <a:lnTo>
                    <a:pt x="90" y="10"/>
                  </a:lnTo>
                  <a:lnTo>
                    <a:pt x="117" y="3"/>
                  </a:lnTo>
                  <a:lnTo>
                    <a:pt x="1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1317"/>
            <p:cNvSpPr>
              <a:spLocks/>
            </p:cNvSpPr>
            <p:nvPr/>
          </p:nvSpPr>
          <p:spPr bwMode="auto">
            <a:xfrm>
              <a:off x="-2135" y="3812"/>
              <a:ext cx="213" cy="214"/>
            </a:xfrm>
            <a:custGeom>
              <a:avLst/>
              <a:gdLst>
                <a:gd name="T0" fmla="*/ 495 w 639"/>
                <a:gd name="T1" fmla="*/ 0 h 640"/>
                <a:gd name="T2" fmla="*/ 523 w 639"/>
                <a:gd name="T3" fmla="*/ 2 h 640"/>
                <a:gd name="T4" fmla="*/ 549 w 639"/>
                <a:gd name="T5" fmla="*/ 10 h 640"/>
                <a:gd name="T6" fmla="*/ 574 w 639"/>
                <a:gd name="T7" fmla="*/ 24 h 640"/>
                <a:gd name="T8" fmla="*/ 597 w 639"/>
                <a:gd name="T9" fmla="*/ 41 h 640"/>
                <a:gd name="T10" fmla="*/ 616 w 639"/>
                <a:gd name="T11" fmla="*/ 64 h 640"/>
                <a:gd name="T12" fmla="*/ 628 w 639"/>
                <a:gd name="T13" fmla="*/ 90 h 640"/>
                <a:gd name="T14" fmla="*/ 636 w 639"/>
                <a:gd name="T15" fmla="*/ 117 h 640"/>
                <a:gd name="T16" fmla="*/ 639 w 639"/>
                <a:gd name="T17" fmla="*/ 144 h 640"/>
                <a:gd name="T18" fmla="*/ 636 w 639"/>
                <a:gd name="T19" fmla="*/ 171 h 640"/>
                <a:gd name="T20" fmla="*/ 628 w 639"/>
                <a:gd name="T21" fmla="*/ 198 h 640"/>
                <a:gd name="T22" fmla="*/ 616 w 639"/>
                <a:gd name="T23" fmla="*/ 223 h 640"/>
                <a:gd name="T24" fmla="*/ 597 w 639"/>
                <a:gd name="T25" fmla="*/ 246 h 640"/>
                <a:gd name="T26" fmla="*/ 246 w 639"/>
                <a:gd name="T27" fmla="*/ 598 h 640"/>
                <a:gd name="T28" fmla="*/ 223 w 639"/>
                <a:gd name="T29" fmla="*/ 617 h 640"/>
                <a:gd name="T30" fmla="*/ 198 w 639"/>
                <a:gd name="T31" fmla="*/ 629 h 640"/>
                <a:gd name="T32" fmla="*/ 171 w 639"/>
                <a:gd name="T33" fmla="*/ 637 h 640"/>
                <a:gd name="T34" fmla="*/ 144 w 639"/>
                <a:gd name="T35" fmla="*/ 640 h 640"/>
                <a:gd name="T36" fmla="*/ 117 w 639"/>
                <a:gd name="T37" fmla="*/ 637 h 640"/>
                <a:gd name="T38" fmla="*/ 90 w 639"/>
                <a:gd name="T39" fmla="*/ 629 h 640"/>
                <a:gd name="T40" fmla="*/ 65 w 639"/>
                <a:gd name="T41" fmla="*/ 617 h 640"/>
                <a:gd name="T42" fmla="*/ 42 w 639"/>
                <a:gd name="T43" fmla="*/ 598 h 640"/>
                <a:gd name="T44" fmla="*/ 25 w 639"/>
                <a:gd name="T45" fmla="*/ 575 h 640"/>
                <a:gd name="T46" fmla="*/ 11 w 639"/>
                <a:gd name="T47" fmla="*/ 549 h 640"/>
                <a:gd name="T48" fmla="*/ 3 w 639"/>
                <a:gd name="T49" fmla="*/ 524 h 640"/>
                <a:gd name="T50" fmla="*/ 0 w 639"/>
                <a:gd name="T51" fmla="*/ 495 h 640"/>
                <a:gd name="T52" fmla="*/ 3 w 639"/>
                <a:gd name="T53" fmla="*/ 469 h 640"/>
                <a:gd name="T54" fmla="*/ 11 w 639"/>
                <a:gd name="T55" fmla="*/ 442 h 640"/>
                <a:gd name="T56" fmla="*/ 25 w 639"/>
                <a:gd name="T57" fmla="*/ 416 h 640"/>
                <a:gd name="T58" fmla="*/ 42 w 639"/>
                <a:gd name="T59" fmla="*/ 394 h 640"/>
                <a:gd name="T60" fmla="*/ 393 w 639"/>
                <a:gd name="T61" fmla="*/ 41 h 640"/>
                <a:gd name="T62" fmla="*/ 416 w 639"/>
                <a:gd name="T63" fmla="*/ 24 h 640"/>
                <a:gd name="T64" fmla="*/ 441 w 639"/>
                <a:gd name="T65" fmla="*/ 10 h 640"/>
                <a:gd name="T66" fmla="*/ 468 w 639"/>
                <a:gd name="T67" fmla="*/ 2 h 640"/>
                <a:gd name="T68" fmla="*/ 495 w 639"/>
                <a:gd name="T69" fmla="*/ 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39" h="640">
                  <a:moveTo>
                    <a:pt x="495" y="0"/>
                  </a:moveTo>
                  <a:lnTo>
                    <a:pt x="523" y="2"/>
                  </a:lnTo>
                  <a:lnTo>
                    <a:pt x="549" y="10"/>
                  </a:lnTo>
                  <a:lnTo>
                    <a:pt x="574" y="24"/>
                  </a:lnTo>
                  <a:lnTo>
                    <a:pt x="597" y="41"/>
                  </a:lnTo>
                  <a:lnTo>
                    <a:pt x="616" y="64"/>
                  </a:lnTo>
                  <a:lnTo>
                    <a:pt x="628" y="90"/>
                  </a:lnTo>
                  <a:lnTo>
                    <a:pt x="636" y="117"/>
                  </a:lnTo>
                  <a:lnTo>
                    <a:pt x="639" y="144"/>
                  </a:lnTo>
                  <a:lnTo>
                    <a:pt x="636" y="171"/>
                  </a:lnTo>
                  <a:lnTo>
                    <a:pt x="628" y="198"/>
                  </a:lnTo>
                  <a:lnTo>
                    <a:pt x="616" y="223"/>
                  </a:lnTo>
                  <a:lnTo>
                    <a:pt x="597" y="246"/>
                  </a:lnTo>
                  <a:lnTo>
                    <a:pt x="246" y="598"/>
                  </a:lnTo>
                  <a:lnTo>
                    <a:pt x="223" y="617"/>
                  </a:lnTo>
                  <a:lnTo>
                    <a:pt x="198" y="629"/>
                  </a:lnTo>
                  <a:lnTo>
                    <a:pt x="171" y="637"/>
                  </a:lnTo>
                  <a:lnTo>
                    <a:pt x="144" y="640"/>
                  </a:lnTo>
                  <a:lnTo>
                    <a:pt x="117" y="637"/>
                  </a:lnTo>
                  <a:lnTo>
                    <a:pt x="90" y="629"/>
                  </a:lnTo>
                  <a:lnTo>
                    <a:pt x="65" y="617"/>
                  </a:lnTo>
                  <a:lnTo>
                    <a:pt x="42" y="598"/>
                  </a:lnTo>
                  <a:lnTo>
                    <a:pt x="25" y="575"/>
                  </a:lnTo>
                  <a:lnTo>
                    <a:pt x="11" y="549"/>
                  </a:lnTo>
                  <a:lnTo>
                    <a:pt x="3" y="524"/>
                  </a:lnTo>
                  <a:lnTo>
                    <a:pt x="0" y="495"/>
                  </a:lnTo>
                  <a:lnTo>
                    <a:pt x="3" y="469"/>
                  </a:lnTo>
                  <a:lnTo>
                    <a:pt x="11" y="442"/>
                  </a:lnTo>
                  <a:lnTo>
                    <a:pt x="25" y="416"/>
                  </a:lnTo>
                  <a:lnTo>
                    <a:pt x="42" y="394"/>
                  </a:lnTo>
                  <a:lnTo>
                    <a:pt x="393" y="41"/>
                  </a:lnTo>
                  <a:lnTo>
                    <a:pt x="416" y="24"/>
                  </a:lnTo>
                  <a:lnTo>
                    <a:pt x="441" y="10"/>
                  </a:lnTo>
                  <a:lnTo>
                    <a:pt x="468" y="2"/>
                  </a:lnTo>
                  <a:lnTo>
                    <a:pt x="4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1318"/>
            <p:cNvSpPr>
              <a:spLocks/>
            </p:cNvSpPr>
            <p:nvPr/>
          </p:nvSpPr>
          <p:spPr bwMode="auto">
            <a:xfrm>
              <a:off x="-1316" y="2992"/>
              <a:ext cx="213" cy="213"/>
            </a:xfrm>
            <a:custGeom>
              <a:avLst/>
              <a:gdLst>
                <a:gd name="T0" fmla="*/ 496 w 640"/>
                <a:gd name="T1" fmla="*/ 0 h 640"/>
                <a:gd name="T2" fmla="*/ 523 w 640"/>
                <a:gd name="T3" fmla="*/ 3 h 640"/>
                <a:gd name="T4" fmla="*/ 550 w 640"/>
                <a:gd name="T5" fmla="*/ 10 h 640"/>
                <a:gd name="T6" fmla="*/ 574 w 640"/>
                <a:gd name="T7" fmla="*/ 23 h 640"/>
                <a:gd name="T8" fmla="*/ 597 w 640"/>
                <a:gd name="T9" fmla="*/ 42 h 640"/>
                <a:gd name="T10" fmla="*/ 616 w 640"/>
                <a:gd name="T11" fmla="*/ 65 h 640"/>
                <a:gd name="T12" fmla="*/ 629 w 640"/>
                <a:gd name="T13" fmla="*/ 89 h 640"/>
                <a:gd name="T14" fmla="*/ 637 w 640"/>
                <a:gd name="T15" fmla="*/ 116 h 640"/>
                <a:gd name="T16" fmla="*/ 640 w 640"/>
                <a:gd name="T17" fmla="*/ 144 h 640"/>
                <a:gd name="T18" fmla="*/ 637 w 640"/>
                <a:gd name="T19" fmla="*/ 171 h 640"/>
                <a:gd name="T20" fmla="*/ 629 w 640"/>
                <a:gd name="T21" fmla="*/ 198 h 640"/>
                <a:gd name="T22" fmla="*/ 616 w 640"/>
                <a:gd name="T23" fmla="*/ 223 h 640"/>
                <a:gd name="T24" fmla="*/ 597 w 640"/>
                <a:gd name="T25" fmla="*/ 245 h 640"/>
                <a:gd name="T26" fmla="*/ 246 w 640"/>
                <a:gd name="T27" fmla="*/ 597 h 640"/>
                <a:gd name="T28" fmla="*/ 223 w 640"/>
                <a:gd name="T29" fmla="*/ 616 h 640"/>
                <a:gd name="T30" fmla="*/ 199 w 640"/>
                <a:gd name="T31" fmla="*/ 629 h 640"/>
                <a:gd name="T32" fmla="*/ 172 w 640"/>
                <a:gd name="T33" fmla="*/ 637 h 640"/>
                <a:gd name="T34" fmla="*/ 144 w 640"/>
                <a:gd name="T35" fmla="*/ 640 h 640"/>
                <a:gd name="T36" fmla="*/ 117 w 640"/>
                <a:gd name="T37" fmla="*/ 637 h 640"/>
                <a:gd name="T38" fmla="*/ 90 w 640"/>
                <a:gd name="T39" fmla="*/ 629 h 640"/>
                <a:gd name="T40" fmla="*/ 66 w 640"/>
                <a:gd name="T41" fmla="*/ 616 h 640"/>
                <a:gd name="T42" fmla="*/ 43 w 640"/>
                <a:gd name="T43" fmla="*/ 597 h 640"/>
                <a:gd name="T44" fmla="*/ 24 w 640"/>
                <a:gd name="T45" fmla="*/ 576 h 640"/>
                <a:gd name="T46" fmla="*/ 11 w 640"/>
                <a:gd name="T47" fmla="*/ 550 h 640"/>
                <a:gd name="T48" fmla="*/ 3 w 640"/>
                <a:gd name="T49" fmla="*/ 523 h 640"/>
                <a:gd name="T50" fmla="*/ 0 w 640"/>
                <a:gd name="T51" fmla="*/ 496 h 640"/>
                <a:gd name="T52" fmla="*/ 3 w 640"/>
                <a:gd name="T53" fmla="*/ 468 h 640"/>
                <a:gd name="T54" fmla="*/ 11 w 640"/>
                <a:gd name="T55" fmla="*/ 441 h 640"/>
                <a:gd name="T56" fmla="*/ 24 w 640"/>
                <a:gd name="T57" fmla="*/ 417 h 640"/>
                <a:gd name="T58" fmla="*/ 43 w 640"/>
                <a:gd name="T59" fmla="*/ 394 h 640"/>
                <a:gd name="T60" fmla="*/ 394 w 640"/>
                <a:gd name="T61" fmla="*/ 42 h 640"/>
                <a:gd name="T62" fmla="*/ 417 w 640"/>
                <a:gd name="T63" fmla="*/ 23 h 640"/>
                <a:gd name="T64" fmla="*/ 441 w 640"/>
                <a:gd name="T65" fmla="*/ 10 h 640"/>
                <a:gd name="T66" fmla="*/ 468 w 640"/>
                <a:gd name="T67" fmla="*/ 3 h 640"/>
                <a:gd name="T68" fmla="*/ 496 w 640"/>
                <a:gd name="T69" fmla="*/ 0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40" h="640">
                  <a:moveTo>
                    <a:pt x="496" y="0"/>
                  </a:moveTo>
                  <a:lnTo>
                    <a:pt x="523" y="3"/>
                  </a:lnTo>
                  <a:lnTo>
                    <a:pt x="550" y="10"/>
                  </a:lnTo>
                  <a:lnTo>
                    <a:pt x="574" y="23"/>
                  </a:lnTo>
                  <a:lnTo>
                    <a:pt x="597" y="42"/>
                  </a:lnTo>
                  <a:lnTo>
                    <a:pt x="616" y="65"/>
                  </a:lnTo>
                  <a:lnTo>
                    <a:pt x="629" y="89"/>
                  </a:lnTo>
                  <a:lnTo>
                    <a:pt x="637" y="116"/>
                  </a:lnTo>
                  <a:lnTo>
                    <a:pt x="640" y="144"/>
                  </a:lnTo>
                  <a:lnTo>
                    <a:pt x="637" y="171"/>
                  </a:lnTo>
                  <a:lnTo>
                    <a:pt x="629" y="198"/>
                  </a:lnTo>
                  <a:lnTo>
                    <a:pt x="616" y="223"/>
                  </a:lnTo>
                  <a:lnTo>
                    <a:pt x="597" y="245"/>
                  </a:lnTo>
                  <a:lnTo>
                    <a:pt x="246" y="597"/>
                  </a:lnTo>
                  <a:lnTo>
                    <a:pt x="223" y="616"/>
                  </a:lnTo>
                  <a:lnTo>
                    <a:pt x="199" y="629"/>
                  </a:lnTo>
                  <a:lnTo>
                    <a:pt x="172" y="637"/>
                  </a:lnTo>
                  <a:lnTo>
                    <a:pt x="144" y="640"/>
                  </a:lnTo>
                  <a:lnTo>
                    <a:pt x="117" y="637"/>
                  </a:lnTo>
                  <a:lnTo>
                    <a:pt x="90" y="629"/>
                  </a:lnTo>
                  <a:lnTo>
                    <a:pt x="66" y="616"/>
                  </a:lnTo>
                  <a:lnTo>
                    <a:pt x="43" y="597"/>
                  </a:lnTo>
                  <a:lnTo>
                    <a:pt x="24" y="576"/>
                  </a:lnTo>
                  <a:lnTo>
                    <a:pt x="11" y="550"/>
                  </a:lnTo>
                  <a:lnTo>
                    <a:pt x="3" y="523"/>
                  </a:lnTo>
                  <a:lnTo>
                    <a:pt x="0" y="496"/>
                  </a:lnTo>
                  <a:lnTo>
                    <a:pt x="3" y="468"/>
                  </a:lnTo>
                  <a:lnTo>
                    <a:pt x="11" y="441"/>
                  </a:lnTo>
                  <a:lnTo>
                    <a:pt x="24" y="417"/>
                  </a:lnTo>
                  <a:lnTo>
                    <a:pt x="43" y="394"/>
                  </a:lnTo>
                  <a:lnTo>
                    <a:pt x="394" y="42"/>
                  </a:lnTo>
                  <a:lnTo>
                    <a:pt x="417" y="23"/>
                  </a:lnTo>
                  <a:lnTo>
                    <a:pt x="441" y="10"/>
                  </a:lnTo>
                  <a:lnTo>
                    <a:pt x="468" y="3"/>
                  </a:lnTo>
                  <a:lnTo>
                    <a:pt x="4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1" name="Group 500"/>
          <p:cNvGrpSpPr/>
          <p:nvPr/>
        </p:nvGrpSpPr>
        <p:grpSpPr>
          <a:xfrm flipH="1">
            <a:off x="8518934" y="4045218"/>
            <a:ext cx="411705" cy="435342"/>
            <a:chOff x="5054600" y="3946526"/>
            <a:chExt cx="454025" cy="477837"/>
          </a:xfrm>
          <a:solidFill>
            <a:schemeClr val="bg1"/>
          </a:solidFill>
          <a:scene3d>
            <a:camera prst="orthographicFront">
              <a:rot lat="0" lon="10800000" rev="0"/>
            </a:camera>
            <a:lightRig rig="threePt" dir="t"/>
          </a:scene3d>
        </p:grpSpPr>
        <p:sp>
          <p:nvSpPr>
            <p:cNvPr id="122" name="Freeform 340"/>
            <p:cNvSpPr>
              <a:spLocks/>
            </p:cNvSpPr>
            <p:nvPr/>
          </p:nvSpPr>
          <p:spPr bwMode="auto">
            <a:xfrm>
              <a:off x="5054600" y="3946526"/>
              <a:ext cx="376238" cy="444500"/>
            </a:xfrm>
            <a:custGeom>
              <a:avLst/>
              <a:gdLst>
                <a:gd name="T0" fmla="*/ 179 w 2604"/>
                <a:gd name="T1" fmla="*/ 0 h 3074"/>
                <a:gd name="T2" fmla="*/ 2424 w 2604"/>
                <a:gd name="T3" fmla="*/ 0 h 3074"/>
                <a:gd name="T4" fmla="*/ 2457 w 2604"/>
                <a:gd name="T5" fmla="*/ 3 h 3074"/>
                <a:gd name="T6" fmla="*/ 2487 w 2604"/>
                <a:gd name="T7" fmla="*/ 12 h 3074"/>
                <a:gd name="T8" fmla="*/ 2515 w 2604"/>
                <a:gd name="T9" fmla="*/ 25 h 3074"/>
                <a:gd name="T10" fmla="*/ 2540 w 2604"/>
                <a:gd name="T11" fmla="*/ 43 h 3074"/>
                <a:gd name="T12" fmla="*/ 2561 w 2604"/>
                <a:gd name="T13" fmla="*/ 65 h 3074"/>
                <a:gd name="T14" fmla="*/ 2579 w 2604"/>
                <a:gd name="T15" fmla="*/ 90 h 3074"/>
                <a:gd name="T16" fmla="*/ 2592 w 2604"/>
                <a:gd name="T17" fmla="*/ 118 h 3074"/>
                <a:gd name="T18" fmla="*/ 2601 w 2604"/>
                <a:gd name="T19" fmla="*/ 149 h 3074"/>
                <a:gd name="T20" fmla="*/ 2604 w 2604"/>
                <a:gd name="T21" fmla="*/ 181 h 3074"/>
                <a:gd name="T22" fmla="*/ 2604 w 2604"/>
                <a:gd name="T23" fmla="*/ 2037 h 3074"/>
                <a:gd name="T24" fmla="*/ 2245 w 2604"/>
                <a:gd name="T25" fmla="*/ 2335 h 3074"/>
                <a:gd name="T26" fmla="*/ 2245 w 2604"/>
                <a:gd name="T27" fmla="*/ 362 h 3074"/>
                <a:gd name="T28" fmla="*/ 359 w 2604"/>
                <a:gd name="T29" fmla="*/ 362 h 3074"/>
                <a:gd name="T30" fmla="*/ 359 w 2604"/>
                <a:gd name="T31" fmla="*/ 2712 h 3074"/>
                <a:gd name="T32" fmla="*/ 1492 w 2604"/>
                <a:gd name="T33" fmla="*/ 2712 h 3074"/>
                <a:gd name="T34" fmla="*/ 1746 w 2604"/>
                <a:gd name="T35" fmla="*/ 3074 h 3074"/>
                <a:gd name="T36" fmla="*/ 179 w 2604"/>
                <a:gd name="T37" fmla="*/ 3074 h 3074"/>
                <a:gd name="T38" fmla="*/ 147 w 2604"/>
                <a:gd name="T39" fmla="*/ 3070 h 3074"/>
                <a:gd name="T40" fmla="*/ 117 w 2604"/>
                <a:gd name="T41" fmla="*/ 3062 h 3074"/>
                <a:gd name="T42" fmla="*/ 89 w 2604"/>
                <a:gd name="T43" fmla="*/ 3049 h 3074"/>
                <a:gd name="T44" fmla="*/ 63 w 2604"/>
                <a:gd name="T45" fmla="*/ 3031 h 3074"/>
                <a:gd name="T46" fmla="*/ 41 w 2604"/>
                <a:gd name="T47" fmla="*/ 3009 h 3074"/>
                <a:gd name="T48" fmla="*/ 24 w 2604"/>
                <a:gd name="T49" fmla="*/ 2984 h 3074"/>
                <a:gd name="T50" fmla="*/ 10 w 2604"/>
                <a:gd name="T51" fmla="*/ 2956 h 3074"/>
                <a:gd name="T52" fmla="*/ 2 w 2604"/>
                <a:gd name="T53" fmla="*/ 2925 h 3074"/>
                <a:gd name="T54" fmla="*/ 0 w 2604"/>
                <a:gd name="T55" fmla="*/ 2893 h 3074"/>
                <a:gd name="T56" fmla="*/ 0 w 2604"/>
                <a:gd name="T57" fmla="*/ 181 h 3074"/>
                <a:gd name="T58" fmla="*/ 2 w 2604"/>
                <a:gd name="T59" fmla="*/ 149 h 3074"/>
                <a:gd name="T60" fmla="*/ 10 w 2604"/>
                <a:gd name="T61" fmla="*/ 118 h 3074"/>
                <a:gd name="T62" fmla="*/ 24 w 2604"/>
                <a:gd name="T63" fmla="*/ 90 h 3074"/>
                <a:gd name="T64" fmla="*/ 41 w 2604"/>
                <a:gd name="T65" fmla="*/ 65 h 3074"/>
                <a:gd name="T66" fmla="*/ 63 w 2604"/>
                <a:gd name="T67" fmla="*/ 43 h 3074"/>
                <a:gd name="T68" fmla="*/ 89 w 2604"/>
                <a:gd name="T69" fmla="*/ 25 h 3074"/>
                <a:gd name="T70" fmla="*/ 117 w 2604"/>
                <a:gd name="T71" fmla="*/ 12 h 3074"/>
                <a:gd name="T72" fmla="*/ 147 w 2604"/>
                <a:gd name="T73" fmla="*/ 3 h 3074"/>
                <a:gd name="T74" fmla="*/ 179 w 2604"/>
                <a:gd name="T75" fmla="*/ 0 h 3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604" h="3074">
                  <a:moveTo>
                    <a:pt x="179" y="0"/>
                  </a:moveTo>
                  <a:lnTo>
                    <a:pt x="2424" y="0"/>
                  </a:lnTo>
                  <a:lnTo>
                    <a:pt x="2457" y="3"/>
                  </a:lnTo>
                  <a:lnTo>
                    <a:pt x="2487" y="12"/>
                  </a:lnTo>
                  <a:lnTo>
                    <a:pt x="2515" y="25"/>
                  </a:lnTo>
                  <a:lnTo>
                    <a:pt x="2540" y="43"/>
                  </a:lnTo>
                  <a:lnTo>
                    <a:pt x="2561" y="65"/>
                  </a:lnTo>
                  <a:lnTo>
                    <a:pt x="2579" y="90"/>
                  </a:lnTo>
                  <a:lnTo>
                    <a:pt x="2592" y="118"/>
                  </a:lnTo>
                  <a:lnTo>
                    <a:pt x="2601" y="149"/>
                  </a:lnTo>
                  <a:lnTo>
                    <a:pt x="2604" y="181"/>
                  </a:lnTo>
                  <a:lnTo>
                    <a:pt x="2604" y="2037"/>
                  </a:lnTo>
                  <a:lnTo>
                    <a:pt x="2245" y="2335"/>
                  </a:lnTo>
                  <a:lnTo>
                    <a:pt x="2245" y="362"/>
                  </a:lnTo>
                  <a:lnTo>
                    <a:pt x="359" y="362"/>
                  </a:lnTo>
                  <a:lnTo>
                    <a:pt x="359" y="2712"/>
                  </a:lnTo>
                  <a:lnTo>
                    <a:pt x="1492" y="2712"/>
                  </a:lnTo>
                  <a:lnTo>
                    <a:pt x="1746" y="3074"/>
                  </a:lnTo>
                  <a:lnTo>
                    <a:pt x="179" y="3074"/>
                  </a:lnTo>
                  <a:lnTo>
                    <a:pt x="147" y="3070"/>
                  </a:lnTo>
                  <a:lnTo>
                    <a:pt x="117" y="3062"/>
                  </a:lnTo>
                  <a:lnTo>
                    <a:pt x="89" y="3049"/>
                  </a:lnTo>
                  <a:lnTo>
                    <a:pt x="63" y="3031"/>
                  </a:lnTo>
                  <a:lnTo>
                    <a:pt x="41" y="3009"/>
                  </a:lnTo>
                  <a:lnTo>
                    <a:pt x="24" y="2984"/>
                  </a:lnTo>
                  <a:lnTo>
                    <a:pt x="10" y="2956"/>
                  </a:lnTo>
                  <a:lnTo>
                    <a:pt x="2" y="2925"/>
                  </a:lnTo>
                  <a:lnTo>
                    <a:pt x="0" y="2893"/>
                  </a:lnTo>
                  <a:lnTo>
                    <a:pt x="0" y="181"/>
                  </a:lnTo>
                  <a:lnTo>
                    <a:pt x="2" y="149"/>
                  </a:lnTo>
                  <a:lnTo>
                    <a:pt x="10" y="118"/>
                  </a:lnTo>
                  <a:lnTo>
                    <a:pt x="24" y="90"/>
                  </a:lnTo>
                  <a:lnTo>
                    <a:pt x="41" y="65"/>
                  </a:lnTo>
                  <a:lnTo>
                    <a:pt x="63" y="43"/>
                  </a:lnTo>
                  <a:lnTo>
                    <a:pt x="89" y="25"/>
                  </a:lnTo>
                  <a:lnTo>
                    <a:pt x="117" y="12"/>
                  </a:lnTo>
                  <a:lnTo>
                    <a:pt x="147" y="3"/>
                  </a:lnTo>
                  <a:lnTo>
                    <a:pt x="1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sp3d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en-US"/>
            </a:p>
          </p:txBody>
        </p:sp>
        <p:sp>
          <p:nvSpPr>
            <p:cNvPr id="123" name="Freeform 341"/>
            <p:cNvSpPr>
              <a:spLocks/>
            </p:cNvSpPr>
            <p:nvPr/>
          </p:nvSpPr>
          <p:spPr bwMode="auto">
            <a:xfrm>
              <a:off x="5270500" y="4224338"/>
              <a:ext cx="238125" cy="200025"/>
            </a:xfrm>
            <a:custGeom>
              <a:avLst/>
              <a:gdLst>
                <a:gd name="T0" fmla="*/ 1569 w 1656"/>
                <a:gd name="T1" fmla="*/ 0 h 1391"/>
                <a:gd name="T2" fmla="*/ 1590 w 1656"/>
                <a:gd name="T3" fmla="*/ 3 h 1391"/>
                <a:gd name="T4" fmla="*/ 1610 w 1656"/>
                <a:gd name="T5" fmla="*/ 12 h 1391"/>
                <a:gd name="T6" fmla="*/ 1628 w 1656"/>
                <a:gd name="T7" fmla="*/ 25 h 1391"/>
                <a:gd name="T8" fmla="*/ 1642 w 1656"/>
                <a:gd name="T9" fmla="*/ 42 h 1391"/>
                <a:gd name="T10" fmla="*/ 1651 w 1656"/>
                <a:gd name="T11" fmla="*/ 62 h 1391"/>
                <a:gd name="T12" fmla="*/ 1656 w 1656"/>
                <a:gd name="T13" fmla="*/ 82 h 1391"/>
                <a:gd name="T14" fmla="*/ 1655 w 1656"/>
                <a:gd name="T15" fmla="*/ 104 h 1391"/>
                <a:gd name="T16" fmla="*/ 1650 w 1656"/>
                <a:gd name="T17" fmla="*/ 125 h 1391"/>
                <a:gd name="T18" fmla="*/ 1639 w 1656"/>
                <a:gd name="T19" fmla="*/ 144 h 1391"/>
                <a:gd name="T20" fmla="*/ 757 w 1656"/>
                <a:gd name="T21" fmla="*/ 1353 h 1391"/>
                <a:gd name="T22" fmla="*/ 743 w 1656"/>
                <a:gd name="T23" fmla="*/ 1369 h 1391"/>
                <a:gd name="T24" fmla="*/ 725 w 1656"/>
                <a:gd name="T25" fmla="*/ 1380 h 1391"/>
                <a:gd name="T26" fmla="*/ 706 w 1656"/>
                <a:gd name="T27" fmla="*/ 1388 h 1391"/>
                <a:gd name="T28" fmla="*/ 685 w 1656"/>
                <a:gd name="T29" fmla="*/ 1391 h 1391"/>
                <a:gd name="T30" fmla="*/ 684 w 1656"/>
                <a:gd name="T31" fmla="*/ 1391 h 1391"/>
                <a:gd name="T32" fmla="*/ 663 w 1656"/>
                <a:gd name="T33" fmla="*/ 1388 h 1391"/>
                <a:gd name="T34" fmla="*/ 644 w 1656"/>
                <a:gd name="T35" fmla="*/ 1379 h 1391"/>
                <a:gd name="T36" fmla="*/ 626 w 1656"/>
                <a:gd name="T37" fmla="*/ 1368 h 1391"/>
                <a:gd name="T38" fmla="*/ 612 w 1656"/>
                <a:gd name="T39" fmla="*/ 1351 h 1391"/>
                <a:gd name="T40" fmla="*/ 17 w 1656"/>
                <a:gd name="T41" fmla="*/ 505 h 1391"/>
                <a:gd name="T42" fmla="*/ 7 w 1656"/>
                <a:gd name="T43" fmla="*/ 486 h 1391"/>
                <a:gd name="T44" fmla="*/ 1 w 1656"/>
                <a:gd name="T45" fmla="*/ 466 h 1391"/>
                <a:gd name="T46" fmla="*/ 0 w 1656"/>
                <a:gd name="T47" fmla="*/ 446 h 1391"/>
                <a:gd name="T48" fmla="*/ 4 w 1656"/>
                <a:gd name="T49" fmla="*/ 427 h 1391"/>
                <a:gd name="T50" fmla="*/ 12 w 1656"/>
                <a:gd name="T51" fmla="*/ 408 h 1391"/>
                <a:gd name="T52" fmla="*/ 24 w 1656"/>
                <a:gd name="T53" fmla="*/ 391 h 1391"/>
                <a:gd name="T54" fmla="*/ 40 w 1656"/>
                <a:gd name="T55" fmla="*/ 377 h 1391"/>
                <a:gd name="T56" fmla="*/ 58 w 1656"/>
                <a:gd name="T57" fmla="*/ 367 h 1391"/>
                <a:gd name="T58" fmla="*/ 78 w 1656"/>
                <a:gd name="T59" fmla="*/ 363 h 1391"/>
                <a:gd name="T60" fmla="*/ 97 w 1656"/>
                <a:gd name="T61" fmla="*/ 362 h 1391"/>
                <a:gd name="T62" fmla="*/ 118 w 1656"/>
                <a:gd name="T63" fmla="*/ 366 h 1391"/>
                <a:gd name="T64" fmla="*/ 136 w 1656"/>
                <a:gd name="T65" fmla="*/ 375 h 1391"/>
                <a:gd name="T66" fmla="*/ 685 w 1656"/>
                <a:gd name="T67" fmla="*/ 706 h 1391"/>
                <a:gd name="T68" fmla="*/ 1510 w 1656"/>
                <a:gd name="T69" fmla="*/ 21 h 1391"/>
                <a:gd name="T70" fmla="*/ 1528 w 1656"/>
                <a:gd name="T71" fmla="*/ 10 h 1391"/>
                <a:gd name="T72" fmla="*/ 1548 w 1656"/>
                <a:gd name="T73" fmla="*/ 2 h 1391"/>
                <a:gd name="T74" fmla="*/ 1569 w 1656"/>
                <a:gd name="T75" fmla="*/ 0 h 1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56" h="1391">
                  <a:moveTo>
                    <a:pt x="1569" y="0"/>
                  </a:moveTo>
                  <a:lnTo>
                    <a:pt x="1590" y="3"/>
                  </a:lnTo>
                  <a:lnTo>
                    <a:pt x="1610" y="12"/>
                  </a:lnTo>
                  <a:lnTo>
                    <a:pt x="1628" y="25"/>
                  </a:lnTo>
                  <a:lnTo>
                    <a:pt x="1642" y="42"/>
                  </a:lnTo>
                  <a:lnTo>
                    <a:pt x="1651" y="62"/>
                  </a:lnTo>
                  <a:lnTo>
                    <a:pt x="1656" y="82"/>
                  </a:lnTo>
                  <a:lnTo>
                    <a:pt x="1655" y="104"/>
                  </a:lnTo>
                  <a:lnTo>
                    <a:pt x="1650" y="125"/>
                  </a:lnTo>
                  <a:lnTo>
                    <a:pt x="1639" y="144"/>
                  </a:lnTo>
                  <a:lnTo>
                    <a:pt x="757" y="1353"/>
                  </a:lnTo>
                  <a:lnTo>
                    <a:pt x="743" y="1369"/>
                  </a:lnTo>
                  <a:lnTo>
                    <a:pt x="725" y="1380"/>
                  </a:lnTo>
                  <a:lnTo>
                    <a:pt x="706" y="1388"/>
                  </a:lnTo>
                  <a:lnTo>
                    <a:pt x="685" y="1391"/>
                  </a:lnTo>
                  <a:lnTo>
                    <a:pt x="684" y="1391"/>
                  </a:lnTo>
                  <a:lnTo>
                    <a:pt x="663" y="1388"/>
                  </a:lnTo>
                  <a:lnTo>
                    <a:pt x="644" y="1379"/>
                  </a:lnTo>
                  <a:lnTo>
                    <a:pt x="626" y="1368"/>
                  </a:lnTo>
                  <a:lnTo>
                    <a:pt x="612" y="1351"/>
                  </a:lnTo>
                  <a:lnTo>
                    <a:pt x="17" y="505"/>
                  </a:lnTo>
                  <a:lnTo>
                    <a:pt x="7" y="486"/>
                  </a:lnTo>
                  <a:lnTo>
                    <a:pt x="1" y="466"/>
                  </a:lnTo>
                  <a:lnTo>
                    <a:pt x="0" y="446"/>
                  </a:lnTo>
                  <a:lnTo>
                    <a:pt x="4" y="427"/>
                  </a:lnTo>
                  <a:lnTo>
                    <a:pt x="12" y="408"/>
                  </a:lnTo>
                  <a:lnTo>
                    <a:pt x="24" y="391"/>
                  </a:lnTo>
                  <a:lnTo>
                    <a:pt x="40" y="377"/>
                  </a:lnTo>
                  <a:lnTo>
                    <a:pt x="58" y="367"/>
                  </a:lnTo>
                  <a:lnTo>
                    <a:pt x="78" y="363"/>
                  </a:lnTo>
                  <a:lnTo>
                    <a:pt x="97" y="362"/>
                  </a:lnTo>
                  <a:lnTo>
                    <a:pt x="118" y="366"/>
                  </a:lnTo>
                  <a:lnTo>
                    <a:pt x="136" y="375"/>
                  </a:lnTo>
                  <a:lnTo>
                    <a:pt x="685" y="706"/>
                  </a:lnTo>
                  <a:lnTo>
                    <a:pt x="1510" y="21"/>
                  </a:lnTo>
                  <a:lnTo>
                    <a:pt x="1528" y="10"/>
                  </a:lnTo>
                  <a:lnTo>
                    <a:pt x="1548" y="2"/>
                  </a:lnTo>
                  <a:lnTo>
                    <a:pt x="15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sp3d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en-US"/>
            </a:p>
          </p:txBody>
        </p:sp>
        <p:sp>
          <p:nvSpPr>
            <p:cNvPr id="124" name="Freeform 342"/>
            <p:cNvSpPr>
              <a:spLocks/>
            </p:cNvSpPr>
            <p:nvPr/>
          </p:nvSpPr>
          <p:spPr bwMode="auto">
            <a:xfrm>
              <a:off x="5138738" y="4038601"/>
              <a:ext cx="207963" cy="52388"/>
            </a:xfrm>
            <a:custGeom>
              <a:avLst/>
              <a:gdLst>
                <a:gd name="T0" fmla="*/ 179 w 1436"/>
                <a:gd name="T1" fmla="*/ 0 h 362"/>
                <a:gd name="T2" fmla="*/ 1257 w 1436"/>
                <a:gd name="T3" fmla="*/ 0 h 362"/>
                <a:gd name="T4" fmla="*/ 1289 w 1436"/>
                <a:gd name="T5" fmla="*/ 3 h 362"/>
                <a:gd name="T6" fmla="*/ 1319 w 1436"/>
                <a:gd name="T7" fmla="*/ 11 h 362"/>
                <a:gd name="T8" fmla="*/ 1347 w 1436"/>
                <a:gd name="T9" fmla="*/ 25 h 362"/>
                <a:gd name="T10" fmla="*/ 1372 w 1436"/>
                <a:gd name="T11" fmla="*/ 42 h 362"/>
                <a:gd name="T12" fmla="*/ 1394 w 1436"/>
                <a:gd name="T13" fmla="*/ 64 h 362"/>
                <a:gd name="T14" fmla="*/ 1411 w 1436"/>
                <a:gd name="T15" fmla="*/ 89 h 362"/>
                <a:gd name="T16" fmla="*/ 1425 w 1436"/>
                <a:gd name="T17" fmla="*/ 117 h 362"/>
                <a:gd name="T18" fmla="*/ 1433 w 1436"/>
                <a:gd name="T19" fmla="*/ 148 h 362"/>
                <a:gd name="T20" fmla="*/ 1436 w 1436"/>
                <a:gd name="T21" fmla="*/ 181 h 362"/>
                <a:gd name="T22" fmla="*/ 1433 w 1436"/>
                <a:gd name="T23" fmla="*/ 213 h 362"/>
                <a:gd name="T24" fmla="*/ 1425 w 1436"/>
                <a:gd name="T25" fmla="*/ 244 h 362"/>
                <a:gd name="T26" fmla="*/ 1411 w 1436"/>
                <a:gd name="T27" fmla="*/ 272 h 362"/>
                <a:gd name="T28" fmla="*/ 1394 w 1436"/>
                <a:gd name="T29" fmla="*/ 297 h 362"/>
                <a:gd name="T30" fmla="*/ 1372 w 1436"/>
                <a:gd name="T31" fmla="*/ 319 h 362"/>
                <a:gd name="T32" fmla="*/ 1347 w 1436"/>
                <a:gd name="T33" fmla="*/ 337 h 362"/>
                <a:gd name="T34" fmla="*/ 1319 w 1436"/>
                <a:gd name="T35" fmla="*/ 350 h 362"/>
                <a:gd name="T36" fmla="*/ 1288 w 1436"/>
                <a:gd name="T37" fmla="*/ 358 h 362"/>
                <a:gd name="T38" fmla="*/ 1256 w 1436"/>
                <a:gd name="T39" fmla="*/ 362 h 362"/>
                <a:gd name="T40" fmla="*/ 179 w 1436"/>
                <a:gd name="T41" fmla="*/ 362 h 362"/>
                <a:gd name="T42" fmla="*/ 146 w 1436"/>
                <a:gd name="T43" fmla="*/ 358 h 362"/>
                <a:gd name="T44" fmla="*/ 117 w 1436"/>
                <a:gd name="T45" fmla="*/ 350 h 362"/>
                <a:gd name="T46" fmla="*/ 89 w 1436"/>
                <a:gd name="T47" fmla="*/ 337 h 362"/>
                <a:gd name="T48" fmla="*/ 63 w 1436"/>
                <a:gd name="T49" fmla="*/ 319 h 362"/>
                <a:gd name="T50" fmla="*/ 41 w 1436"/>
                <a:gd name="T51" fmla="*/ 297 h 362"/>
                <a:gd name="T52" fmla="*/ 24 w 1436"/>
                <a:gd name="T53" fmla="*/ 272 h 362"/>
                <a:gd name="T54" fmla="*/ 10 w 1436"/>
                <a:gd name="T55" fmla="*/ 244 h 362"/>
                <a:gd name="T56" fmla="*/ 2 w 1436"/>
                <a:gd name="T57" fmla="*/ 213 h 362"/>
                <a:gd name="T58" fmla="*/ 0 w 1436"/>
                <a:gd name="T59" fmla="*/ 181 h 362"/>
                <a:gd name="T60" fmla="*/ 2 w 1436"/>
                <a:gd name="T61" fmla="*/ 148 h 362"/>
                <a:gd name="T62" fmla="*/ 10 w 1436"/>
                <a:gd name="T63" fmla="*/ 117 h 362"/>
                <a:gd name="T64" fmla="*/ 24 w 1436"/>
                <a:gd name="T65" fmla="*/ 89 h 362"/>
                <a:gd name="T66" fmla="*/ 41 w 1436"/>
                <a:gd name="T67" fmla="*/ 64 h 362"/>
                <a:gd name="T68" fmla="*/ 63 w 1436"/>
                <a:gd name="T69" fmla="*/ 42 h 362"/>
                <a:gd name="T70" fmla="*/ 89 w 1436"/>
                <a:gd name="T71" fmla="*/ 25 h 362"/>
                <a:gd name="T72" fmla="*/ 117 w 1436"/>
                <a:gd name="T73" fmla="*/ 11 h 362"/>
                <a:gd name="T74" fmla="*/ 146 w 1436"/>
                <a:gd name="T75" fmla="*/ 3 h 362"/>
                <a:gd name="T76" fmla="*/ 179 w 1436"/>
                <a:gd name="T77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36" h="362">
                  <a:moveTo>
                    <a:pt x="179" y="0"/>
                  </a:moveTo>
                  <a:lnTo>
                    <a:pt x="1257" y="0"/>
                  </a:lnTo>
                  <a:lnTo>
                    <a:pt x="1289" y="3"/>
                  </a:lnTo>
                  <a:lnTo>
                    <a:pt x="1319" y="11"/>
                  </a:lnTo>
                  <a:lnTo>
                    <a:pt x="1347" y="25"/>
                  </a:lnTo>
                  <a:lnTo>
                    <a:pt x="1372" y="42"/>
                  </a:lnTo>
                  <a:lnTo>
                    <a:pt x="1394" y="64"/>
                  </a:lnTo>
                  <a:lnTo>
                    <a:pt x="1411" y="89"/>
                  </a:lnTo>
                  <a:lnTo>
                    <a:pt x="1425" y="117"/>
                  </a:lnTo>
                  <a:lnTo>
                    <a:pt x="1433" y="148"/>
                  </a:lnTo>
                  <a:lnTo>
                    <a:pt x="1436" y="181"/>
                  </a:lnTo>
                  <a:lnTo>
                    <a:pt x="1433" y="213"/>
                  </a:lnTo>
                  <a:lnTo>
                    <a:pt x="1425" y="244"/>
                  </a:lnTo>
                  <a:lnTo>
                    <a:pt x="1411" y="272"/>
                  </a:lnTo>
                  <a:lnTo>
                    <a:pt x="1394" y="297"/>
                  </a:lnTo>
                  <a:lnTo>
                    <a:pt x="1372" y="319"/>
                  </a:lnTo>
                  <a:lnTo>
                    <a:pt x="1347" y="337"/>
                  </a:lnTo>
                  <a:lnTo>
                    <a:pt x="1319" y="350"/>
                  </a:lnTo>
                  <a:lnTo>
                    <a:pt x="1288" y="358"/>
                  </a:lnTo>
                  <a:lnTo>
                    <a:pt x="1256" y="362"/>
                  </a:lnTo>
                  <a:lnTo>
                    <a:pt x="179" y="362"/>
                  </a:lnTo>
                  <a:lnTo>
                    <a:pt x="146" y="358"/>
                  </a:lnTo>
                  <a:lnTo>
                    <a:pt x="117" y="350"/>
                  </a:lnTo>
                  <a:lnTo>
                    <a:pt x="89" y="337"/>
                  </a:lnTo>
                  <a:lnTo>
                    <a:pt x="63" y="319"/>
                  </a:lnTo>
                  <a:lnTo>
                    <a:pt x="41" y="297"/>
                  </a:lnTo>
                  <a:lnTo>
                    <a:pt x="24" y="272"/>
                  </a:lnTo>
                  <a:lnTo>
                    <a:pt x="10" y="244"/>
                  </a:lnTo>
                  <a:lnTo>
                    <a:pt x="2" y="213"/>
                  </a:lnTo>
                  <a:lnTo>
                    <a:pt x="0" y="181"/>
                  </a:lnTo>
                  <a:lnTo>
                    <a:pt x="2" y="148"/>
                  </a:lnTo>
                  <a:lnTo>
                    <a:pt x="10" y="117"/>
                  </a:lnTo>
                  <a:lnTo>
                    <a:pt x="24" y="89"/>
                  </a:lnTo>
                  <a:lnTo>
                    <a:pt x="41" y="64"/>
                  </a:lnTo>
                  <a:lnTo>
                    <a:pt x="63" y="42"/>
                  </a:lnTo>
                  <a:lnTo>
                    <a:pt x="89" y="25"/>
                  </a:lnTo>
                  <a:lnTo>
                    <a:pt x="117" y="11"/>
                  </a:lnTo>
                  <a:lnTo>
                    <a:pt x="146" y="3"/>
                  </a:lnTo>
                  <a:lnTo>
                    <a:pt x="1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sp3d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en-US"/>
            </a:p>
          </p:txBody>
        </p:sp>
        <p:sp>
          <p:nvSpPr>
            <p:cNvPr id="125" name="Freeform 343"/>
            <p:cNvSpPr>
              <a:spLocks/>
            </p:cNvSpPr>
            <p:nvPr/>
          </p:nvSpPr>
          <p:spPr bwMode="auto">
            <a:xfrm>
              <a:off x="5138738" y="4116388"/>
              <a:ext cx="207963" cy="52388"/>
            </a:xfrm>
            <a:custGeom>
              <a:avLst/>
              <a:gdLst>
                <a:gd name="T0" fmla="*/ 179 w 1436"/>
                <a:gd name="T1" fmla="*/ 0 h 360"/>
                <a:gd name="T2" fmla="*/ 1257 w 1436"/>
                <a:gd name="T3" fmla="*/ 0 h 360"/>
                <a:gd name="T4" fmla="*/ 1289 w 1436"/>
                <a:gd name="T5" fmla="*/ 2 h 360"/>
                <a:gd name="T6" fmla="*/ 1319 w 1436"/>
                <a:gd name="T7" fmla="*/ 11 h 360"/>
                <a:gd name="T8" fmla="*/ 1347 w 1436"/>
                <a:gd name="T9" fmla="*/ 23 h 360"/>
                <a:gd name="T10" fmla="*/ 1372 w 1436"/>
                <a:gd name="T11" fmla="*/ 42 h 360"/>
                <a:gd name="T12" fmla="*/ 1394 w 1436"/>
                <a:gd name="T13" fmla="*/ 64 h 360"/>
                <a:gd name="T14" fmla="*/ 1411 w 1436"/>
                <a:gd name="T15" fmla="*/ 89 h 360"/>
                <a:gd name="T16" fmla="*/ 1425 w 1436"/>
                <a:gd name="T17" fmla="*/ 117 h 360"/>
                <a:gd name="T18" fmla="*/ 1433 w 1436"/>
                <a:gd name="T19" fmla="*/ 147 h 360"/>
                <a:gd name="T20" fmla="*/ 1436 w 1436"/>
                <a:gd name="T21" fmla="*/ 179 h 360"/>
                <a:gd name="T22" fmla="*/ 1433 w 1436"/>
                <a:gd name="T23" fmla="*/ 213 h 360"/>
                <a:gd name="T24" fmla="*/ 1425 w 1436"/>
                <a:gd name="T25" fmla="*/ 243 h 360"/>
                <a:gd name="T26" fmla="*/ 1411 w 1436"/>
                <a:gd name="T27" fmla="*/ 271 h 360"/>
                <a:gd name="T28" fmla="*/ 1394 w 1436"/>
                <a:gd name="T29" fmla="*/ 297 h 360"/>
                <a:gd name="T30" fmla="*/ 1372 w 1436"/>
                <a:gd name="T31" fmla="*/ 318 h 360"/>
                <a:gd name="T32" fmla="*/ 1347 w 1436"/>
                <a:gd name="T33" fmla="*/ 337 h 360"/>
                <a:gd name="T34" fmla="*/ 1319 w 1436"/>
                <a:gd name="T35" fmla="*/ 349 h 360"/>
                <a:gd name="T36" fmla="*/ 1288 w 1436"/>
                <a:gd name="T37" fmla="*/ 358 h 360"/>
                <a:gd name="T38" fmla="*/ 1256 w 1436"/>
                <a:gd name="T39" fmla="*/ 360 h 360"/>
                <a:gd name="T40" fmla="*/ 179 w 1436"/>
                <a:gd name="T41" fmla="*/ 360 h 360"/>
                <a:gd name="T42" fmla="*/ 146 w 1436"/>
                <a:gd name="T43" fmla="*/ 358 h 360"/>
                <a:gd name="T44" fmla="*/ 117 w 1436"/>
                <a:gd name="T45" fmla="*/ 349 h 360"/>
                <a:gd name="T46" fmla="*/ 89 w 1436"/>
                <a:gd name="T47" fmla="*/ 337 h 360"/>
                <a:gd name="T48" fmla="*/ 63 w 1436"/>
                <a:gd name="T49" fmla="*/ 318 h 360"/>
                <a:gd name="T50" fmla="*/ 41 w 1436"/>
                <a:gd name="T51" fmla="*/ 297 h 360"/>
                <a:gd name="T52" fmla="*/ 24 w 1436"/>
                <a:gd name="T53" fmla="*/ 271 h 360"/>
                <a:gd name="T54" fmla="*/ 10 w 1436"/>
                <a:gd name="T55" fmla="*/ 243 h 360"/>
                <a:gd name="T56" fmla="*/ 2 w 1436"/>
                <a:gd name="T57" fmla="*/ 213 h 360"/>
                <a:gd name="T58" fmla="*/ 0 w 1436"/>
                <a:gd name="T59" fmla="*/ 179 h 360"/>
                <a:gd name="T60" fmla="*/ 2 w 1436"/>
                <a:gd name="T61" fmla="*/ 147 h 360"/>
                <a:gd name="T62" fmla="*/ 10 w 1436"/>
                <a:gd name="T63" fmla="*/ 117 h 360"/>
                <a:gd name="T64" fmla="*/ 24 w 1436"/>
                <a:gd name="T65" fmla="*/ 89 h 360"/>
                <a:gd name="T66" fmla="*/ 41 w 1436"/>
                <a:gd name="T67" fmla="*/ 64 h 360"/>
                <a:gd name="T68" fmla="*/ 63 w 1436"/>
                <a:gd name="T69" fmla="*/ 42 h 360"/>
                <a:gd name="T70" fmla="*/ 89 w 1436"/>
                <a:gd name="T71" fmla="*/ 23 h 360"/>
                <a:gd name="T72" fmla="*/ 117 w 1436"/>
                <a:gd name="T73" fmla="*/ 11 h 360"/>
                <a:gd name="T74" fmla="*/ 146 w 1436"/>
                <a:gd name="T75" fmla="*/ 2 h 360"/>
                <a:gd name="T76" fmla="*/ 179 w 1436"/>
                <a:gd name="T77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36" h="360">
                  <a:moveTo>
                    <a:pt x="179" y="0"/>
                  </a:moveTo>
                  <a:lnTo>
                    <a:pt x="1257" y="0"/>
                  </a:lnTo>
                  <a:lnTo>
                    <a:pt x="1289" y="2"/>
                  </a:lnTo>
                  <a:lnTo>
                    <a:pt x="1319" y="11"/>
                  </a:lnTo>
                  <a:lnTo>
                    <a:pt x="1347" y="23"/>
                  </a:lnTo>
                  <a:lnTo>
                    <a:pt x="1372" y="42"/>
                  </a:lnTo>
                  <a:lnTo>
                    <a:pt x="1394" y="64"/>
                  </a:lnTo>
                  <a:lnTo>
                    <a:pt x="1411" y="89"/>
                  </a:lnTo>
                  <a:lnTo>
                    <a:pt x="1425" y="117"/>
                  </a:lnTo>
                  <a:lnTo>
                    <a:pt x="1433" y="147"/>
                  </a:lnTo>
                  <a:lnTo>
                    <a:pt x="1436" y="179"/>
                  </a:lnTo>
                  <a:lnTo>
                    <a:pt x="1433" y="213"/>
                  </a:lnTo>
                  <a:lnTo>
                    <a:pt x="1425" y="243"/>
                  </a:lnTo>
                  <a:lnTo>
                    <a:pt x="1411" y="271"/>
                  </a:lnTo>
                  <a:lnTo>
                    <a:pt x="1394" y="297"/>
                  </a:lnTo>
                  <a:lnTo>
                    <a:pt x="1372" y="318"/>
                  </a:lnTo>
                  <a:lnTo>
                    <a:pt x="1347" y="337"/>
                  </a:lnTo>
                  <a:lnTo>
                    <a:pt x="1319" y="349"/>
                  </a:lnTo>
                  <a:lnTo>
                    <a:pt x="1288" y="358"/>
                  </a:lnTo>
                  <a:lnTo>
                    <a:pt x="1256" y="360"/>
                  </a:lnTo>
                  <a:lnTo>
                    <a:pt x="179" y="360"/>
                  </a:lnTo>
                  <a:lnTo>
                    <a:pt x="146" y="358"/>
                  </a:lnTo>
                  <a:lnTo>
                    <a:pt x="117" y="349"/>
                  </a:lnTo>
                  <a:lnTo>
                    <a:pt x="89" y="337"/>
                  </a:lnTo>
                  <a:lnTo>
                    <a:pt x="63" y="318"/>
                  </a:lnTo>
                  <a:lnTo>
                    <a:pt x="41" y="297"/>
                  </a:lnTo>
                  <a:lnTo>
                    <a:pt x="24" y="271"/>
                  </a:lnTo>
                  <a:lnTo>
                    <a:pt x="10" y="243"/>
                  </a:lnTo>
                  <a:lnTo>
                    <a:pt x="2" y="213"/>
                  </a:lnTo>
                  <a:lnTo>
                    <a:pt x="0" y="179"/>
                  </a:lnTo>
                  <a:lnTo>
                    <a:pt x="2" y="147"/>
                  </a:lnTo>
                  <a:lnTo>
                    <a:pt x="10" y="117"/>
                  </a:lnTo>
                  <a:lnTo>
                    <a:pt x="24" y="89"/>
                  </a:lnTo>
                  <a:lnTo>
                    <a:pt x="41" y="64"/>
                  </a:lnTo>
                  <a:lnTo>
                    <a:pt x="63" y="42"/>
                  </a:lnTo>
                  <a:lnTo>
                    <a:pt x="89" y="23"/>
                  </a:lnTo>
                  <a:lnTo>
                    <a:pt x="117" y="11"/>
                  </a:lnTo>
                  <a:lnTo>
                    <a:pt x="146" y="2"/>
                  </a:lnTo>
                  <a:lnTo>
                    <a:pt x="1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sp3d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en-US"/>
            </a:p>
          </p:txBody>
        </p:sp>
        <p:sp>
          <p:nvSpPr>
            <p:cNvPr id="126" name="Freeform 344"/>
            <p:cNvSpPr>
              <a:spLocks/>
            </p:cNvSpPr>
            <p:nvPr/>
          </p:nvSpPr>
          <p:spPr bwMode="auto">
            <a:xfrm>
              <a:off x="5138738" y="4194176"/>
              <a:ext cx="207963" cy="52388"/>
            </a:xfrm>
            <a:custGeom>
              <a:avLst/>
              <a:gdLst>
                <a:gd name="T0" fmla="*/ 179 w 1436"/>
                <a:gd name="T1" fmla="*/ 0 h 362"/>
                <a:gd name="T2" fmla="*/ 1257 w 1436"/>
                <a:gd name="T3" fmla="*/ 0 h 362"/>
                <a:gd name="T4" fmla="*/ 1289 w 1436"/>
                <a:gd name="T5" fmla="*/ 4 h 362"/>
                <a:gd name="T6" fmla="*/ 1319 w 1436"/>
                <a:gd name="T7" fmla="*/ 12 h 362"/>
                <a:gd name="T8" fmla="*/ 1347 w 1436"/>
                <a:gd name="T9" fmla="*/ 25 h 362"/>
                <a:gd name="T10" fmla="*/ 1372 w 1436"/>
                <a:gd name="T11" fmla="*/ 43 h 362"/>
                <a:gd name="T12" fmla="*/ 1394 w 1436"/>
                <a:gd name="T13" fmla="*/ 65 h 362"/>
                <a:gd name="T14" fmla="*/ 1411 w 1436"/>
                <a:gd name="T15" fmla="*/ 90 h 362"/>
                <a:gd name="T16" fmla="*/ 1425 w 1436"/>
                <a:gd name="T17" fmla="*/ 118 h 362"/>
                <a:gd name="T18" fmla="*/ 1433 w 1436"/>
                <a:gd name="T19" fmla="*/ 149 h 362"/>
                <a:gd name="T20" fmla="*/ 1436 w 1436"/>
                <a:gd name="T21" fmla="*/ 181 h 362"/>
                <a:gd name="T22" fmla="*/ 1433 w 1436"/>
                <a:gd name="T23" fmla="*/ 214 h 362"/>
                <a:gd name="T24" fmla="*/ 1425 w 1436"/>
                <a:gd name="T25" fmla="*/ 245 h 362"/>
                <a:gd name="T26" fmla="*/ 1411 w 1436"/>
                <a:gd name="T27" fmla="*/ 273 h 362"/>
                <a:gd name="T28" fmla="*/ 1394 w 1436"/>
                <a:gd name="T29" fmla="*/ 298 h 362"/>
                <a:gd name="T30" fmla="*/ 1372 w 1436"/>
                <a:gd name="T31" fmla="*/ 320 h 362"/>
                <a:gd name="T32" fmla="*/ 1347 w 1436"/>
                <a:gd name="T33" fmla="*/ 337 h 362"/>
                <a:gd name="T34" fmla="*/ 1319 w 1436"/>
                <a:gd name="T35" fmla="*/ 351 h 362"/>
                <a:gd name="T36" fmla="*/ 1288 w 1436"/>
                <a:gd name="T37" fmla="*/ 359 h 362"/>
                <a:gd name="T38" fmla="*/ 1256 w 1436"/>
                <a:gd name="T39" fmla="*/ 362 h 362"/>
                <a:gd name="T40" fmla="*/ 179 w 1436"/>
                <a:gd name="T41" fmla="*/ 362 h 362"/>
                <a:gd name="T42" fmla="*/ 146 w 1436"/>
                <a:gd name="T43" fmla="*/ 359 h 362"/>
                <a:gd name="T44" fmla="*/ 117 w 1436"/>
                <a:gd name="T45" fmla="*/ 351 h 362"/>
                <a:gd name="T46" fmla="*/ 89 w 1436"/>
                <a:gd name="T47" fmla="*/ 337 h 362"/>
                <a:gd name="T48" fmla="*/ 63 w 1436"/>
                <a:gd name="T49" fmla="*/ 320 h 362"/>
                <a:gd name="T50" fmla="*/ 41 w 1436"/>
                <a:gd name="T51" fmla="*/ 298 h 362"/>
                <a:gd name="T52" fmla="*/ 24 w 1436"/>
                <a:gd name="T53" fmla="*/ 273 h 362"/>
                <a:gd name="T54" fmla="*/ 10 w 1436"/>
                <a:gd name="T55" fmla="*/ 245 h 362"/>
                <a:gd name="T56" fmla="*/ 2 w 1436"/>
                <a:gd name="T57" fmla="*/ 214 h 362"/>
                <a:gd name="T58" fmla="*/ 0 w 1436"/>
                <a:gd name="T59" fmla="*/ 181 h 362"/>
                <a:gd name="T60" fmla="*/ 2 w 1436"/>
                <a:gd name="T61" fmla="*/ 149 h 362"/>
                <a:gd name="T62" fmla="*/ 10 w 1436"/>
                <a:gd name="T63" fmla="*/ 118 h 362"/>
                <a:gd name="T64" fmla="*/ 24 w 1436"/>
                <a:gd name="T65" fmla="*/ 90 h 362"/>
                <a:gd name="T66" fmla="*/ 41 w 1436"/>
                <a:gd name="T67" fmla="*/ 65 h 362"/>
                <a:gd name="T68" fmla="*/ 63 w 1436"/>
                <a:gd name="T69" fmla="*/ 43 h 362"/>
                <a:gd name="T70" fmla="*/ 89 w 1436"/>
                <a:gd name="T71" fmla="*/ 25 h 362"/>
                <a:gd name="T72" fmla="*/ 117 w 1436"/>
                <a:gd name="T73" fmla="*/ 12 h 362"/>
                <a:gd name="T74" fmla="*/ 146 w 1436"/>
                <a:gd name="T75" fmla="*/ 4 h 362"/>
                <a:gd name="T76" fmla="*/ 179 w 1436"/>
                <a:gd name="T77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36" h="362">
                  <a:moveTo>
                    <a:pt x="179" y="0"/>
                  </a:moveTo>
                  <a:lnTo>
                    <a:pt x="1257" y="0"/>
                  </a:lnTo>
                  <a:lnTo>
                    <a:pt x="1289" y="4"/>
                  </a:lnTo>
                  <a:lnTo>
                    <a:pt x="1319" y="12"/>
                  </a:lnTo>
                  <a:lnTo>
                    <a:pt x="1347" y="25"/>
                  </a:lnTo>
                  <a:lnTo>
                    <a:pt x="1372" y="43"/>
                  </a:lnTo>
                  <a:lnTo>
                    <a:pt x="1394" y="65"/>
                  </a:lnTo>
                  <a:lnTo>
                    <a:pt x="1411" y="90"/>
                  </a:lnTo>
                  <a:lnTo>
                    <a:pt x="1425" y="118"/>
                  </a:lnTo>
                  <a:lnTo>
                    <a:pt x="1433" y="149"/>
                  </a:lnTo>
                  <a:lnTo>
                    <a:pt x="1436" y="181"/>
                  </a:lnTo>
                  <a:lnTo>
                    <a:pt x="1433" y="214"/>
                  </a:lnTo>
                  <a:lnTo>
                    <a:pt x="1425" y="245"/>
                  </a:lnTo>
                  <a:lnTo>
                    <a:pt x="1411" y="273"/>
                  </a:lnTo>
                  <a:lnTo>
                    <a:pt x="1394" y="298"/>
                  </a:lnTo>
                  <a:lnTo>
                    <a:pt x="1372" y="320"/>
                  </a:lnTo>
                  <a:lnTo>
                    <a:pt x="1347" y="337"/>
                  </a:lnTo>
                  <a:lnTo>
                    <a:pt x="1319" y="351"/>
                  </a:lnTo>
                  <a:lnTo>
                    <a:pt x="1288" y="359"/>
                  </a:lnTo>
                  <a:lnTo>
                    <a:pt x="1256" y="362"/>
                  </a:lnTo>
                  <a:lnTo>
                    <a:pt x="179" y="362"/>
                  </a:lnTo>
                  <a:lnTo>
                    <a:pt x="146" y="359"/>
                  </a:lnTo>
                  <a:lnTo>
                    <a:pt x="117" y="351"/>
                  </a:lnTo>
                  <a:lnTo>
                    <a:pt x="89" y="337"/>
                  </a:lnTo>
                  <a:lnTo>
                    <a:pt x="63" y="320"/>
                  </a:lnTo>
                  <a:lnTo>
                    <a:pt x="41" y="298"/>
                  </a:lnTo>
                  <a:lnTo>
                    <a:pt x="24" y="273"/>
                  </a:lnTo>
                  <a:lnTo>
                    <a:pt x="10" y="245"/>
                  </a:lnTo>
                  <a:lnTo>
                    <a:pt x="2" y="214"/>
                  </a:lnTo>
                  <a:lnTo>
                    <a:pt x="0" y="181"/>
                  </a:lnTo>
                  <a:lnTo>
                    <a:pt x="2" y="149"/>
                  </a:lnTo>
                  <a:lnTo>
                    <a:pt x="10" y="118"/>
                  </a:lnTo>
                  <a:lnTo>
                    <a:pt x="24" y="90"/>
                  </a:lnTo>
                  <a:lnTo>
                    <a:pt x="41" y="65"/>
                  </a:lnTo>
                  <a:lnTo>
                    <a:pt x="63" y="43"/>
                  </a:lnTo>
                  <a:lnTo>
                    <a:pt x="89" y="25"/>
                  </a:lnTo>
                  <a:lnTo>
                    <a:pt x="117" y="12"/>
                  </a:lnTo>
                  <a:lnTo>
                    <a:pt x="146" y="4"/>
                  </a:lnTo>
                  <a:lnTo>
                    <a:pt x="1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  <a:sp3d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flatTx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5848811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 descr="2023_02_09_14_36_54_3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0"/>
          </a:blip>
          <a:srcRect r="9297" b="230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527830" y="399631"/>
            <a:ext cx="10865180" cy="69592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ИСПОЛНЕНИЕ ДОРОЖНОГО ФОНДА 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 2025 ГОДУ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581025" y="1354098"/>
            <a:ext cx="10744200" cy="5018128"/>
            <a:chOff x="261724" y="1249322"/>
            <a:chExt cx="10958725" cy="5168971"/>
          </a:xfrm>
        </p:grpSpPr>
        <p:sp>
          <p:nvSpPr>
            <p:cNvPr id="11" name="Полилиния 10"/>
            <p:cNvSpPr/>
            <p:nvPr/>
          </p:nvSpPr>
          <p:spPr>
            <a:xfrm rot="2263733">
              <a:off x="2703227" y="4971409"/>
              <a:ext cx="1178113" cy="4571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9753"/>
                  </a:moveTo>
                  <a:lnTo>
                    <a:pt x="917441" y="19753"/>
                  </a:ln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олилиния 11"/>
            <p:cNvSpPr/>
            <p:nvPr/>
          </p:nvSpPr>
          <p:spPr>
            <a:xfrm rot="32918">
              <a:off x="2608128" y="3802842"/>
              <a:ext cx="1301668" cy="3950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9753"/>
                  </a:moveTo>
                  <a:lnTo>
                    <a:pt x="1301668" y="19753"/>
                  </a:ln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Полилиния 12"/>
            <p:cNvSpPr/>
            <p:nvPr/>
          </p:nvSpPr>
          <p:spPr>
            <a:xfrm rot="19534058">
              <a:off x="2497677" y="2860406"/>
              <a:ext cx="1261150" cy="3950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9753"/>
                  </a:moveTo>
                  <a:lnTo>
                    <a:pt x="1261150" y="19753"/>
                  </a:lnTo>
                </a:path>
              </a:pathLst>
            </a:custGeom>
            <a:noFill/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Овал 13"/>
            <p:cNvSpPr/>
            <p:nvPr/>
          </p:nvSpPr>
          <p:spPr>
            <a:xfrm>
              <a:off x="261724" y="2324596"/>
              <a:ext cx="3025079" cy="296756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Полилиния 14"/>
            <p:cNvSpPr/>
            <p:nvPr/>
          </p:nvSpPr>
          <p:spPr>
            <a:xfrm>
              <a:off x="3509675" y="1249322"/>
              <a:ext cx="1663457" cy="1633011"/>
            </a:xfrm>
            <a:custGeom>
              <a:avLst/>
              <a:gdLst>
                <a:gd name="connsiteX0" fmla="*/ 0 w 1612883"/>
                <a:gd name="connsiteY0" fmla="*/ 816506 h 1633011"/>
                <a:gd name="connsiteX1" fmla="*/ 232677 w 1612883"/>
                <a:gd name="connsiteY1" fmla="*/ 242740 h 1633011"/>
                <a:gd name="connsiteX2" fmla="*/ 806443 w 1612883"/>
                <a:gd name="connsiteY2" fmla="*/ 1 h 1633011"/>
                <a:gd name="connsiteX3" fmla="*/ 1380209 w 1612883"/>
                <a:gd name="connsiteY3" fmla="*/ 242742 h 1633011"/>
                <a:gd name="connsiteX4" fmla="*/ 1612885 w 1612883"/>
                <a:gd name="connsiteY4" fmla="*/ 816508 h 1633011"/>
                <a:gd name="connsiteX5" fmla="*/ 1380209 w 1612883"/>
                <a:gd name="connsiteY5" fmla="*/ 1390274 h 1633011"/>
                <a:gd name="connsiteX6" fmla="*/ 806443 w 1612883"/>
                <a:gd name="connsiteY6" fmla="*/ 1633014 h 1633011"/>
                <a:gd name="connsiteX7" fmla="*/ 232677 w 1612883"/>
                <a:gd name="connsiteY7" fmla="*/ 1390273 h 1633011"/>
                <a:gd name="connsiteX8" fmla="*/ 1 w 1612883"/>
                <a:gd name="connsiteY8" fmla="*/ 816507 h 1633011"/>
                <a:gd name="connsiteX9" fmla="*/ 0 w 1612883"/>
                <a:gd name="connsiteY9" fmla="*/ 816506 h 1633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12883" h="1633011">
                  <a:moveTo>
                    <a:pt x="0" y="816506"/>
                  </a:moveTo>
                  <a:cubicBezTo>
                    <a:pt x="0" y="601709"/>
                    <a:pt x="83598" y="395564"/>
                    <a:pt x="232677" y="242740"/>
                  </a:cubicBezTo>
                  <a:cubicBezTo>
                    <a:pt x="384192" y="87420"/>
                    <a:pt x="590828" y="0"/>
                    <a:pt x="806443" y="1"/>
                  </a:cubicBezTo>
                  <a:cubicBezTo>
                    <a:pt x="1022058" y="1"/>
                    <a:pt x="1228694" y="87422"/>
                    <a:pt x="1380209" y="242742"/>
                  </a:cubicBezTo>
                  <a:cubicBezTo>
                    <a:pt x="1529288" y="395566"/>
                    <a:pt x="1612885" y="601711"/>
                    <a:pt x="1612885" y="816508"/>
                  </a:cubicBezTo>
                  <a:cubicBezTo>
                    <a:pt x="1612885" y="1031305"/>
                    <a:pt x="1529288" y="1237451"/>
                    <a:pt x="1380209" y="1390274"/>
                  </a:cubicBezTo>
                  <a:cubicBezTo>
                    <a:pt x="1228694" y="1545594"/>
                    <a:pt x="1022058" y="1633014"/>
                    <a:pt x="806443" y="1633014"/>
                  </a:cubicBezTo>
                  <a:cubicBezTo>
                    <a:pt x="590828" y="1633014"/>
                    <a:pt x="384192" y="1545593"/>
                    <a:pt x="232677" y="1390273"/>
                  </a:cubicBezTo>
                  <a:cubicBezTo>
                    <a:pt x="83598" y="1237450"/>
                    <a:pt x="1" y="1031304"/>
                    <a:pt x="1" y="816507"/>
                  </a:cubicBezTo>
                  <a:lnTo>
                    <a:pt x="0" y="816506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223665"/>
                <a:satOff val="-20609"/>
                <a:lumOff val="12536"/>
                <a:alphaOff val="0"/>
              </a:schemeClr>
            </a:fillRef>
            <a:effectRef idx="0">
              <a:schemeClr val="accent2">
                <a:shade val="80000"/>
                <a:hueOff val="223665"/>
                <a:satOff val="-20609"/>
                <a:lumOff val="1253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2711" tIns="255659" rIns="252711" bIns="255659" numCol="1" spcCol="1270" anchor="ctr" anchorCtr="0">
              <a:noAutofit/>
            </a:bodyPr>
            <a:lstStyle/>
            <a:p>
              <a:pPr lvl="0" algn="ctr" defTabSz="1155700">
                <a:lnSpc>
                  <a:spcPts val="17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600" kern="1200" dirty="0" smtClean="0">
                <a:latin typeface="+mj-lt"/>
              </a:endParaRPr>
            </a:p>
            <a:p>
              <a:pPr lvl="0" algn="ctr" defTabSz="1155700">
                <a:lnSpc>
                  <a:spcPts val="17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kern="1200" dirty="0" smtClean="0">
                  <a:latin typeface="+mj-lt"/>
                </a:rPr>
                <a:t>935,6</a:t>
              </a:r>
            </a:p>
            <a:p>
              <a:pPr lvl="0" algn="ctr" defTabSz="1155700">
                <a:lnSpc>
                  <a:spcPts val="17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dirty="0" smtClean="0"/>
                <a:t>млн. руб.</a:t>
              </a:r>
              <a:endParaRPr lang="ru-RU" sz="1200" kern="1200" dirty="0" smtClean="0"/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5684024" y="1502822"/>
              <a:ext cx="5012550" cy="1114566"/>
            </a:xfrm>
            <a:prstGeom prst="roundRect">
              <a:avLst/>
            </a:prstGeom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57150" lvl="1" indent="-57150" algn="just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600" kern="1200" dirty="0" smtClean="0">
                  <a:latin typeface="+mn-lt"/>
                  <a:cs typeface="Times New Roman" pitchFamily="18" charset="0"/>
                </a:rPr>
                <a:t> Субсидия местным бюджетам на строительство (реконструкцию),</a:t>
              </a:r>
              <a:r>
                <a:rPr lang="ru-RU" sz="1600" dirty="0" smtClean="0"/>
                <a:t> кап. ремонт, ремонт и содержание автодорог общего пользования местного значения </a:t>
              </a:r>
              <a:endParaRPr lang="ru-RU" sz="1600" kern="1200" dirty="0"/>
            </a:p>
          </p:txBody>
        </p:sp>
        <p:sp>
          <p:nvSpPr>
            <p:cNvPr id="17" name="Полилиния 16"/>
            <p:cNvSpPr/>
            <p:nvPr/>
          </p:nvSpPr>
          <p:spPr>
            <a:xfrm>
              <a:off x="3909726" y="3004117"/>
              <a:ext cx="1697540" cy="1665676"/>
            </a:xfrm>
            <a:custGeom>
              <a:avLst/>
              <a:gdLst>
                <a:gd name="connsiteX0" fmla="*/ 0 w 1697540"/>
                <a:gd name="connsiteY0" fmla="*/ 832838 h 1665676"/>
                <a:gd name="connsiteX1" fmla="*/ 254313 w 1697540"/>
                <a:gd name="connsiteY1" fmla="*/ 238380 h 1665676"/>
                <a:gd name="connsiteX2" fmla="*/ 848772 w 1697540"/>
                <a:gd name="connsiteY2" fmla="*/ 1 h 1665676"/>
                <a:gd name="connsiteX3" fmla="*/ 1443230 w 1697540"/>
                <a:gd name="connsiteY3" fmla="*/ 238382 h 1665676"/>
                <a:gd name="connsiteX4" fmla="*/ 1697541 w 1697540"/>
                <a:gd name="connsiteY4" fmla="*/ 832841 h 1665676"/>
                <a:gd name="connsiteX5" fmla="*/ 1443229 w 1697540"/>
                <a:gd name="connsiteY5" fmla="*/ 1427299 h 1665676"/>
                <a:gd name="connsiteX6" fmla="*/ 848771 w 1697540"/>
                <a:gd name="connsiteY6" fmla="*/ 1665679 h 1665676"/>
                <a:gd name="connsiteX7" fmla="*/ 254313 w 1697540"/>
                <a:gd name="connsiteY7" fmla="*/ 1427299 h 1665676"/>
                <a:gd name="connsiteX8" fmla="*/ 2 w 1697540"/>
                <a:gd name="connsiteY8" fmla="*/ 832840 h 1665676"/>
                <a:gd name="connsiteX9" fmla="*/ 0 w 1697540"/>
                <a:gd name="connsiteY9" fmla="*/ 832838 h 166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97540" h="1665676">
                  <a:moveTo>
                    <a:pt x="0" y="832838"/>
                  </a:moveTo>
                  <a:cubicBezTo>
                    <a:pt x="0" y="609220"/>
                    <a:pt x="91646" y="394996"/>
                    <a:pt x="254313" y="238380"/>
                  </a:cubicBezTo>
                  <a:cubicBezTo>
                    <a:pt x="413001" y="85593"/>
                    <a:pt x="626449" y="1"/>
                    <a:pt x="848772" y="1"/>
                  </a:cubicBezTo>
                  <a:cubicBezTo>
                    <a:pt x="1071095" y="1"/>
                    <a:pt x="1284542" y="85595"/>
                    <a:pt x="1443230" y="238382"/>
                  </a:cubicBezTo>
                  <a:cubicBezTo>
                    <a:pt x="1605896" y="394999"/>
                    <a:pt x="1697541" y="609223"/>
                    <a:pt x="1697541" y="832841"/>
                  </a:cubicBezTo>
                  <a:cubicBezTo>
                    <a:pt x="1697541" y="1056459"/>
                    <a:pt x="1605895" y="1270683"/>
                    <a:pt x="1443229" y="1427299"/>
                  </a:cubicBezTo>
                  <a:cubicBezTo>
                    <a:pt x="1284541" y="1580086"/>
                    <a:pt x="1071093" y="1665679"/>
                    <a:pt x="848771" y="1665679"/>
                  </a:cubicBezTo>
                  <a:cubicBezTo>
                    <a:pt x="626448" y="1665679"/>
                    <a:pt x="413001" y="1580086"/>
                    <a:pt x="254313" y="1427299"/>
                  </a:cubicBezTo>
                  <a:cubicBezTo>
                    <a:pt x="91647" y="1270682"/>
                    <a:pt x="1" y="1056458"/>
                    <a:pt x="2" y="832840"/>
                  </a:cubicBezTo>
                  <a:lnTo>
                    <a:pt x="0" y="832838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447330"/>
                <a:satOff val="-41218"/>
                <a:lumOff val="25072"/>
                <a:alphaOff val="0"/>
              </a:schemeClr>
            </a:fillRef>
            <a:effectRef idx="0">
              <a:schemeClr val="accent2">
                <a:shade val="80000"/>
                <a:hueOff val="447330"/>
                <a:satOff val="-41218"/>
                <a:lumOff val="2507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66379" tIns="261712" rIns="266379" bIns="261712" numCol="1" spcCol="1270" anchor="ctr" anchorCtr="0">
              <a:noAutofit/>
            </a:bodyPr>
            <a:lstStyle/>
            <a:p>
              <a:pPr lvl="0" algn="ctr" defTabSz="1244600">
                <a:lnSpc>
                  <a:spcPts val="17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600" kern="1200" dirty="0" smtClean="0">
                <a:latin typeface="+mj-lt"/>
              </a:endParaRPr>
            </a:p>
            <a:p>
              <a:pPr lvl="0" algn="ctr" defTabSz="1244600">
                <a:lnSpc>
                  <a:spcPts val="17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600" kern="1200" dirty="0" smtClean="0">
                <a:latin typeface="+mj-lt"/>
              </a:endParaRPr>
            </a:p>
            <a:p>
              <a:pPr lvl="0" algn="ctr" defTabSz="1244600">
                <a:lnSpc>
                  <a:spcPts val="17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700" dirty="0" smtClean="0">
                  <a:latin typeface="+mj-lt"/>
                </a:rPr>
                <a:t>797,5</a:t>
              </a:r>
              <a:endParaRPr lang="ru-RU" sz="2700" kern="1200" dirty="0" smtClean="0">
                <a:latin typeface="+mj-lt"/>
              </a:endParaRPr>
            </a:p>
            <a:p>
              <a:pPr algn="ctr" defTabSz="1244600">
                <a:lnSpc>
                  <a:spcPts val="17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/>
                <a:t>млн. руб.</a:t>
              </a:r>
              <a:endParaRPr lang="ru-RU" sz="1400" dirty="0" smtClean="0"/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kern="1200" dirty="0">
                <a:latin typeface="+mj-lt"/>
              </a:endParaRPr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6115049" y="3261010"/>
              <a:ext cx="5105400" cy="1145962"/>
            </a:xfrm>
            <a:prstGeom prst="roundRect">
              <a:avLst/>
            </a:prstGeom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57150" lvl="1" indent="-57150" algn="just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600" kern="1200" dirty="0" smtClean="0"/>
                <a:t> Расходы на обеспечение безопасности дорожного движения и развитие сети </a:t>
              </a:r>
              <a:r>
                <a:rPr lang="ru-RU" sz="1600" dirty="0" smtClean="0"/>
                <a:t>автодорог</a:t>
              </a:r>
              <a:r>
                <a:rPr lang="ru-RU" sz="1600" kern="1200" dirty="0" smtClean="0"/>
                <a:t>, а также организацию парковочного пространства</a:t>
              </a:r>
              <a:endParaRPr lang="ru-RU" sz="1600" kern="1200" dirty="0"/>
            </a:p>
          </p:txBody>
        </p:sp>
        <p:sp>
          <p:nvSpPr>
            <p:cNvPr id="19" name="Полилиния 18"/>
            <p:cNvSpPr/>
            <p:nvPr/>
          </p:nvSpPr>
          <p:spPr>
            <a:xfrm>
              <a:off x="3405517" y="4732232"/>
              <a:ext cx="1742284" cy="1686061"/>
            </a:xfrm>
            <a:custGeom>
              <a:avLst/>
              <a:gdLst>
                <a:gd name="connsiteX0" fmla="*/ 0 w 1742284"/>
                <a:gd name="connsiteY0" fmla="*/ 843031 h 1686061"/>
                <a:gd name="connsiteX1" fmla="*/ 265336 w 1742284"/>
                <a:gd name="connsiteY1" fmla="*/ 237224 h 1686061"/>
                <a:gd name="connsiteX2" fmla="*/ 871144 w 1742284"/>
                <a:gd name="connsiteY2" fmla="*/ 1 h 1686061"/>
                <a:gd name="connsiteX3" fmla="*/ 1476951 w 1742284"/>
                <a:gd name="connsiteY3" fmla="*/ 237226 h 1686061"/>
                <a:gd name="connsiteX4" fmla="*/ 1742285 w 1742284"/>
                <a:gd name="connsiteY4" fmla="*/ 843034 h 1686061"/>
                <a:gd name="connsiteX5" fmla="*/ 1476950 w 1742284"/>
                <a:gd name="connsiteY5" fmla="*/ 1448841 h 1686061"/>
                <a:gd name="connsiteX6" fmla="*/ 871142 w 1742284"/>
                <a:gd name="connsiteY6" fmla="*/ 1686065 h 1686061"/>
                <a:gd name="connsiteX7" fmla="*/ 265335 w 1742284"/>
                <a:gd name="connsiteY7" fmla="*/ 1448841 h 1686061"/>
                <a:gd name="connsiteX8" fmla="*/ 1 w 1742284"/>
                <a:gd name="connsiteY8" fmla="*/ 843033 h 1686061"/>
                <a:gd name="connsiteX9" fmla="*/ 0 w 1742284"/>
                <a:gd name="connsiteY9" fmla="*/ 843031 h 1686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42284" h="1686061">
                  <a:moveTo>
                    <a:pt x="0" y="843031"/>
                  </a:moveTo>
                  <a:cubicBezTo>
                    <a:pt x="0" y="614651"/>
                    <a:pt x="95748" y="396043"/>
                    <a:pt x="265336" y="237224"/>
                  </a:cubicBezTo>
                  <a:cubicBezTo>
                    <a:pt x="427810" y="85067"/>
                    <a:pt x="645048" y="1"/>
                    <a:pt x="871144" y="1"/>
                  </a:cubicBezTo>
                  <a:cubicBezTo>
                    <a:pt x="1097239" y="1"/>
                    <a:pt x="1314478" y="85068"/>
                    <a:pt x="1476951" y="237226"/>
                  </a:cubicBezTo>
                  <a:cubicBezTo>
                    <a:pt x="1646538" y="396046"/>
                    <a:pt x="1742285" y="614654"/>
                    <a:pt x="1742285" y="843034"/>
                  </a:cubicBezTo>
                  <a:cubicBezTo>
                    <a:pt x="1742285" y="1071414"/>
                    <a:pt x="1646538" y="1290022"/>
                    <a:pt x="1476950" y="1448841"/>
                  </a:cubicBezTo>
                  <a:cubicBezTo>
                    <a:pt x="1314476" y="1600998"/>
                    <a:pt x="1097238" y="1686065"/>
                    <a:pt x="871142" y="1686065"/>
                  </a:cubicBezTo>
                  <a:cubicBezTo>
                    <a:pt x="645047" y="1686065"/>
                    <a:pt x="427808" y="1600998"/>
                    <a:pt x="265335" y="1448841"/>
                  </a:cubicBezTo>
                  <a:cubicBezTo>
                    <a:pt x="95747" y="1290021"/>
                    <a:pt x="0" y="1071413"/>
                    <a:pt x="1" y="843033"/>
                  </a:cubicBezTo>
                  <a:cubicBezTo>
                    <a:pt x="1" y="843032"/>
                    <a:pt x="0" y="843032"/>
                    <a:pt x="0" y="843031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80000"/>
                <a:hueOff val="670995"/>
                <a:satOff val="-61827"/>
                <a:lumOff val="37608"/>
                <a:alphaOff val="0"/>
              </a:schemeClr>
            </a:fillRef>
            <a:effectRef idx="0">
              <a:schemeClr val="accent2">
                <a:shade val="80000"/>
                <a:hueOff val="670995"/>
                <a:satOff val="-61827"/>
                <a:lumOff val="3760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2932" tIns="264698" rIns="272932" bIns="264698" numCol="1" spcCol="1270" anchor="ctr" anchorCtr="0">
              <a:noAutofit/>
            </a:bodyPr>
            <a:lstStyle/>
            <a:p>
              <a:pPr lvl="0" algn="ctr" defTabSz="1244600">
                <a:lnSpc>
                  <a:spcPts val="17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kern="1200" dirty="0" smtClean="0">
                <a:solidFill>
                  <a:schemeClr val="tx1"/>
                </a:solidFill>
                <a:latin typeface="+mj-lt"/>
              </a:endParaRPr>
            </a:p>
            <a:p>
              <a:pPr lvl="0" algn="ctr" defTabSz="1244600">
                <a:lnSpc>
                  <a:spcPts val="17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dirty="0" smtClean="0">
                  <a:solidFill>
                    <a:schemeClr val="tx1"/>
                  </a:solidFill>
                  <a:latin typeface="+mj-lt"/>
                </a:rPr>
                <a:t>57,4</a:t>
              </a:r>
              <a:endParaRPr lang="ru-RU" sz="2800" kern="1200" dirty="0" smtClean="0">
                <a:solidFill>
                  <a:schemeClr val="tx1"/>
                </a:solidFill>
                <a:latin typeface="+mj-lt"/>
              </a:endParaRPr>
            </a:p>
            <a:p>
              <a:pPr lvl="0" algn="ctr" defTabSz="1244600">
                <a:lnSpc>
                  <a:spcPts val="17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>
                  <a:solidFill>
                    <a:schemeClr val="tx1"/>
                  </a:solidFill>
                </a:rPr>
                <a:t>млн. руб.</a:t>
              </a:r>
              <a:endParaRPr lang="ru-RU" sz="1600" kern="1200" dirty="0">
                <a:solidFill>
                  <a:schemeClr val="tx1"/>
                </a:solidFill>
              </a:endParaRPr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5675573" y="5058444"/>
              <a:ext cx="4763826" cy="1036075"/>
            </a:xfrm>
            <a:prstGeom prst="roundRect">
              <a:avLst/>
            </a:prstGeom>
            <a:ln w="19050">
              <a:solidFill>
                <a:schemeClr val="bg2">
                  <a:lumMod val="25000"/>
                </a:schemeClr>
              </a:solidFill>
            </a:ln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57150" lvl="1" indent="-57150" algn="just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600" kern="1200" dirty="0" smtClean="0"/>
                <a:t> Расходы на оплату труда и основную деятельность МБУ «Специализированное монтажно-эксплуатационное предприятие г. Курска»</a:t>
              </a:r>
              <a:endParaRPr lang="ru-RU" sz="1600" kern="12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16262" y="2714625"/>
              <a:ext cx="2580351" cy="23143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ru-RU" sz="4800" b="1" dirty="0" smtClean="0">
                  <a:solidFill>
                    <a:schemeClr val="bg1"/>
                  </a:solidFill>
                  <a:latin typeface="+mj-lt"/>
                </a:rPr>
                <a:t>1 790,5 </a:t>
              </a:r>
              <a:r>
                <a:rPr lang="ru-RU" sz="3200" b="1" dirty="0" smtClean="0">
                  <a:solidFill>
                    <a:schemeClr val="bg1"/>
                  </a:solidFill>
                  <a:latin typeface="+mj-lt"/>
                </a:rPr>
                <a:t>млн.руб. </a:t>
              </a:r>
            </a:p>
            <a:p>
              <a:pPr lvl="0" algn="ctr"/>
              <a:r>
                <a:rPr lang="ru-RU" sz="2800" b="1" dirty="0" smtClean="0">
                  <a:solidFill>
                    <a:schemeClr val="bg1"/>
                  </a:solidFill>
                  <a:latin typeface="+mj-lt"/>
                </a:rPr>
                <a:t>или </a:t>
              </a:r>
            </a:p>
            <a:p>
              <a:pPr lvl="0" algn="ctr"/>
              <a:r>
                <a:rPr lang="ru-RU" sz="3200" b="1" dirty="0" smtClean="0">
                  <a:solidFill>
                    <a:schemeClr val="bg1"/>
                  </a:solidFill>
                  <a:latin typeface="+mj-lt"/>
                </a:rPr>
                <a:t>98,2%</a:t>
              </a:r>
              <a:endParaRPr lang="ru-RU" sz="3200" dirty="0">
                <a:solidFill>
                  <a:schemeClr val="bg1"/>
                </a:solidFill>
                <a:latin typeface="+mj-lt"/>
              </a:endParaRPr>
            </a:p>
          </p:txBody>
        </p:sp>
      </p:grpSp>
      <p:cxnSp>
        <p:nvCxnSpPr>
          <p:cNvPr id="23" name="Прямая со стрелкой 22"/>
          <p:cNvCxnSpPr>
            <a:stCxn id="15" idx="4"/>
            <a:endCxn id="16" idx="1"/>
          </p:cNvCxnSpPr>
          <p:nvPr/>
        </p:nvCxnSpPr>
        <p:spPr>
          <a:xfrm flipV="1">
            <a:off x="5396291" y="2141220"/>
            <a:ext cx="500889" cy="555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7" idx="4"/>
            <a:endCxn id="18" idx="1"/>
          </p:cNvCxnSpPr>
          <p:nvPr/>
        </p:nvCxnSpPr>
        <p:spPr>
          <a:xfrm flipV="1">
            <a:off x="5821925" y="3863340"/>
            <a:ext cx="497842" cy="2881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9" idx="4"/>
            <a:endCxn id="20" idx="1"/>
          </p:cNvCxnSpPr>
          <p:nvPr/>
        </p:nvCxnSpPr>
        <p:spPr>
          <a:xfrm>
            <a:off x="5371455" y="5553800"/>
            <a:ext cx="517439" cy="1181"/>
          </a:xfrm>
          <a:prstGeom prst="straightConnector1">
            <a:avLst/>
          </a:prstGeom>
          <a:ln w="28575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749380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>
            <a:extLst>
              <a:ext uri="{FF2B5EF4-FFF2-40B4-BE49-F238E27FC236}">
                <a16:creationId xmlns="" xmlns:a16="http://schemas.microsoft.com/office/drawing/2014/main" id="{8EEDD37C-F69C-48BF-8CDA-B548BE2FA1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04000" y="1016530"/>
            <a:ext cx="5012797" cy="1464204"/>
          </a:xfrm>
        </p:spPr>
        <p:txBody>
          <a:bodyPr/>
          <a:lstStyle/>
          <a:p>
            <a:pPr marL="0" indent="45000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cs typeface="Times New Roman" pitchFamily="18" charset="0"/>
              </a:rPr>
              <a:t>В 2025 году из бюджета города Курска направлены средства на строительство, реконструкцию, ремонты объектов социально-культурной сферы в сумме </a:t>
            </a:r>
            <a:r>
              <a:rPr lang="ru-RU" sz="1800" b="1" dirty="0" smtClean="0">
                <a:latin typeface="+mj-lt"/>
                <a:cs typeface="Times New Roman" pitchFamily="18" charset="0"/>
              </a:rPr>
              <a:t> 945,1 </a:t>
            </a:r>
            <a:r>
              <a:rPr lang="ru-RU" b="1" dirty="0" smtClean="0">
                <a:latin typeface="+mj-lt"/>
                <a:cs typeface="Times New Roman" pitchFamily="18" charset="0"/>
              </a:rPr>
              <a:t>млн.рублей</a:t>
            </a:r>
            <a:r>
              <a:rPr lang="ru-RU" dirty="0" smtClean="0">
                <a:cs typeface="Times New Roman" pitchFamily="18" charset="0"/>
              </a:rPr>
              <a:t>,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cs typeface="Times New Roman" pitchFamily="18" charset="0"/>
              </a:rPr>
              <a:t>из них на :</a:t>
            </a:r>
            <a:endParaRPr lang="ru-RU" b="1" dirty="0" smtClean="0">
              <a:cs typeface="Times New Roman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CCB63C4-BB06-43FF-A620-6807B68DC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2400" b="0" dirty="0" smtClean="0"/>
              <a:t>СТРОИТЕЛЬСТВО, РЕКОНСТРУКЦИЯ И РЕМОНТЫ СОЦИАЛЬНО-КУЛЬТУРНЫХ ОБЪЕКТОВ В 2025 ГОДУ</a:t>
            </a:r>
            <a:endParaRPr lang="ru-RU" sz="2400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5515989" y="2266951"/>
            <a:ext cx="6841153" cy="4033307"/>
            <a:chOff x="5583723" y="2461684"/>
            <a:chExt cx="6841153" cy="4033307"/>
          </a:xfrm>
        </p:grpSpPr>
        <p:sp>
          <p:nvSpPr>
            <p:cNvPr id="13" name="Минус 12"/>
            <p:cNvSpPr/>
            <p:nvPr/>
          </p:nvSpPr>
          <p:spPr>
            <a:xfrm rot="21300000">
              <a:off x="5583723" y="4087159"/>
              <a:ext cx="6841153" cy="783415"/>
            </a:xfrm>
            <a:prstGeom prst="mathMinus">
              <a:avLst/>
            </a:prstGeom>
            <a:solidFill>
              <a:srgbClr val="CBD8E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Стрелка вниз 13"/>
            <p:cNvSpPr/>
            <p:nvPr/>
          </p:nvSpPr>
          <p:spPr>
            <a:xfrm>
              <a:off x="6321931" y="2691977"/>
              <a:ext cx="2423077" cy="1605280"/>
            </a:xfrm>
            <a:prstGeom prst="downArrow">
              <a:avLst/>
            </a:prstGeom>
            <a:solidFill>
              <a:srgbClr val="0073A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Полилиния 14"/>
            <p:cNvSpPr/>
            <p:nvPr/>
          </p:nvSpPr>
          <p:spPr>
            <a:xfrm>
              <a:off x="8657167" y="2461684"/>
              <a:ext cx="1676400" cy="1685544"/>
            </a:xfrm>
            <a:custGeom>
              <a:avLst/>
              <a:gdLst>
                <a:gd name="connsiteX0" fmla="*/ 0 w 1675893"/>
                <a:gd name="connsiteY0" fmla="*/ 0 h 1685544"/>
                <a:gd name="connsiteX1" fmla="*/ 1675893 w 1675893"/>
                <a:gd name="connsiteY1" fmla="*/ 0 h 1685544"/>
                <a:gd name="connsiteX2" fmla="*/ 1675893 w 1675893"/>
                <a:gd name="connsiteY2" fmla="*/ 1685544 h 1685544"/>
                <a:gd name="connsiteX3" fmla="*/ 0 w 1675893"/>
                <a:gd name="connsiteY3" fmla="*/ 1685544 h 1685544"/>
                <a:gd name="connsiteX4" fmla="*/ 0 w 1675893"/>
                <a:gd name="connsiteY4" fmla="*/ 0 h 168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5893" h="1685544">
                  <a:moveTo>
                    <a:pt x="0" y="0"/>
                  </a:moveTo>
                  <a:lnTo>
                    <a:pt x="1675893" y="0"/>
                  </a:lnTo>
                  <a:lnTo>
                    <a:pt x="1675893" y="1685544"/>
                  </a:lnTo>
                  <a:lnTo>
                    <a:pt x="0" y="168554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lvl="0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kern="1200" dirty="0" smtClean="0">
                  <a:cs typeface="Times New Roman" pitchFamily="18" charset="0"/>
                </a:rPr>
                <a:t>Строительство и реконструкцию школ г. Курска</a:t>
              </a:r>
              <a:endParaRPr lang="ru-RU" sz="1600" kern="1200" dirty="0"/>
            </a:p>
          </p:txBody>
        </p:sp>
        <p:sp>
          <p:nvSpPr>
            <p:cNvPr id="16" name="Стрелка вверх 15"/>
            <p:cNvSpPr/>
            <p:nvPr/>
          </p:nvSpPr>
          <p:spPr>
            <a:xfrm>
              <a:off x="9554971" y="4679526"/>
              <a:ext cx="2065020" cy="1605280"/>
            </a:xfrm>
            <a:prstGeom prst="upArrow">
              <a:avLst/>
            </a:prstGeom>
            <a:solidFill>
              <a:srgbClr val="95B3D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Полилиния 16"/>
            <p:cNvSpPr/>
            <p:nvPr/>
          </p:nvSpPr>
          <p:spPr>
            <a:xfrm>
              <a:off x="7281839" y="4809447"/>
              <a:ext cx="2282320" cy="1685544"/>
            </a:xfrm>
            <a:custGeom>
              <a:avLst/>
              <a:gdLst>
                <a:gd name="connsiteX0" fmla="*/ 0 w 2048433"/>
                <a:gd name="connsiteY0" fmla="*/ 0 h 1685544"/>
                <a:gd name="connsiteX1" fmla="*/ 2048433 w 2048433"/>
                <a:gd name="connsiteY1" fmla="*/ 0 h 1685544"/>
                <a:gd name="connsiteX2" fmla="*/ 2048433 w 2048433"/>
                <a:gd name="connsiteY2" fmla="*/ 1685544 h 1685544"/>
                <a:gd name="connsiteX3" fmla="*/ 0 w 2048433"/>
                <a:gd name="connsiteY3" fmla="*/ 1685544 h 1685544"/>
                <a:gd name="connsiteX4" fmla="*/ 0 w 2048433"/>
                <a:gd name="connsiteY4" fmla="*/ 0 h 1685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8433" h="1685544">
                  <a:moveTo>
                    <a:pt x="0" y="0"/>
                  </a:moveTo>
                  <a:lnTo>
                    <a:pt x="2048433" y="0"/>
                  </a:lnTo>
                  <a:lnTo>
                    <a:pt x="2048433" y="1685544"/>
                  </a:lnTo>
                  <a:lnTo>
                    <a:pt x="0" y="168554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lvl="0" algn="just" defTabSz="622300">
                <a:lnSpc>
                  <a:spcPct val="90000"/>
                </a:lnSpc>
                <a:spcBef>
                  <a:spcPct val="0"/>
                </a:spcBef>
              </a:pPr>
              <a:r>
                <a:rPr lang="ru-RU" sz="1600" kern="1200" dirty="0" smtClean="0">
                  <a:cs typeface="Times New Roman" pitchFamily="18" charset="0"/>
                </a:rPr>
                <a:t>Капитальные </a:t>
              </a:r>
            </a:p>
            <a:p>
              <a:pPr lvl="0" algn="just" defTabSz="622300">
                <a:lnSpc>
                  <a:spcPct val="90000"/>
                </a:lnSpc>
                <a:spcBef>
                  <a:spcPct val="0"/>
                </a:spcBef>
              </a:pPr>
              <a:r>
                <a:rPr lang="ru-RU" sz="1600" kern="1200" dirty="0" smtClean="0">
                  <a:cs typeface="Times New Roman" pitchFamily="18" charset="0"/>
                </a:rPr>
                <a:t>и текущие ремонты учреждений образования, культуры, молодежной  политики, физической культуры и спорта </a:t>
              </a:r>
              <a:endParaRPr lang="ru-RU" sz="1600" kern="1200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6790265" y="2793999"/>
            <a:ext cx="1332000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r>
              <a:rPr lang="ru-RU" sz="2800" dirty="0" smtClean="0">
                <a:solidFill>
                  <a:schemeClr val="bg1"/>
                </a:solidFill>
                <a:latin typeface="+mj-lt"/>
              </a:rPr>
              <a:t>213,3</a:t>
            </a:r>
          </a:p>
          <a:p>
            <a:pPr algn="ctr">
              <a:lnSpc>
                <a:spcPts val="1700"/>
              </a:lnSpc>
            </a:pPr>
            <a:endParaRPr lang="ru-RU" sz="600" dirty="0" smtClean="0"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ts val="1700"/>
              </a:lnSpc>
            </a:pPr>
            <a:r>
              <a:rPr lang="ru-RU" sz="1600" dirty="0" smtClean="0">
                <a:solidFill>
                  <a:schemeClr val="bg1"/>
                </a:solidFill>
              </a:rPr>
              <a:t>млн. руб.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82200" y="4876798"/>
            <a:ext cx="1092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+mj-lt"/>
              </a:rPr>
              <a:t>731,8</a:t>
            </a:r>
          </a:p>
          <a:p>
            <a:pPr algn="ctr"/>
            <a:endParaRPr lang="ru-RU" sz="700" dirty="0" smtClean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млн. руб.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11266" name="Picture 2" descr="Picture background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print"/>
          <a:srcRect t="2982" b="298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41553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Рисунок 54" descr="Изображение выглядит как внешний, дорога, здание, большой&#10;&#10;Автоматически созданное описание">
            <a:extLst>
              <a:ext uri="{FF2B5EF4-FFF2-40B4-BE49-F238E27FC236}">
                <a16:creationId xmlns:a16="http://schemas.microsoft.com/office/drawing/2014/main" xmlns="" id="{C9F01340-A413-40BD-AD96-72CA2FAE3BB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486" r="20486"/>
          <a:stretch>
            <a:fillRect/>
          </a:stretch>
        </p:blipFill>
        <p:spPr/>
      </p:pic>
      <p:pic>
        <p:nvPicPr>
          <p:cNvPr id="57" name="Рисунок 56" descr="Изображение выглядит как внешний, здание, часы, башня&#10;&#10;Автоматически созданное описание">
            <a:extLst>
              <a:ext uri="{FF2B5EF4-FFF2-40B4-BE49-F238E27FC236}">
                <a16:creationId xmlns:a16="http://schemas.microsoft.com/office/drawing/2014/main" xmlns="" id="{8FC6C333-CB71-4997-A793-5F761E42269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/>
          <a:stretch>
            <a:fillRect/>
          </a:stretch>
        </p:blipFill>
        <p:spPr>
          <a:xfrm>
            <a:off x="6096000" y="3420533"/>
            <a:ext cx="3048000" cy="3437467"/>
          </a:xfrm>
        </p:spPr>
      </p:pic>
      <p:pic>
        <p:nvPicPr>
          <p:cNvPr id="52" name="Рисунок 51" descr="Изображение выглядит как трава, внешний, здание, цвет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095A03D7-5E2B-4161-B8D8-BB7ABE7A554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449" r="20449"/>
          <a:stretch>
            <a:fillRect/>
          </a:stretch>
        </p:blipFill>
        <p:spPr/>
      </p:pic>
      <p:sp>
        <p:nvSpPr>
          <p:cNvPr id="82" name="Текст 81">
            <a:extLst>
              <a:ext uri="{FF2B5EF4-FFF2-40B4-BE49-F238E27FC236}">
                <a16:creationId xmlns:a16="http://schemas.microsoft.com/office/drawing/2014/main" xmlns="" id="{F660674B-2730-44B3-9C1F-6EA3273287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l"/>
            <a:r>
              <a:rPr lang="ru-RU" b="1" dirty="0" smtClean="0">
                <a:cs typeface="Times New Roman" pitchFamily="18" charset="0"/>
              </a:rPr>
              <a:t>КУРСК</a:t>
            </a:r>
            <a:r>
              <a:rPr lang="ru-RU" dirty="0" smtClean="0">
                <a:cs typeface="Times New Roman" pitchFamily="18" charset="0"/>
              </a:rPr>
              <a:t>- </a:t>
            </a:r>
            <a:r>
              <a:rPr lang="ru-RU" sz="2400" dirty="0" smtClean="0">
                <a:latin typeface="+mn-lt"/>
                <a:cs typeface="Times New Roman" pitchFamily="18" charset="0"/>
              </a:rPr>
              <a:t>город в России,         административный центр Курской области. </a:t>
            </a:r>
          </a:p>
        </p:txBody>
      </p:sp>
      <p:sp>
        <p:nvSpPr>
          <p:cNvPr id="83" name="Текст 82">
            <a:extLst>
              <a:ext uri="{FF2B5EF4-FFF2-40B4-BE49-F238E27FC236}">
                <a16:creationId xmlns:a16="http://schemas.microsoft.com/office/drawing/2014/main" xmlns="" id="{4ED5A6DF-8270-40A0-986F-EA4FF074701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l">
              <a:spcBef>
                <a:spcPts val="0"/>
              </a:spcBef>
            </a:pPr>
            <a:r>
              <a:rPr lang="ru-RU" sz="2400" dirty="0" smtClean="0">
                <a:latin typeface="+mn-lt"/>
                <a:cs typeface="Times New Roman" pitchFamily="18" charset="0"/>
              </a:rPr>
              <a:t>Город Курск разделен на три округа:</a:t>
            </a:r>
          </a:p>
          <a:p>
            <a:pPr algn="l">
              <a:spcBef>
                <a:spcPts val="0"/>
              </a:spcBef>
            </a:pPr>
            <a:endParaRPr lang="ru-RU" sz="2400" dirty="0" smtClean="0">
              <a:latin typeface="+mn-lt"/>
              <a:cs typeface="Times New Roman" pitchFamily="18" charset="0"/>
            </a:endParaRPr>
          </a:p>
          <a:p>
            <a:pPr algn="l">
              <a:spcBef>
                <a:spcPts val="0"/>
              </a:spcBef>
              <a:buFont typeface="Arial" pitchFamily="34" charset="0"/>
              <a:buChar char="•"/>
            </a:pPr>
            <a:r>
              <a:rPr lang="ru-RU" sz="2400" dirty="0" smtClean="0">
                <a:latin typeface="+mn-lt"/>
                <a:cs typeface="Times New Roman" pitchFamily="18" charset="0"/>
              </a:rPr>
              <a:t>Центральный</a:t>
            </a:r>
          </a:p>
          <a:p>
            <a:pPr algn="l">
              <a:spcBef>
                <a:spcPts val="0"/>
              </a:spcBef>
              <a:buFont typeface="Arial" pitchFamily="34" charset="0"/>
              <a:buChar char="•"/>
            </a:pPr>
            <a:r>
              <a:rPr lang="ru-RU" sz="2400" dirty="0" err="1" smtClean="0">
                <a:latin typeface="+mn-lt"/>
                <a:cs typeface="Times New Roman" pitchFamily="18" charset="0"/>
              </a:rPr>
              <a:t>Сеймский</a:t>
            </a:r>
            <a:endParaRPr lang="ru-RU" sz="2400" dirty="0" smtClean="0">
              <a:latin typeface="+mn-lt"/>
              <a:cs typeface="Times New Roman" pitchFamily="18" charset="0"/>
            </a:endParaRPr>
          </a:p>
          <a:p>
            <a:pPr algn="l">
              <a:spcBef>
                <a:spcPts val="0"/>
              </a:spcBef>
              <a:buFont typeface="Arial" pitchFamily="34" charset="0"/>
              <a:buChar char="•"/>
            </a:pPr>
            <a:r>
              <a:rPr lang="ru-RU" sz="2400" dirty="0" smtClean="0">
                <a:latin typeface="+mn-lt"/>
                <a:cs typeface="Times New Roman" pitchFamily="18" charset="0"/>
              </a:rPr>
              <a:t>Железнодорожный</a:t>
            </a:r>
          </a:p>
          <a:p>
            <a:pPr algn="l"/>
            <a:endParaRPr lang="ru-RU" sz="2400" dirty="0" smtClean="0">
              <a:latin typeface="+mn-lt"/>
              <a:cs typeface="Times New Roman" pitchFamily="18" charset="0"/>
            </a:endParaRPr>
          </a:p>
        </p:txBody>
      </p:sp>
      <p:sp>
        <p:nvSpPr>
          <p:cNvPr id="84" name="Текст 83">
            <a:extLst>
              <a:ext uri="{FF2B5EF4-FFF2-40B4-BE49-F238E27FC236}">
                <a16:creationId xmlns:a16="http://schemas.microsoft.com/office/drawing/2014/main" xmlns="" id="{3869D8CF-3162-4ABF-A4EE-4AE212FAB1F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l"/>
            <a:r>
              <a:rPr lang="ru-RU" sz="2400" dirty="0" smtClean="0">
                <a:latin typeface="+mn-lt"/>
                <a:cs typeface="Times New Roman" pitchFamily="18" charset="0"/>
              </a:rPr>
              <a:t>Численность населения города Курска на 01.01.2025 </a:t>
            </a:r>
            <a:r>
              <a:rPr lang="ru-RU" sz="1800" dirty="0" smtClean="0">
                <a:latin typeface="+mn-lt"/>
                <a:cs typeface="Times New Roman" pitchFamily="18" charset="0"/>
              </a:rPr>
              <a:t>(стат. данные) </a:t>
            </a:r>
            <a:r>
              <a:rPr lang="ru-RU" sz="2400" dirty="0" smtClean="0">
                <a:latin typeface="+mn-lt"/>
                <a:cs typeface="Times New Roman" pitchFamily="18" charset="0"/>
              </a:rPr>
              <a:t>– </a:t>
            </a:r>
          </a:p>
          <a:p>
            <a:pPr algn="l"/>
            <a:r>
              <a:rPr lang="ru-RU" dirty="0" smtClean="0"/>
              <a:t>434,7 тыс. человек. </a:t>
            </a:r>
            <a:endParaRPr lang="ru-RU" sz="2400" dirty="0" smtClean="0">
              <a:latin typeface="+mn-lt"/>
              <a:cs typeface="Times New Roman" pitchFamily="18" charset="0"/>
            </a:endParaRPr>
          </a:p>
        </p:txBody>
      </p:sp>
      <p:sp>
        <p:nvSpPr>
          <p:cNvPr id="85" name="Текст 84">
            <a:extLst>
              <a:ext uri="{FF2B5EF4-FFF2-40B4-BE49-F238E27FC236}">
                <a16:creationId xmlns:a16="http://schemas.microsoft.com/office/drawing/2014/main" xmlns="" id="{4B5A63C6-CD7E-4583-A7C7-6E48ED2E98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algn="l">
              <a:spcBef>
                <a:spcPts val="0"/>
              </a:spcBef>
            </a:pPr>
            <a:r>
              <a:rPr lang="ru-RU" sz="2400" dirty="0" smtClean="0">
                <a:latin typeface="+mn-lt"/>
                <a:cs typeface="Times New Roman" pitchFamily="18" charset="0"/>
              </a:rPr>
              <a:t>Территория</a:t>
            </a:r>
          </a:p>
          <a:p>
            <a:pPr algn="l">
              <a:spcBef>
                <a:spcPts val="0"/>
              </a:spcBef>
            </a:pPr>
            <a:r>
              <a:rPr lang="ru-RU" sz="2400" dirty="0" smtClean="0">
                <a:latin typeface="+mn-lt"/>
                <a:cs typeface="Times New Roman" pitchFamily="18" charset="0"/>
              </a:rPr>
              <a:t>города Курска  составляет  191,6 км2.</a:t>
            </a:r>
          </a:p>
        </p:txBody>
      </p:sp>
      <p:pic>
        <p:nvPicPr>
          <p:cNvPr id="15" name="Рисунок 14" descr="Безымянный.png 1.png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print"/>
          <a:srcRect t="6486" b="6486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2071270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ИСПОЛНЕНИЕ НАЦИОНАЛЬНЫХ ПРОЕКТОВ В 2025 ГОДУ</a:t>
            </a:r>
            <a:endParaRPr lang="ru-RU" dirty="0"/>
          </a:p>
        </p:txBody>
      </p:sp>
      <p:grpSp>
        <p:nvGrpSpPr>
          <p:cNvPr id="45" name="Группа 44"/>
          <p:cNvGrpSpPr/>
          <p:nvPr/>
        </p:nvGrpSpPr>
        <p:grpSpPr>
          <a:xfrm>
            <a:off x="826944" y="1555612"/>
            <a:ext cx="10603056" cy="4327153"/>
            <a:chOff x="614707" y="1510889"/>
            <a:chExt cx="8455138" cy="2998382"/>
          </a:xfrm>
        </p:grpSpPr>
        <p:grpSp>
          <p:nvGrpSpPr>
            <p:cNvPr id="36" name="Группа 35"/>
            <p:cNvGrpSpPr/>
            <p:nvPr/>
          </p:nvGrpSpPr>
          <p:grpSpPr>
            <a:xfrm>
              <a:off x="5043997" y="1510889"/>
              <a:ext cx="4025848" cy="2998382"/>
              <a:chOff x="433897" y="2672939"/>
              <a:chExt cx="4025848" cy="2998382"/>
            </a:xfrm>
          </p:grpSpPr>
          <p:grpSp>
            <p:nvGrpSpPr>
              <p:cNvPr id="23" name="Группа 22"/>
              <p:cNvGrpSpPr/>
              <p:nvPr/>
            </p:nvGrpSpPr>
            <p:grpSpPr>
              <a:xfrm>
                <a:off x="433897" y="2672939"/>
                <a:ext cx="3977236" cy="2829335"/>
                <a:chOff x="129097" y="1310864"/>
                <a:chExt cx="3977236" cy="2829335"/>
              </a:xfrm>
            </p:grpSpPr>
            <p:graphicFrame>
              <p:nvGraphicFramePr>
                <p:cNvPr id="3" name="Диаграмма 2"/>
                <p:cNvGraphicFramePr/>
                <p:nvPr/>
              </p:nvGraphicFramePr>
              <p:xfrm>
                <a:off x="1041400" y="1468237"/>
                <a:ext cx="3064933" cy="2671962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2"/>
                </a:graphicData>
              </a:graphic>
            </p:graphicFrame>
            <p:grpSp>
              <p:nvGrpSpPr>
                <p:cNvPr id="22" name="Группа 21"/>
                <p:cNvGrpSpPr/>
                <p:nvPr/>
              </p:nvGrpSpPr>
              <p:grpSpPr>
                <a:xfrm>
                  <a:off x="129097" y="1310864"/>
                  <a:ext cx="2233316" cy="575816"/>
                  <a:chOff x="129097" y="1310864"/>
                  <a:chExt cx="2233316" cy="575816"/>
                </a:xfrm>
              </p:grpSpPr>
              <p:cxnSp>
                <p:nvCxnSpPr>
                  <p:cNvPr id="5" name="Соединительная линия уступом 4"/>
                  <p:cNvCxnSpPr/>
                  <p:nvPr/>
                </p:nvCxnSpPr>
                <p:spPr>
                  <a:xfrm rot="10800000">
                    <a:off x="182126" y="1371811"/>
                    <a:ext cx="1612106" cy="488156"/>
                  </a:xfrm>
                  <a:prstGeom prst="bentConnector3">
                    <a:avLst>
                      <a:gd name="adj1" fmla="val 102175"/>
                    </a:avLst>
                  </a:prstGeom>
                  <a:ln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129097" y="1310864"/>
                    <a:ext cx="2233316" cy="57581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ru-RU" sz="2400" dirty="0" smtClean="0"/>
                      <a:t>План/ Факт</a:t>
                    </a:r>
                  </a:p>
                  <a:p>
                    <a:r>
                      <a:rPr lang="ru-RU" sz="2400" dirty="0" smtClean="0">
                        <a:latin typeface="+mj-lt"/>
                      </a:rPr>
                      <a:t>323,7/321,2 </a:t>
                    </a:r>
                    <a:r>
                      <a:rPr lang="ru-RU" dirty="0" smtClean="0"/>
                      <a:t>млн. руб.</a:t>
                    </a:r>
                    <a:endParaRPr lang="ru-RU" dirty="0"/>
                  </a:p>
                </p:txBody>
              </p:sp>
            </p:grpSp>
          </p:grpSp>
          <p:sp>
            <p:nvSpPr>
              <p:cNvPr id="34" name="TextBox 33"/>
              <p:cNvSpPr txBox="1"/>
              <p:nvPr/>
            </p:nvSpPr>
            <p:spPr>
              <a:xfrm>
                <a:off x="1105586" y="5010199"/>
                <a:ext cx="3354159" cy="6611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b="1" dirty="0" smtClean="0">
                    <a:latin typeface="+mj-lt"/>
                  </a:rPr>
                  <a:t>Инфраструктура для жизни</a:t>
                </a:r>
                <a:endParaRPr lang="ru-RU" sz="2800" b="1" dirty="0">
                  <a:latin typeface="+mj-lt"/>
                </a:endParaRPr>
              </a:p>
            </p:txBody>
          </p:sp>
        </p:grpSp>
        <p:grpSp>
          <p:nvGrpSpPr>
            <p:cNvPr id="37" name="Группа 36"/>
            <p:cNvGrpSpPr/>
            <p:nvPr/>
          </p:nvGrpSpPr>
          <p:grpSpPr>
            <a:xfrm>
              <a:off x="614707" y="1510889"/>
              <a:ext cx="4122682" cy="2829335"/>
              <a:chOff x="367057" y="2672939"/>
              <a:chExt cx="4122682" cy="2829335"/>
            </a:xfrm>
          </p:grpSpPr>
          <p:grpSp>
            <p:nvGrpSpPr>
              <p:cNvPr id="38" name="Группа 22"/>
              <p:cNvGrpSpPr/>
              <p:nvPr/>
            </p:nvGrpSpPr>
            <p:grpSpPr>
              <a:xfrm>
                <a:off x="367057" y="2672939"/>
                <a:ext cx="4044076" cy="2829335"/>
                <a:chOff x="62257" y="1310864"/>
                <a:chExt cx="4044076" cy="2829335"/>
              </a:xfrm>
            </p:grpSpPr>
            <p:graphicFrame>
              <p:nvGraphicFramePr>
                <p:cNvPr id="40" name="Диаграмма 2"/>
                <p:cNvGraphicFramePr/>
                <p:nvPr/>
              </p:nvGraphicFramePr>
              <p:xfrm>
                <a:off x="1041400" y="1468237"/>
                <a:ext cx="3064933" cy="2671962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3"/>
                </a:graphicData>
              </a:graphic>
            </p:graphicFrame>
            <p:grpSp>
              <p:nvGrpSpPr>
                <p:cNvPr id="41" name="Группа 21"/>
                <p:cNvGrpSpPr/>
                <p:nvPr/>
              </p:nvGrpSpPr>
              <p:grpSpPr>
                <a:xfrm>
                  <a:off x="62257" y="1310864"/>
                  <a:ext cx="2202547" cy="575816"/>
                  <a:chOff x="62257" y="1310864"/>
                  <a:chExt cx="2202547" cy="575816"/>
                </a:xfrm>
              </p:grpSpPr>
              <p:cxnSp>
                <p:nvCxnSpPr>
                  <p:cNvPr id="42" name="Соединительная линия уступом 41"/>
                  <p:cNvCxnSpPr/>
                  <p:nvPr/>
                </p:nvCxnSpPr>
                <p:spPr>
                  <a:xfrm rot="10800000">
                    <a:off x="109209" y="1382372"/>
                    <a:ext cx="1612107" cy="488156"/>
                  </a:xfrm>
                  <a:prstGeom prst="bentConnector3">
                    <a:avLst>
                      <a:gd name="adj1" fmla="val 102175"/>
                    </a:avLst>
                  </a:prstGeom>
                </p:spPr>
                <p:style>
                  <a:lnRef idx="1">
                    <a:schemeClr val="accent4"/>
                  </a:lnRef>
                  <a:fillRef idx="0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62257" y="1310864"/>
                    <a:ext cx="2202547" cy="57581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ru-RU" sz="2400" dirty="0" smtClean="0"/>
                      <a:t>План/ Факт</a:t>
                    </a:r>
                  </a:p>
                  <a:p>
                    <a:r>
                      <a:rPr lang="ru-RU" sz="2400" dirty="0" smtClean="0">
                        <a:latin typeface="+mj-lt"/>
                      </a:rPr>
                      <a:t>604,1/599,9 </a:t>
                    </a:r>
                    <a:r>
                      <a:rPr lang="ru-RU" dirty="0" smtClean="0"/>
                      <a:t>млн. руб.</a:t>
                    </a:r>
                    <a:endParaRPr lang="ru-RU" dirty="0"/>
                  </a:p>
                </p:txBody>
              </p:sp>
            </p:grpSp>
          </p:grpSp>
          <p:sp>
            <p:nvSpPr>
              <p:cNvPr id="39" name="TextBox 38"/>
              <p:cNvSpPr txBox="1"/>
              <p:nvPr/>
            </p:nvSpPr>
            <p:spPr>
              <a:xfrm>
                <a:off x="1409017" y="4978519"/>
                <a:ext cx="3080722" cy="362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b="1" dirty="0" smtClean="0">
                    <a:latin typeface="+mj-lt"/>
                  </a:rPr>
                  <a:t>Молодежь и дети</a:t>
                </a:r>
                <a:endParaRPr lang="ru-RU" sz="2800" b="1" dirty="0">
                  <a:latin typeface="+mj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9872133" y="1278467"/>
            <a:ext cx="2319867" cy="635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0" y="1320800"/>
            <a:ext cx="2319867" cy="635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="" xmlns:a16="http://schemas.microsoft.com/office/drawing/2014/main" id="{2179AC20-3801-4871-9815-43CE6F1A4F38}"/>
              </a:ext>
            </a:extLst>
          </p:cNvPr>
          <p:cNvCxnSpPr/>
          <p:nvPr/>
        </p:nvCxnSpPr>
        <p:spPr>
          <a:xfrm flipV="1">
            <a:off x="6096000" y="1498072"/>
            <a:ext cx="0" cy="4500000"/>
          </a:xfrm>
          <a:prstGeom prst="straightConnector1">
            <a:avLst/>
          </a:prstGeom>
          <a:ln w="3810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A3F56FEF-2C90-45E1-A39E-D9DBD4F62AF8}"/>
              </a:ext>
            </a:extLst>
          </p:cNvPr>
          <p:cNvCxnSpPr>
            <a:cxnSpLocks/>
          </p:cNvCxnSpPr>
          <p:nvPr/>
        </p:nvCxnSpPr>
        <p:spPr>
          <a:xfrm>
            <a:off x="509487" y="3720541"/>
            <a:ext cx="11160000" cy="0"/>
          </a:xfrm>
          <a:prstGeom prst="line">
            <a:avLst/>
          </a:prstGeom>
          <a:ln w="38100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Текст 3">
            <a:extLst>
              <a:ext uri="{FF2B5EF4-FFF2-40B4-BE49-F238E27FC236}">
                <a16:creationId xmlns="" xmlns:a16="http://schemas.microsoft.com/office/drawing/2014/main" id="{9ED73AB0-16AD-48B2-8DAC-B4E6A3103B1C}"/>
              </a:ext>
            </a:extLst>
          </p:cNvPr>
          <p:cNvSpPr txBox="1">
            <a:spLocks/>
          </p:cNvSpPr>
          <p:nvPr/>
        </p:nvSpPr>
        <p:spPr>
          <a:xfrm>
            <a:off x="1776552" y="1181100"/>
            <a:ext cx="8630187" cy="57600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73C27AB6-1F91-4FF6-A7A1-1CB12CA2C624}"/>
              </a:ext>
            </a:extLst>
          </p:cNvPr>
          <p:cNvSpPr/>
          <p:nvPr/>
        </p:nvSpPr>
        <p:spPr>
          <a:xfrm>
            <a:off x="515938" y="1727201"/>
            <a:ext cx="5554662" cy="160556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  <a:buClr>
                <a:srgbClr val="0071BB"/>
              </a:buClr>
            </a:pPr>
            <a:r>
              <a:rPr lang="ru-RU" sz="6600" dirty="0" smtClean="0">
                <a:solidFill>
                  <a:schemeClr val="accent3"/>
                </a:solidFill>
                <a:latin typeface="+mj-lt"/>
              </a:rPr>
              <a:t>30</a:t>
            </a:r>
          </a:p>
          <a:p>
            <a:pPr lvl="0" algn="ctr">
              <a:spcBef>
                <a:spcPts val="1000"/>
              </a:spcBef>
              <a:buClr>
                <a:srgbClr val="0071BB"/>
              </a:buClr>
            </a:pPr>
            <a:r>
              <a:rPr lang="ru-RU" sz="2400" dirty="0" smtClean="0">
                <a:solidFill>
                  <a:schemeClr val="accent3"/>
                </a:solidFill>
                <a:latin typeface="+mj-lt"/>
              </a:rPr>
              <a:t>ОБЪЕКТОВ</a:t>
            </a:r>
            <a:endParaRPr lang="ru-RU" sz="2400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F942CEB7-041B-42F2-8AA2-FADC9829B098}"/>
              </a:ext>
            </a:extLst>
          </p:cNvPr>
          <p:cNvSpPr/>
          <p:nvPr/>
        </p:nvSpPr>
        <p:spPr>
          <a:xfrm>
            <a:off x="6121400" y="1718732"/>
            <a:ext cx="5563129" cy="159710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  <a:buClr>
                <a:srgbClr val="0071BB"/>
              </a:buClr>
            </a:pPr>
            <a:r>
              <a:rPr lang="ru-RU" sz="6600" dirty="0" smtClean="0">
                <a:solidFill>
                  <a:schemeClr val="accent3"/>
                </a:solidFill>
                <a:latin typeface="+mj-lt"/>
              </a:rPr>
              <a:t>30</a:t>
            </a:r>
          </a:p>
          <a:p>
            <a:pPr lvl="0" algn="ctr">
              <a:spcBef>
                <a:spcPts val="1000"/>
              </a:spcBef>
              <a:buClr>
                <a:srgbClr val="0071BB"/>
              </a:buClr>
            </a:pPr>
            <a:r>
              <a:rPr lang="ru-RU" sz="2400" dirty="0" smtClean="0">
                <a:latin typeface="+mj-lt"/>
              </a:rPr>
              <a:t> </a:t>
            </a:r>
            <a:r>
              <a:rPr lang="ru-RU" sz="2400" dirty="0" smtClean="0">
                <a:solidFill>
                  <a:schemeClr val="accent3"/>
                </a:solidFill>
                <a:latin typeface="+mj-lt"/>
              </a:rPr>
              <a:t>ОБЪЕКТОВ</a:t>
            </a:r>
            <a:endParaRPr lang="ru-RU" sz="2400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22A50BFE-EFB2-4BB0-905C-B06E1CA06135}"/>
              </a:ext>
            </a:extLst>
          </p:cNvPr>
          <p:cNvSpPr/>
          <p:nvPr/>
        </p:nvSpPr>
        <p:spPr>
          <a:xfrm>
            <a:off x="526781" y="4046672"/>
            <a:ext cx="3675012" cy="1051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Clr>
                <a:srgbClr val="0071BB"/>
              </a:buClr>
            </a:pPr>
            <a:r>
              <a:rPr lang="ru-RU" sz="2400" dirty="0" smtClean="0">
                <a:latin typeface="+mj-lt"/>
              </a:rPr>
              <a:t>ИСПОЛНЕНО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rgbClr val="0071BB"/>
              </a:buClr>
            </a:pPr>
            <a:r>
              <a:rPr lang="ru-RU" sz="3600" b="1" dirty="0" smtClean="0">
                <a:latin typeface="+mj-lt"/>
              </a:rPr>
              <a:t>104,2</a:t>
            </a:r>
            <a:r>
              <a:rPr lang="ru-RU" sz="2400" b="1" dirty="0" smtClean="0">
                <a:latin typeface="+mj-lt"/>
              </a:rPr>
              <a:t> млн.руб.</a:t>
            </a:r>
            <a:endParaRPr lang="ru-RU" sz="2400" b="1" dirty="0">
              <a:latin typeface="+mj-lt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6BA6F1F9-F9AD-4F5F-914C-56D3FECF4B3A}"/>
              </a:ext>
            </a:extLst>
          </p:cNvPr>
          <p:cNvSpPr/>
          <p:nvPr/>
        </p:nvSpPr>
        <p:spPr>
          <a:xfrm>
            <a:off x="8003184" y="4046672"/>
            <a:ext cx="3675012" cy="1051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90000"/>
              </a:lnSpc>
              <a:spcBef>
                <a:spcPts val="1000"/>
              </a:spcBef>
              <a:buClr>
                <a:srgbClr val="0071BB"/>
              </a:buClr>
            </a:pPr>
            <a:r>
              <a:rPr lang="ru-RU" sz="2400" b="1" dirty="0" smtClean="0">
                <a:latin typeface="+mj-lt"/>
              </a:rPr>
              <a:t>ИСПОЛНЕНО</a:t>
            </a:r>
          </a:p>
          <a:p>
            <a:pPr lvl="0" algn="r">
              <a:lnSpc>
                <a:spcPct val="90000"/>
              </a:lnSpc>
              <a:spcBef>
                <a:spcPts val="1000"/>
              </a:spcBef>
              <a:buClr>
                <a:srgbClr val="0071BB"/>
              </a:buClr>
            </a:pPr>
            <a:r>
              <a:rPr lang="ru-RU" sz="3600" b="1" dirty="0" smtClean="0">
                <a:latin typeface="+mj-lt"/>
              </a:rPr>
              <a:t>102,2</a:t>
            </a:r>
            <a:r>
              <a:rPr lang="ru-RU" sz="2400" b="1" dirty="0" smtClean="0">
                <a:latin typeface="+mj-lt"/>
              </a:rPr>
              <a:t> млн. руб.</a:t>
            </a:r>
            <a:endParaRPr lang="ru-RU" sz="2400" b="1" dirty="0">
              <a:latin typeface="+mj-lt"/>
            </a:endParaRPr>
          </a:p>
        </p:txBody>
      </p:sp>
      <p:pic>
        <p:nvPicPr>
          <p:cNvPr id="38" name="Рисунок 37" descr="Группа мужчин">
            <a:extLst>
              <a:ext uri="{FF2B5EF4-FFF2-40B4-BE49-F238E27FC236}">
                <a16:creationId xmlns="" xmlns:a16="http://schemas.microsoft.com/office/drawing/2014/main" id="{8291AC7E-F441-4CD2-A88C-62115477AC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096933" y="3916166"/>
            <a:ext cx="751672" cy="75167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EB953D4-E59E-4840-8269-48FB28CBC2C6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ИСПОЛНЕНИЕ ПРОЕКТА «НАРОДНЫЙ БЮДЖЕТ»</a:t>
            </a:r>
            <a:endParaRPr lang="ru-RU" dirty="0"/>
          </a:p>
        </p:txBody>
      </p:sp>
      <p:sp>
        <p:nvSpPr>
          <p:cNvPr id="16" name="Freeform 116"/>
          <p:cNvSpPr>
            <a:spLocks/>
          </p:cNvSpPr>
          <p:nvPr/>
        </p:nvSpPr>
        <p:spPr bwMode="auto">
          <a:xfrm>
            <a:off x="5147734" y="2794000"/>
            <a:ext cx="668866" cy="601132"/>
          </a:xfrm>
          <a:custGeom>
            <a:avLst/>
            <a:gdLst>
              <a:gd name="T0" fmla="*/ 1272 w 4019"/>
              <a:gd name="T1" fmla="*/ 446 h 3537"/>
              <a:gd name="T2" fmla="*/ 1751 w 4019"/>
              <a:gd name="T3" fmla="*/ 406 h 3537"/>
              <a:gd name="T4" fmla="*/ 2093 w 4019"/>
              <a:gd name="T5" fmla="*/ 479 h 3537"/>
              <a:gd name="T6" fmla="*/ 3354 w 4019"/>
              <a:gd name="T7" fmla="*/ 581 h 3537"/>
              <a:gd name="T8" fmla="*/ 2479 w 4019"/>
              <a:gd name="T9" fmla="*/ 669 h 3537"/>
              <a:gd name="T10" fmla="*/ 2779 w 4019"/>
              <a:gd name="T11" fmla="*/ 926 h 3537"/>
              <a:gd name="T12" fmla="*/ 2804 w 4019"/>
              <a:gd name="T13" fmla="*/ 1139 h 3537"/>
              <a:gd name="T14" fmla="*/ 2880 w 4019"/>
              <a:gd name="T15" fmla="*/ 1500 h 3537"/>
              <a:gd name="T16" fmla="*/ 2790 w 4019"/>
              <a:gd name="T17" fmla="*/ 1682 h 3537"/>
              <a:gd name="T18" fmla="*/ 2596 w 4019"/>
              <a:gd name="T19" fmla="*/ 1670 h 3537"/>
              <a:gd name="T20" fmla="*/ 2377 w 4019"/>
              <a:gd name="T21" fmla="*/ 1368 h 3537"/>
              <a:gd name="T22" fmla="*/ 2268 w 4019"/>
              <a:gd name="T23" fmla="*/ 1148 h 3537"/>
              <a:gd name="T24" fmla="*/ 451 w 4019"/>
              <a:gd name="T25" fmla="*/ 2201 h 3537"/>
              <a:gd name="T26" fmla="*/ 398 w 4019"/>
              <a:gd name="T27" fmla="*/ 2402 h 3537"/>
              <a:gd name="T28" fmla="*/ 587 w 4019"/>
              <a:gd name="T29" fmla="*/ 2487 h 3537"/>
              <a:gd name="T30" fmla="*/ 1638 w 4019"/>
              <a:gd name="T31" fmla="*/ 1780 h 3537"/>
              <a:gd name="T32" fmla="*/ 1735 w 4019"/>
              <a:gd name="T33" fmla="*/ 1880 h 3537"/>
              <a:gd name="T34" fmla="*/ 771 w 4019"/>
              <a:gd name="T35" fmla="*/ 2603 h 3537"/>
              <a:gd name="T36" fmla="*/ 856 w 4019"/>
              <a:gd name="T37" fmla="*/ 2784 h 3537"/>
              <a:gd name="T38" fmla="*/ 1072 w 4019"/>
              <a:gd name="T39" fmla="*/ 2750 h 3537"/>
              <a:gd name="T40" fmla="*/ 1902 w 4019"/>
              <a:gd name="T41" fmla="*/ 2166 h 3537"/>
              <a:gd name="T42" fmla="*/ 1971 w 4019"/>
              <a:gd name="T43" fmla="*/ 2283 h 3537"/>
              <a:gd name="T44" fmla="*/ 1135 w 4019"/>
              <a:gd name="T45" fmla="*/ 2963 h 3537"/>
              <a:gd name="T46" fmla="*/ 1246 w 4019"/>
              <a:gd name="T47" fmla="*/ 3128 h 3537"/>
              <a:gd name="T48" fmla="*/ 2053 w 4019"/>
              <a:gd name="T49" fmla="*/ 2639 h 3537"/>
              <a:gd name="T50" fmla="*/ 2148 w 4019"/>
              <a:gd name="T51" fmla="*/ 2739 h 3537"/>
              <a:gd name="T52" fmla="*/ 1674 w 4019"/>
              <a:gd name="T53" fmla="*/ 3155 h 3537"/>
              <a:gd name="T54" fmla="*/ 1772 w 4019"/>
              <a:gd name="T55" fmla="*/ 3291 h 3537"/>
              <a:gd name="T56" fmla="*/ 1919 w 4019"/>
              <a:gd name="T57" fmla="*/ 3150 h 3537"/>
              <a:gd name="T58" fmla="*/ 2148 w 4019"/>
              <a:gd name="T59" fmla="*/ 3039 h 3537"/>
              <a:gd name="T60" fmla="*/ 2317 w 4019"/>
              <a:gd name="T61" fmla="*/ 2787 h 3537"/>
              <a:gd name="T62" fmla="*/ 2581 w 4019"/>
              <a:gd name="T63" fmla="*/ 2755 h 3537"/>
              <a:gd name="T64" fmla="*/ 2679 w 4019"/>
              <a:gd name="T65" fmla="*/ 2524 h 3537"/>
              <a:gd name="T66" fmla="*/ 2944 w 4019"/>
              <a:gd name="T67" fmla="*/ 2527 h 3537"/>
              <a:gd name="T68" fmla="*/ 2913 w 4019"/>
              <a:gd name="T69" fmla="*/ 2297 h 3537"/>
              <a:gd name="T70" fmla="*/ 3143 w 4019"/>
              <a:gd name="T71" fmla="*/ 2130 h 3537"/>
              <a:gd name="T72" fmla="*/ 3680 w 4019"/>
              <a:gd name="T73" fmla="*/ 1780 h 3537"/>
              <a:gd name="T74" fmla="*/ 3768 w 4019"/>
              <a:gd name="T75" fmla="*/ 1921 h 3537"/>
              <a:gd name="T76" fmla="*/ 3566 w 4019"/>
              <a:gd name="T77" fmla="*/ 2638 h 3537"/>
              <a:gd name="T78" fmla="*/ 3395 w 4019"/>
              <a:gd name="T79" fmla="*/ 2870 h 3537"/>
              <a:gd name="T80" fmla="*/ 3170 w 4019"/>
              <a:gd name="T81" fmla="*/ 2849 h 3537"/>
              <a:gd name="T82" fmla="*/ 3084 w 4019"/>
              <a:gd name="T83" fmla="*/ 3105 h 3537"/>
              <a:gd name="T84" fmla="*/ 2837 w 4019"/>
              <a:gd name="T85" fmla="*/ 3119 h 3537"/>
              <a:gd name="T86" fmla="*/ 2754 w 4019"/>
              <a:gd name="T87" fmla="*/ 3259 h 3537"/>
              <a:gd name="T88" fmla="*/ 2512 w 4019"/>
              <a:gd name="T89" fmla="*/ 3356 h 3537"/>
              <a:gd name="T90" fmla="*/ 2378 w 4019"/>
              <a:gd name="T91" fmla="*/ 3315 h 3537"/>
              <a:gd name="T92" fmla="*/ 2229 w 4019"/>
              <a:gd name="T93" fmla="*/ 3529 h 3537"/>
              <a:gd name="T94" fmla="*/ 1994 w 4019"/>
              <a:gd name="T95" fmla="*/ 3449 h 3537"/>
              <a:gd name="T96" fmla="*/ 1748 w 4019"/>
              <a:gd name="T97" fmla="*/ 3447 h 3537"/>
              <a:gd name="T98" fmla="*/ 1525 w 4019"/>
              <a:gd name="T99" fmla="*/ 3246 h 3537"/>
              <a:gd name="T100" fmla="*/ 1264 w 4019"/>
              <a:gd name="T101" fmla="*/ 3295 h 3537"/>
              <a:gd name="T102" fmla="*/ 1014 w 4019"/>
              <a:gd name="T103" fmla="*/ 3128 h 3537"/>
              <a:gd name="T104" fmla="*/ 869 w 4019"/>
              <a:gd name="T105" fmla="*/ 2944 h 3537"/>
              <a:gd name="T106" fmla="*/ 629 w 4019"/>
              <a:gd name="T107" fmla="*/ 2759 h 3537"/>
              <a:gd name="T108" fmla="*/ 446 w 4019"/>
              <a:gd name="T109" fmla="*/ 2635 h 3537"/>
              <a:gd name="T110" fmla="*/ 230 w 4019"/>
              <a:gd name="T111" fmla="*/ 2403 h 3537"/>
              <a:gd name="T112" fmla="*/ 323 w 4019"/>
              <a:gd name="T113" fmla="*/ 2101 h 3537"/>
              <a:gd name="T114" fmla="*/ 150 w 4019"/>
              <a:gd name="T115" fmla="*/ 1733 h 3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019" h="3537">
                <a:moveTo>
                  <a:pt x="0" y="0"/>
                </a:moveTo>
                <a:lnTo>
                  <a:pt x="899" y="412"/>
                </a:lnTo>
                <a:lnTo>
                  <a:pt x="959" y="436"/>
                </a:lnTo>
                <a:lnTo>
                  <a:pt x="1020" y="452"/>
                </a:lnTo>
                <a:lnTo>
                  <a:pt x="1083" y="462"/>
                </a:lnTo>
                <a:lnTo>
                  <a:pt x="1146" y="463"/>
                </a:lnTo>
                <a:lnTo>
                  <a:pt x="1210" y="458"/>
                </a:lnTo>
                <a:lnTo>
                  <a:pt x="1272" y="446"/>
                </a:lnTo>
                <a:lnTo>
                  <a:pt x="1318" y="434"/>
                </a:lnTo>
                <a:lnTo>
                  <a:pt x="1369" y="423"/>
                </a:lnTo>
                <a:lnTo>
                  <a:pt x="1424" y="414"/>
                </a:lnTo>
                <a:lnTo>
                  <a:pt x="1481" y="407"/>
                </a:lnTo>
                <a:lnTo>
                  <a:pt x="1543" y="403"/>
                </a:lnTo>
                <a:lnTo>
                  <a:pt x="1609" y="401"/>
                </a:lnTo>
                <a:lnTo>
                  <a:pt x="1677" y="402"/>
                </a:lnTo>
                <a:lnTo>
                  <a:pt x="1751" y="406"/>
                </a:lnTo>
                <a:lnTo>
                  <a:pt x="1826" y="414"/>
                </a:lnTo>
                <a:lnTo>
                  <a:pt x="1906" y="427"/>
                </a:lnTo>
                <a:lnTo>
                  <a:pt x="1989" y="444"/>
                </a:lnTo>
                <a:lnTo>
                  <a:pt x="2000" y="447"/>
                </a:lnTo>
                <a:lnTo>
                  <a:pt x="2017" y="453"/>
                </a:lnTo>
                <a:lnTo>
                  <a:pt x="2039" y="459"/>
                </a:lnTo>
                <a:lnTo>
                  <a:pt x="2065" y="468"/>
                </a:lnTo>
                <a:lnTo>
                  <a:pt x="2093" y="479"/>
                </a:lnTo>
                <a:lnTo>
                  <a:pt x="3084" y="490"/>
                </a:lnTo>
                <a:lnTo>
                  <a:pt x="3133" y="487"/>
                </a:lnTo>
                <a:lnTo>
                  <a:pt x="3181" y="478"/>
                </a:lnTo>
                <a:lnTo>
                  <a:pt x="3227" y="462"/>
                </a:lnTo>
                <a:lnTo>
                  <a:pt x="3271" y="440"/>
                </a:lnTo>
                <a:lnTo>
                  <a:pt x="4019" y="4"/>
                </a:lnTo>
                <a:lnTo>
                  <a:pt x="4019" y="188"/>
                </a:lnTo>
                <a:lnTo>
                  <a:pt x="3354" y="581"/>
                </a:lnTo>
                <a:lnTo>
                  <a:pt x="3311" y="604"/>
                </a:lnTo>
                <a:lnTo>
                  <a:pt x="3266" y="623"/>
                </a:lnTo>
                <a:lnTo>
                  <a:pt x="3218" y="635"/>
                </a:lnTo>
                <a:lnTo>
                  <a:pt x="3171" y="642"/>
                </a:lnTo>
                <a:lnTo>
                  <a:pt x="3122" y="645"/>
                </a:lnTo>
                <a:lnTo>
                  <a:pt x="2954" y="648"/>
                </a:lnTo>
                <a:lnTo>
                  <a:pt x="2425" y="640"/>
                </a:lnTo>
                <a:lnTo>
                  <a:pt x="2479" y="669"/>
                </a:lnTo>
                <a:lnTo>
                  <a:pt x="2530" y="698"/>
                </a:lnTo>
                <a:lnTo>
                  <a:pt x="2579" y="730"/>
                </a:lnTo>
                <a:lnTo>
                  <a:pt x="2624" y="761"/>
                </a:lnTo>
                <a:lnTo>
                  <a:pt x="2665" y="793"/>
                </a:lnTo>
                <a:lnTo>
                  <a:pt x="2703" y="826"/>
                </a:lnTo>
                <a:lnTo>
                  <a:pt x="2734" y="859"/>
                </a:lnTo>
                <a:lnTo>
                  <a:pt x="2759" y="893"/>
                </a:lnTo>
                <a:lnTo>
                  <a:pt x="2779" y="926"/>
                </a:lnTo>
                <a:lnTo>
                  <a:pt x="2779" y="930"/>
                </a:lnTo>
                <a:lnTo>
                  <a:pt x="2780" y="942"/>
                </a:lnTo>
                <a:lnTo>
                  <a:pt x="2782" y="961"/>
                </a:lnTo>
                <a:lnTo>
                  <a:pt x="2785" y="988"/>
                </a:lnTo>
                <a:lnTo>
                  <a:pt x="2788" y="1020"/>
                </a:lnTo>
                <a:lnTo>
                  <a:pt x="2793" y="1055"/>
                </a:lnTo>
                <a:lnTo>
                  <a:pt x="2798" y="1095"/>
                </a:lnTo>
                <a:lnTo>
                  <a:pt x="2804" y="1139"/>
                </a:lnTo>
                <a:lnTo>
                  <a:pt x="2812" y="1184"/>
                </a:lnTo>
                <a:lnTo>
                  <a:pt x="2819" y="1232"/>
                </a:lnTo>
                <a:lnTo>
                  <a:pt x="2827" y="1279"/>
                </a:lnTo>
                <a:lnTo>
                  <a:pt x="2837" y="1327"/>
                </a:lnTo>
                <a:lnTo>
                  <a:pt x="2847" y="1374"/>
                </a:lnTo>
                <a:lnTo>
                  <a:pt x="2857" y="1418"/>
                </a:lnTo>
                <a:lnTo>
                  <a:pt x="2868" y="1461"/>
                </a:lnTo>
                <a:lnTo>
                  <a:pt x="2880" y="1500"/>
                </a:lnTo>
                <a:lnTo>
                  <a:pt x="2886" y="1529"/>
                </a:lnTo>
                <a:lnTo>
                  <a:pt x="2887" y="1558"/>
                </a:lnTo>
                <a:lnTo>
                  <a:pt x="2881" y="1586"/>
                </a:lnTo>
                <a:lnTo>
                  <a:pt x="2871" y="1613"/>
                </a:lnTo>
                <a:lnTo>
                  <a:pt x="2855" y="1637"/>
                </a:lnTo>
                <a:lnTo>
                  <a:pt x="2835" y="1657"/>
                </a:lnTo>
                <a:lnTo>
                  <a:pt x="2809" y="1674"/>
                </a:lnTo>
                <a:lnTo>
                  <a:pt x="2790" y="1682"/>
                </a:lnTo>
                <a:lnTo>
                  <a:pt x="2769" y="1690"/>
                </a:lnTo>
                <a:lnTo>
                  <a:pt x="2746" y="1696"/>
                </a:lnTo>
                <a:lnTo>
                  <a:pt x="2723" y="1699"/>
                </a:lnTo>
                <a:lnTo>
                  <a:pt x="2698" y="1699"/>
                </a:lnTo>
                <a:lnTo>
                  <a:pt x="2674" y="1698"/>
                </a:lnTo>
                <a:lnTo>
                  <a:pt x="2648" y="1692"/>
                </a:lnTo>
                <a:lnTo>
                  <a:pt x="2622" y="1683"/>
                </a:lnTo>
                <a:lnTo>
                  <a:pt x="2596" y="1670"/>
                </a:lnTo>
                <a:lnTo>
                  <a:pt x="2568" y="1652"/>
                </a:lnTo>
                <a:lnTo>
                  <a:pt x="2541" y="1629"/>
                </a:lnTo>
                <a:lnTo>
                  <a:pt x="2513" y="1601"/>
                </a:lnTo>
                <a:lnTo>
                  <a:pt x="2486" y="1567"/>
                </a:lnTo>
                <a:lnTo>
                  <a:pt x="2458" y="1528"/>
                </a:lnTo>
                <a:lnTo>
                  <a:pt x="2430" y="1481"/>
                </a:lnTo>
                <a:lnTo>
                  <a:pt x="2403" y="1428"/>
                </a:lnTo>
                <a:lnTo>
                  <a:pt x="2377" y="1368"/>
                </a:lnTo>
                <a:lnTo>
                  <a:pt x="2350" y="1300"/>
                </a:lnTo>
                <a:lnTo>
                  <a:pt x="2324" y="1224"/>
                </a:lnTo>
                <a:lnTo>
                  <a:pt x="2323" y="1221"/>
                </a:lnTo>
                <a:lnTo>
                  <a:pt x="2318" y="1213"/>
                </a:lnTo>
                <a:lnTo>
                  <a:pt x="2310" y="1201"/>
                </a:lnTo>
                <a:lnTo>
                  <a:pt x="2299" y="1187"/>
                </a:lnTo>
                <a:lnTo>
                  <a:pt x="2285" y="1168"/>
                </a:lnTo>
                <a:lnTo>
                  <a:pt x="2268" y="1148"/>
                </a:lnTo>
                <a:lnTo>
                  <a:pt x="2250" y="1124"/>
                </a:lnTo>
                <a:lnTo>
                  <a:pt x="2228" y="1101"/>
                </a:lnTo>
                <a:lnTo>
                  <a:pt x="2205" y="1077"/>
                </a:lnTo>
                <a:lnTo>
                  <a:pt x="2181" y="1054"/>
                </a:lnTo>
                <a:lnTo>
                  <a:pt x="2154" y="1031"/>
                </a:lnTo>
                <a:lnTo>
                  <a:pt x="2126" y="1010"/>
                </a:lnTo>
                <a:lnTo>
                  <a:pt x="2095" y="990"/>
                </a:lnTo>
                <a:lnTo>
                  <a:pt x="451" y="2201"/>
                </a:lnTo>
                <a:lnTo>
                  <a:pt x="428" y="2221"/>
                </a:lnTo>
                <a:lnTo>
                  <a:pt x="411" y="2242"/>
                </a:lnTo>
                <a:lnTo>
                  <a:pt x="396" y="2267"/>
                </a:lnTo>
                <a:lnTo>
                  <a:pt x="387" y="2294"/>
                </a:lnTo>
                <a:lnTo>
                  <a:pt x="383" y="2320"/>
                </a:lnTo>
                <a:lnTo>
                  <a:pt x="384" y="2348"/>
                </a:lnTo>
                <a:lnTo>
                  <a:pt x="389" y="2375"/>
                </a:lnTo>
                <a:lnTo>
                  <a:pt x="398" y="2402"/>
                </a:lnTo>
                <a:lnTo>
                  <a:pt x="413" y="2426"/>
                </a:lnTo>
                <a:lnTo>
                  <a:pt x="432" y="2448"/>
                </a:lnTo>
                <a:lnTo>
                  <a:pt x="454" y="2467"/>
                </a:lnTo>
                <a:lnTo>
                  <a:pt x="479" y="2480"/>
                </a:lnTo>
                <a:lnTo>
                  <a:pt x="506" y="2488"/>
                </a:lnTo>
                <a:lnTo>
                  <a:pt x="532" y="2493"/>
                </a:lnTo>
                <a:lnTo>
                  <a:pt x="560" y="2492"/>
                </a:lnTo>
                <a:lnTo>
                  <a:pt x="587" y="2487"/>
                </a:lnTo>
                <a:lnTo>
                  <a:pt x="614" y="2477"/>
                </a:lnTo>
                <a:lnTo>
                  <a:pt x="637" y="2463"/>
                </a:lnTo>
                <a:lnTo>
                  <a:pt x="721" y="2402"/>
                </a:lnTo>
                <a:lnTo>
                  <a:pt x="728" y="2397"/>
                </a:lnTo>
                <a:lnTo>
                  <a:pt x="736" y="2391"/>
                </a:lnTo>
                <a:lnTo>
                  <a:pt x="743" y="2382"/>
                </a:lnTo>
                <a:lnTo>
                  <a:pt x="1615" y="1791"/>
                </a:lnTo>
                <a:lnTo>
                  <a:pt x="1638" y="1780"/>
                </a:lnTo>
                <a:lnTo>
                  <a:pt x="1660" y="1777"/>
                </a:lnTo>
                <a:lnTo>
                  <a:pt x="1682" y="1782"/>
                </a:lnTo>
                <a:lnTo>
                  <a:pt x="1704" y="1793"/>
                </a:lnTo>
                <a:lnTo>
                  <a:pt x="1719" y="1806"/>
                </a:lnTo>
                <a:lnTo>
                  <a:pt x="1730" y="1823"/>
                </a:lnTo>
                <a:lnTo>
                  <a:pt x="1736" y="1842"/>
                </a:lnTo>
                <a:lnTo>
                  <a:pt x="1737" y="1862"/>
                </a:lnTo>
                <a:lnTo>
                  <a:pt x="1735" y="1880"/>
                </a:lnTo>
                <a:lnTo>
                  <a:pt x="1729" y="1895"/>
                </a:lnTo>
                <a:lnTo>
                  <a:pt x="1718" y="1909"/>
                </a:lnTo>
                <a:lnTo>
                  <a:pt x="1704" y="1921"/>
                </a:lnTo>
                <a:lnTo>
                  <a:pt x="889" y="2476"/>
                </a:lnTo>
                <a:lnTo>
                  <a:pt x="816" y="2527"/>
                </a:lnTo>
                <a:lnTo>
                  <a:pt x="797" y="2551"/>
                </a:lnTo>
                <a:lnTo>
                  <a:pt x="782" y="2575"/>
                </a:lnTo>
                <a:lnTo>
                  <a:pt x="771" y="2603"/>
                </a:lnTo>
                <a:lnTo>
                  <a:pt x="766" y="2631"/>
                </a:lnTo>
                <a:lnTo>
                  <a:pt x="765" y="2659"/>
                </a:lnTo>
                <a:lnTo>
                  <a:pt x="770" y="2688"/>
                </a:lnTo>
                <a:lnTo>
                  <a:pt x="780" y="2716"/>
                </a:lnTo>
                <a:lnTo>
                  <a:pt x="795" y="2742"/>
                </a:lnTo>
                <a:lnTo>
                  <a:pt x="811" y="2760"/>
                </a:lnTo>
                <a:lnTo>
                  <a:pt x="832" y="2773"/>
                </a:lnTo>
                <a:lnTo>
                  <a:pt x="856" y="2784"/>
                </a:lnTo>
                <a:lnTo>
                  <a:pt x="883" y="2792"/>
                </a:lnTo>
                <a:lnTo>
                  <a:pt x="912" y="2797"/>
                </a:lnTo>
                <a:lnTo>
                  <a:pt x="943" y="2797"/>
                </a:lnTo>
                <a:lnTo>
                  <a:pt x="973" y="2794"/>
                </a:lnTo>
                <a:lnTo>
                  <a:pt x="1004" y="2787"/>
                </a:lnTo>
                <a:lnTo>
                  <a:pt x="1033" y="2776"/>
                </a:lnTo>
                <a:lnTo>
                  <a:pt x="1061" y="2761"/>
                </a:lnTo>
                <a:lnTo>
                  <a:pt x="1072" y="2750"/>
                </a:lnTo>
                <a:lnTo>
                  <a:pt x="1082" y="2741"/>
                </a:lnTo>
                <a:lnTo>
                  <a:pt x="1094" y="2731"/>
                </a:lnTo>
                <a:lnTo>
                  <a:pt x="1107" y="2723"/>
                </a:lnTo>
                <a:lnTo>
                  <a:pt x="1841" y="2194"/>
                </a:lnTo>
                <a:lnTo>
                  <a:pt x="1854" y="2180"/>
                </a:lnTo>
                <a:lnTo>
                  <a:pt x="1867" y="2172"/>
                </a:lnTo>
                <a:lnTo>
                  <a:pt x="1883" y="2167"/>
                </a:lnTo>
                <a:lnTo>
                  <a:pt x="1902" y="2166"/>
                </a:lnTo>
                <a:lnTo>
                  <a:pt x="1922" y="2169"/>
                </a:lnTo>
                <a:lnTo>
                  <a:pt x="1941" y="2178"/>
                </a:lnTo>
                <a:lnTo>
                  <a:pt x="1956" y="2191"/>
                </a:lnTo>
                <a:lnTo>
                  <a:pt x="1969" y="2207"/>
                </a:lnTo>
                <a:lnTo>
                  <a:pt x="1977" y="2227"/>
                </a:lnTo>
                <a:lnTo>
                  <a:pt x="1980" y="2247"/>
                </a:lnTo>
                <a:lnTo>
                  <a:pt x="1977" y="2266"/>
                </a:lnTo>
                <a:lnTo>
                  <a:pt x="1971" y="2283"/>
                </a:lnTo>
                <a:lnTo>
                  <a:pt x="1962" y="2297"/>
                </a:lnTo>
                <a:lnTo>
                  <a:pt x="1952" y="2309"/>
                </a:lnTo>
                <a:lnTo>
                  <a:pt x="1202" y="2844"/>
                </a:lnTo>
                <a:lnTo>
                  <a:pt x="1180" y="2862"/>
                </a:lnTo>
                <a:lnTo>
                  <a:pt x="1162" y="2884"/>
                </a:lnTo>
                <a:lnTo>
                  <a:pt x="1149" y="2910"/>
                </a:lnTo>
                <a:lnTo>
                  <a:pt x="1139" y="2935"/>
                </a:lnTo>
                <a:lnTo>
                  <a:pt x="1135" y="2963"/>
                </a:lnTo>
                <a:lnTo>
                  <a:pt x="1135" y="2990"/>
                </a:lnTo>
                <a:lnTo>
                  <a:pt x="1140" y="3018"/>
                </a:lnTo>
                <a:lnTo>
                  <a:pt x="1150" y="3044"/>
                </a:lnTo>
                <a:lnTo>
                  <a:pt x="1165" y="3068"/>
                </a:lnTo>
                <a:lnTo>
                  <a:pt x="1180" y="3088"/>
                </a:lnTo>
                <a:lnTo>
                  <a:pt x="1200" y="3105"/>
                </a:lnTo>
                <a:lnTo>
                  <a:pt x="1222" y="3118"/>
                </a:lnTo>
                <a:lnTo>
                  <a:pt x="1246" y="3128"/>
                </a:lnTo>
                <a:lnTo>
                  <a:pt x="1273" y="3134"/>
                </a:lnTo>
                <a:lnTo>
                  <a:pt x="1305" y="3136"/>
                </a:lnTo>
                <a:lnTo>
                  <a:pt x="1336" y="3131"/>
                </a:lnTo>
                <a:lnTo>
                  <a:pt x="1367" y="3121"/>
                </a:lnTo>
                <a:lnTo>
                  <a:pt x="1395" y="3105"/>
                </a:lnTo>
                <a:lnTo>
                  <a:pt x="2022" y="2650"/>
                </a:lnTo>
                <a:lnTo>
                  <a:pt x="2038" y="2643"/>
                </a:lnTo>
                <a:lnTo>
                  <a:pt x="2053" y="2639"/>
                </a:lnTo>
                <a:lnTo>
                  <a:pt x="2068" y="2638"/>
                </a:lnTo>
                <a:lnTo>
                  <a:pt x="2090" y="2641"/>
                </a:lnTo>
                <a:lnTo>
                  <a:pt x="2110" y="2649"/>
                </a:lnTo>
                <a:lnTo>
                  <a:pt x="2127" y="2663"/>
                </a:lnTo>
                <a:lnTo>
                  <a:pt x="2140" y="2680"/>
                </a:lnTo>
                <a:lnTo>
                  <a:pt x="2148" y="2699"/>
                </a:lnTo>
                <a:lnTo>
                  <a:pt x="2150" y="2722"/>
                </a:lnTo>
                <a:lnTo>
                  <a:pt x="2148" y="2739"/>
                </a:lnTo>
                <a:lnTo>
                  <a:pt x="2140" y="2755"/>
                </a:lnTo>
                <a:lnTo>
                  <a:pt x="2131" y="2769"/>
                </a:lnTo>
                <a:lnTo>
                  <a:pt x="2117" y="2781"/>
                </a:lnTo>
                <a:lnTo>
                  <a:pt x="1724" y="3077"/>
                </a:lnTo>
                <a:lnTo>
                  <a:pt x="1705" y="3093"/>
                </a:lnTo>
                <a:lnTo>
                  <a:pt x="1691" y="3111"/>
                </a:lnTo>
                <a:lnTo>
                  <a:pt x="1681" y="3133"/>
                </a:lnTo>
                <a:lnTo>
                  <a:pt x="1674" y="3155"/>
                </a:lnTo>
                <a:lnTo>
                  <a:pt x="1671" y="3178"/>
                </a:lnTo>
                <a:lnTo>
                  <a:pt x="1675" y="3201"/>
                </a:lnTo>
                <a:lnTo>
                  <a:pt x="1682" y="3223"/>
                </a:lnTo>
                <a:lnTo>
                  <a:pt x="1694" y="3241"/>
                </a:lnTo>
                <a:lnTo>
                  <a:pt x="1710" y="3259"/>
                </a:lnTo>
                <a:lnTo>
                  <a:pt x="1730" y="3273"/>
                </a:lnTo>
                <a:lnTo>
                  <a:pt x="1751" y="3284"/>
                </a:lnTo>
                <a:lnTo>
                  <a:pt x="1772" y="3291"/>
                </a:lnTo>
                <a:lnTo>
                  <a:pt x="1796" y="3292"/>
                </a:lnTo>
                <a:lnTo>
                  <a:pt x="1819" y="3290"/>
                </a:lnTo>
                <a:lnTo>
                  <a:pt x="1841" y="3283"/>
                </a:lnTo>
                <a:lnTo>
                  <a:pt x="1859" y="3270"/>
                </a:lnTo>
                <a:lnTo>
                  <a:pt x="1895" y="3247"/>
                </a:lnTo>
                <a:lnTo>
                  <a:pt x="1898" y="3214"/>
                </a:lnTo>
                <a:lnTo>
                  <a:pt x="1905" y="3181"/>
                </a:lnTo>
                <a:lnTo>
                  <a:pt x="1919" y="3150"/>
                </a:lnTo>
                <a:lnTo>
                  <a:pt x="1937" y="3121"/>
                </a:lnTo>
                <a:lnTo>
                  <a:pt x="1959" y="3094"/>
                </a:lnTo>
                <a:lnTo>
                  <a:pt x="1986" y="3071"/>
                </a:lnTo>
                <a:lnTo>
                  <a:pt x="2015" y="3054"/>
                </a:lnTo>
                <a:lnTo>
                  <a:pt x="2048" y="3041"/>
                </a:lnTo>
                <a:lnTo>
                  <a:pt x="2081" y="3035"/>
                </a:lnTo>
                <a:lnTo>
                  <a:pt x="2115" y="3034"/>
                </a:lnTo>
                <a:lnTo>
                  <a:pt x="2148" y="3039"/>
                </a:lnTo>
                <a:lnTo>
                  <a:pt x="2221" y="2993"/>
                </a:lnTo>
                <a:lnTo>
                  <a:pt x="2221" y="2960"/>
                </a:lnTo>
                <a:lnTo>
                  <a:pt x="2226" y="2927"/>
                </a:lnTo>
                <a:lnTo>
                  <a:pt x="2235" y="2895"/>
                </a:lnTo>
                <a:lnTo>
                  <a:pt x="2249" y="2864"/>
                </a:lnTo>
                <a:lnTo>
                  <a:pt x="2267" y="2836"/>
                </a:lnTo>
                <a:lnTo>
                  <a:pt x="2290" y="2809"/>
                </a:lnTo>
                <a:lnTo>
                  <a:pt x="2317" y="2787"/>
                </a:lnTo>
                <a:lnTo>
                  <a:pt x="2350" y="2769"/>
                </a:lnTo>
                <a:lnTo>
                  <a:pt x="2384" y="2755"/>
                </a:lnTo>
                <a:lnTo>
                  <a:pt x="2418" y="2748"/>
                </a:lnTo>
                <a:lnTo>
                  <a:pt x="2453" y="2747"/>
                </a:lnTo>
                <a:lnTo>
                  <a:pt x="2489" y="2752"/>
                </a:lnTo>
                <a:lnTo>
                  <a:pt x="2522" y="2760"/>
                </a:lnTo>
                <a:lnTo>
                  <a:pt x="2555" y="2775"/>
                </a:lnTo>
                <a:lnTo>
                  <a:pt x="2581" y="2755"/>
                </a:lnTo>
                <a:lnTo>
                  <a:pt x="2578" y="2719"/>
                </a:lnTo>
                <a:lnTo>
                  <a:pt x="2580" y="2682"/>
                </a:lnTo>
                <a:lnTo>
                  <a:pt x="2587" y="2646"/>
                </a:lnTo>
                <a:lnTo>
                  <a:pt x="2601" y="2613"/>
                </a:lnTo>
                <a:lnTo>
                  <a:pt x="2620" y="2581"/>
                </a:lnTo>
                <a:lnTo>
                  <a:pt x="2645" y="2553"/>
                </a:lnTo>
                <a:lnTo>
                  <a:pt x="2674" y="2529"/>
                </a:lnTo>
                <a:lnTo>
                  <a:pt x="2679" y="2524"/>
                </a:lnTo>
                <a:lnTo>
                  <a:pt x="2710" y="2505"/>
                </a:lnTo>
                <a:lnTo>
                  <a:pt x="2745" y="2493"/>
                </a:lnTo>
                <a:lnTo>
                  <a:pt x="2779" y="2486"/>
                </a:lnTo>
                <a:lnTo>
                  <a:pt x="2814" y="2485"/>
                </a:lnTo>
                <a:lnTo>
                  <a:pt x="2848" y="2488"/>
                </a:lnTo>
                <a:lnTo>
                  <a:pt x="2882" y="2497"/>
                </a:lnTo>
                <a:lnTo>
                  <a:pt x="2914" y="2510"/>
                </a:lnTo>
                <a:lnTo>
                  <a:pt x="2944" y="2527"/>
                </a:lnTo>
                <a:lnTo>
                  <a:pt x="2949" y="2527"/>
                </a:lnTo>
                <a:lnTo>
                  <a:pt x="2946" y="2518"/>
                </a:lnTo>
                <a:lnTo>
                  <a:pt x="2925" y="2482"/>
                </a:lnTo>
                <a:lnTo>
                  <a:pt x="2910" y="2447"/>
                </a:lnTo>
                <a:lnTo>
                  <a:pt x="2902" y="2409"/>
                </a:lnTo>
                <a:lnTo>
                  <a:pt x="2900" y="2372"/>
                </a:lnTo>
                <a:lnTo>
                  <a:pt x="2904" y="2334"/>
                </a:lnTo>
                <a:lnTo>
                  <a:pt x="2913" y="2297"/>
                </a:lnTo>
                <a:lnTo>
                  <a:pt x="2929" y="2262"/>
                </a:lnTo>
                <a:lnTo>
                  <a:pt x="2948" y="2229"/>
                </a:lnTo>
                <a:lnTo>
                  <a:pt x="2974" y="2199"/>
                </a:lnTo>
                <a:lnTo>
                  <a:pt x="3004" y="2173"/>
                </a:lnTo>
                <a:lnTo>
                  <a:pt x="3037" y="2154"/>
                </a:lnTo>
                <a:lnTo>
                  <a:pt x="3071" y="2140"/>
                </a:lnTo>
                <a:lnTo>
                  <a:pt x="3108" y="2133"/>
                </a:lnTo>
                <a:lnTo>
                  <a:pt x="3143" y="2130"/>
                </a:lnTo>
                <a:lnTo>
                  <a:pt x="3179" y="2133"/>
                </a:lnTo>
                <a:lnTo>
                  <a:pt x="3215" y="2140"/>
                </a:lnTo>
                <a:lnTo>
                  <a:pt x="3249" y="2154"/>
                </a:lnTo>
                <a:lnTo>
                  <a:pt x="3281" y="2172"/>
                </a:lnTo>
                <a:lnTo>
                  <a:pt x="3310" y="2194"/>
                </a:lnTo>
                <a:lnTo>
                  <a:pt x="3584" y="1877"/>
                </a:lnTo>
                <a:lnTo>
                  <a:pt x="3630" y="1826"/>
                </a:lnTo>
                <a:lnTo>
                  <a:pt x="3680" y="1780"/>
                </a:lnTo>
                <a:lnTo>
                  <a:pt x="3733" y="1737"/>
                </a:lnTo>
                <a:lnTo>
                  <a:pt x="3787" y="1697"/>
                </a:lnTo>
                <a:lnTo>
                  <a:pt x="3846" y="1661"/>
                </a:lnTo>
                <a:lnTo>
                  <a:pt x="4019" y="1563"/>
                </a:lnTo>
                <a:lnTo>
                  <a:pt x="4019" y="1760"/>
                </a:lnTo>
                <a:lnTo>
                  <a:pt x="3893" y="1832"/>
                </a:lnTo>
                <a:lnTo>
                  <a:pt x="3829" y="1873"/>
                </a:lnTo>
                <a:lnTo>
                  <a:pt x="3768" y="1921"/>
                </a:lnTo>
                <a:lnTo>
                  <a:pt x="3711" y="1972"/>
                </a:lnTo>
                <a:lnTo>
                  <a:pt x="3658" y="2028"/>
                </a:lnTo>
                <a:lnTo>
                  <a:pt x="3404" y="2325"/>
                </a:lnTo>
                <a:lnTo>
                  <a:pt x="3521" y="2492"/>
                </a:lnTo>
                <a:lnTo>
                  <a:pt x="3541" y="2527"/>
                </a:lnTo>
                <a:lnTo>
                  <a:pt x="3556" y="2563"/>
                </a:lnTo>
                <a:lnTo>
                  <a:pt x="3563" y="2600"/>
                </a:lnTo>
                <a:lnTo>
                  <a:pt x="3566" y="2638"/>
                </a:lnTo>
                <a:lnTo>
                  <a:pt x="3562" y="2676"/>
                </a:lnTo>
                <a:lnTo>
                  <a:pt x="3552" y="2713"/>
                </a:lnTo>
                <a:lnTo>
                  <a:pt x="3538" y="2748"/>
                </a:lnTo>
                <a:lnTo>
                  <a:pt x="3518" y="2781"/>
                </a:lnTo>
                <a:lnTo>
                  <a:pt x="3493" y="2811"/>
                </a:lnTo>
                <a:lnTo>
                  <a:pt x="3462" y="2837"/>
                </a:lnTo>
                <a:lnTo>
                  <a:pt x="3429" y="2856"/>
                </a:lnTo>
                <a:lnTo>
                  <a:pt x="3395" y="2870"/>
                </a:lnTo>
                <a:lnTo>
                  <a:pt x="3359" y="2877"/>
                </a:lnTo>
                <a:lnTo>
                  <a:pt x="3322" y="2879"/>
                </a:lnTo>
                <a:lnTo>
                  <a:pt x="3285" y="2877"/>
                </a:lnTo>
                <a:lnTo>
                  <a:pt x="3250" y="2870"/>
                </a:lnTo>
                <a:lnTo>
                  <a:pt x="3216" y="2856"/>
                </a:lnTo>
                <a:lnTo>
                  <a:pt x="3184" y="2838"/>
                </a:lnTo>
                <a:lnTo>
                  <a:pt x="3156" y="2816"/>
                </a:lnTo>
                <a:lnTo>
                  <a:pt x="3170" y="2849"/>
                </a:lnTo>
                <a:lnTo>
                  <a:pt x="3178" y="2884"/>
                </a:lnTo>
                <a:lnTo>
                  <a:pt x="3181" y="2920"/>
                </a:lnTo>
                <a:lnTo>
                  <a:pt x="3178" y="2955"/>
                </a:lnTo>
                <a:lnTo>
                  <a:pt x="3170" y="2990"/>
                </a:lnTo>
                <a:lnTo>
                  <a:pt x="3156" y="3022"/>
                </a:lnTo>
                <a:lnTo>
                  <a:pt x="3138" y="3054"/>
                </a:lnTo>
                <a:lnTo>
                  <a:pt x="3114" y="3080"/>
                </a:lnTo>
                <a:lnTo>
                  <a:pt x="3084" y="3105"/>
                </a:lnTo>
                <a:lnTo>
                  <a:pt x="3080" y="3110"/>
                </a:lnTo>
                <a:lnTo>
                  <a:pt x="3048" y="3128"/>
                </a:lnTo>
                <a:lnTo>
                  <a:pt x="3013" y="3141"/>
                </a:lnTo>
                <a:lnTo>
                  <a:pt x="2977" y="3147"/>
                </a:lnTo>
                <a:lnTo>
                  <a:pt x="2941" y="3149"/>
                </a:lnTo>
                <a:lnTo>
                  <a:pt x="2905" y="3145"/>
                </a:lnTo>
                <a:lnTo>
                  <a:pt x="2870" y="3135"/>
                </a:lnTo>
                <a:lnTo>
                  <a:pt x="2837" y="3119"/>
                </a:lnTo>
                <a:lnTo>
                  <a:pt x="2807" y="3099"/>
                </a:lnTo>
                <a:lnTo>
                  <a:pt x="2780" y="3073"/>
                </a:lnTo>
                <a:lnTo>
                  <a:pt x="2786" y="3105"/>
                </a:lnTo>
                <a:lnTo>
                  <a:pt x="2788" y="3138"/>
                </a:lnTo>
                <a:lnTo>
                  <a:pt x="2786" y="3169"/>
                </a:lnTo>
                <a:lnTo>
                  <a:pt x="2780" y="3201"/>
                </a:lnTo>
                <a:lnTo>
                  <a:pt x="2769" y="3231"/>
                </a:lnTo>
                <a:lnTo>
                  <a:pt x="2754" y="3259"/>
                </a:lnTo>
                <a:lnTo>
                  <a:pt x="2735" y="3286"/>
                </a:lnTo>
                <a:lnTo>
                  <a:pt x="2710" y="3309"/>
                </a:lnTo>
                <a:lnTo>
                  <a:pt x="2682" y="3330"/>
                </a:lnTo>
                <a:lnTo>
                  <a:pt x="2651" y="3346"/>
                </a:lnTo>
                <a:lnTo>
                  <a:pt x="2617" y="3357"/>
                </a:lnTo>
                <a:lnTo>
                  <a:pt x="2581" y="3362"/>
                </a:lnTo>
                <a:lnTo>
                  <a:pt x="2546" y="3362"/>
                </a:lnTo>
                <a:lnTo>
                  <a:pt x="2512" y="3356"/>
                </a:lnTo>
                <a:lnTo>
                  <a:pt x="2479" y="3346"/>
                </a:lnTo>
                <a:lnTo>
                  <a:pt x="2447" y="3330"/>
                </a:lnTo>
                <a:lnTo>
                  <a:pt x="2418" y="3309"/>
                </a:lnTo>
                <a:lnTo>
                  <a:pt x="2393" y="3285"/>
                </a:lnTo>
                <a:lnTo>
                  <a:pt x="2369" y="3257"/>
                </a:lnTo>
                <a:lnTo>
                  <a:pt x="2363" y="3247"/>
                </a:lnTo>
                <a:lnTo>
                  <a:pt x="2373" y="3280"/>
                </a:lnTo>
                <a:lnTo>
                  <a:pt x="2378" y="3315"/>
                </a:lnTo>
                <a:lnTo>
                  <a:pt x="2377" y="3351"/>
                </a:lnTo>
                <a:lnTo>
                  <a:pt x="2369" y="3385"/>
                </a:lnTo>
                <a:lnTo>
                  <a:pt x="2356" y="3419"/>
                </a:lnTo>
                <a:lnTo>
                  <a:pt x="2339" y="3449"/>
                </a:lnTo>
                <a:lnTo>
                  <a:pt x="2316" y="3476"/>
                </a:lnTo>
                <a:lnTo>
                  <a:pt x="2289" y="3501"/>
                </a:lnTo>
                <a:lnTo>
                  <a:pt x="2260" y="3516"/>
                </a:lnTo>
                <a:lnTo>
                  <a:pt x="2229" y="3529"/>
                </a:lnTo>
                <a:lnTo>
                  <a:pt x="2196" y="3536"/>
                </a:lnTo>
                <a:lnTo>
                  <a:pt x="2163" y="3537"/>
                </a:lnTo>
                <a:lnTo>
                  <a:pt x="2131" y="3535"/>
                </a:lnTo>
                <a:lnTo>
                  <a:pt x="2099" y="3526"/>
                </a:lnTo>
                <a:lnTo>
                  <a:pt x="2070" y="3514"/>
                </a:lnTo>
                <a:lnTo>
                  <a:pt x="2042" y="3497"/>
                </a:lnTo>
                <a:lnTo>
                  <a:pt x="2016" y="3475"/>
                </a:lnTo>
                <a:lnTo>
                  <a:pt x="1994" y="3449"/>
                </a:lnTo>
                <a:lnTo>
                  <a:pt x="1958" y="3397"/>
                </a:lnTo>
                <a:lnTo>
                  <a:pt x="1953" y="3397"/>
                </a:lnTo>
                <a:lnTo>
                  <a:pt x="1920" y="3416"/>
                </a:lnTo>
                <a:lnTo>
                  <a:pt x="1886" y="3432"/>
                </a:lnTo>
                <a:lnTo>
                  <a:pt x="1850" y="3442"/>
                </a:lnTo>
                <a:lnTo>
                  <a:pt x="1815" y="3448"/>
                </a:lnTo>
                <a:lnTo>
                  <a:pt x="1779" y="3448"/>
                </a:lnTo>
                <a:lnTo>
                  <a:pt x="1748" y="3447"/>
                </a:lnTo>
                <a:lnTo>
                  <a:pt x="1704" y="3435"/>
                </a:lnTo>
                <a:lnTo>
                  <a:pt x="1664" y="3418"/>
                </a:lnTo>
                <a:lnTo>
                  <a:pt x="1627" y="3396"/>
                </a:lnTo>
                <a:lnTo>
                  <a:pt x="1596" y="3368"/>
                </a:lnTo>
                <a:lnTo>
                  <a:pt x="1568" y="3336"/>
                </a:lnTo>
                <a:lnTo>
                  <a:pt x="1550" y="3307"/>
                </a:lnTo>
                <a:lnTo>
                  <a:pt x="1536" y="3278"/>
                </a:lnTo>
                <a:lnTo>
                  <a:pt x="1525" y="3246"/>
                </a:lnTo>
                <a:lnTo>
                  <a:pt x="1519" y="3212"/>
                </a:lnTo>
                <a:lnTo>
                  <a:pt x="1487" y="3236"/>
                </a:lnTo>
                <a:lnTo>
                  <a:pt x="1451" y="3259"/>
                </a:lnTo>
                <a:lnTo>
                  <a:pt x="1412" y="3276"/>
                </a:lnTo>
                <a:lnTo>
                  <a:pt x="1370" y="3289"/>
                </a:lnTo>
                <a:lnTo>
                  <a:pt x="1328" y="3295"/>
                </a:lnTo>
                <a:lnTo>
                  <a:pt x="1283" y="3296"/>
                </a:lnTo>
                <a:lnTo>
                  <a:pt x="1264" y="3295"/>
                </a:lnTo>
                <a:lnTo>
                  <a:pt x="1247" y="3293"/>
                </a:lnTo>
                <a:lnTo>
                  <a:pt x="1206" y="3284"/>
                </a:lnTo>
                <a:lnTo>
                  <a:pt x="1167" y="3269"/>
                </a:lnTo>
                <a:lnTo>
                  <a:pt x="1130" y="3251"/>
                </a:lnTo>
                <a:lnTo>
                  <a:pt x="1096" y="3226"/>
                </a:lnTo>
                <a:lnTo>
                  <a:pt x="1066" y="3198"/>
                </a:lnTo>
                <a:lnTo>
                  <a:pt x="1038" y="3167"/>
                </a:lnTo>
                <a:lnTo>
                  <a:pt x="1014" y="3128"/>
                </a:lnTo>
                <a:lnTo>
                  <a:pt x="994" y="3086"/>
                </a:lnTo>
                <a:lnTo>
                  <a:pt x="982" y="3043"/>
                </a:lnTo>
                <a:lnTo>
                  <a:pt x="977" y="2998"/>
                </a:lnTo>
                <a:lnTo>
                  <a:pt x="979" y="2952"/>
                </a:lnTo>
                <a:lnTo>
                  <a:pt x="957" y="2951"/>
                </a:lnTo>
                <a:lnTo>
                  <a:pt x="933" y="2950"/>
                </a:lnTo>
                <a:lnTo>
                  <a:pt x="909" y="2949"/>
                </a:lnTo>
                <a:lnTo>
                  <a:pt x="869" y="2944"/>
                </a:lnTo>
                <a:lnTo>
                  <a:pt x="828" y="2937"/>
                </a:lnTo>
                <a:lnTo>
                  <a:pt x="792" y="2924"/>
                </a:lnTo>
                <a:lnTo>
                  <a:pt x="756" y="2907"/>
                </a:lnTo>
                <a:lnTo>
                  <a:pt x="724" y="2887"/>
                </a:lnTo>
                <a:lnTo>
                  <a:pt x="694" y="2861"/>
                </a:lnTo>
                <a:lnTo>
                  <a:pt x="668" y="2829"/>
                </a:lnTo>
                <a:lnTo>
                  <a:pt x="646" y="2794"/>
                </a:lnTo>
                <a:lnTo>
                  <a:pt x="629" y="2759"/>
                </a:lnTo>
                <a:lnTo>
                  <a:pt x="618" y="2721"/>
                </a:lnTo>
                <a:lnTo>
                  <a:pt x="610" y="2682"/>
                </a:lnTo>
                <a:lnTo>
                  <a:pt x="608" y="2641"/>
                </a:lnTo>
                <a:lnTo>
                  <a:pt x="566" y="2646"/>
                </a:lnTo>
                <a:lnTo>
                  <a:pt x="523" y="2646"/>
                </a:lnTo>
                <a:lnTo>
                  <a:pt x="504" y="2646"/>
                </a:lnTo>
                <a:lnTo>
                  <a:pt x="486" y="2644"/>
                </a:lnTo>
                <a:lnTo>
                  <a:pt x="446" y="2635"/>
                </a:lnTo>
                <a:lnTo>
                  <a:pt x="407" y="2620"/>
                </a:lnTo>
                <a:lnTo>
                  <a:pt x="370" y="2600"/>
                </a:lnTo>
                <a:lnTo>
                  <a:pt x="336" y="2577"/>
                </a:lnTo>
                <a:lnTo>
                  <a:pt x="305" y="2549"/>
                </a:lnTo>
                <a:lnTo>
                  <a:pt x="277" y="2518"/>
                </a:lnTo>
                <a:lnTo>
                  <a:pt x="256" y="2481"/>
                </a:lnTo>
                <a:lnTo>
                  <a:pt x="241" y="2442"/>
                </a:lnTo>
                <a:lnTo>
                  <a:pt x="230" y="2403"/>
                </a:lnTo>
                <a:lnTo>
                  <a:pt x="224" y="2363"/>
                </a:lnTo>
                <a:lnTo>
                  <a:pt x="224" y="2322"/>
                </a:lnTo>
                <a:lnTo>
                  <a:pt x="229" y="2281"/>
                </a:lnTo>
                <a:lnTo>
                  <a:pt x="238" y="2241"/>
                </a:lnTo>
                <a:lnTo>
                  <a:pt x="252" y="2203"/>
                </a:lnTo>
                <a:lnTo>
                  <a:pt x="270" y="2167"/>
                </a:lnTo>
                <a:lnTo>
                  <a:pt x="295" y="2133"/>
                </a:lnTo>
                <a:lnTo>
                  <a:pt x="323" y="2101"/>
                </a:lnTo>
                <a:lnTo>
                  <a:pt x="356" y="2073"/>
                </a:lnTo>
                <a:lnTo>
                  <a:pt x="409" y="2031"/>
                </a:lnTo>
                <a:lnTo>
                  <a:pt x="378" y="1972"/>
                </a:lnTo>
                <a:lnTo>
                  <a:pt x="341" y="1916"/>
                </a:lnTo>
                <a:lnTo>
                  <a:pt x="300" y="1865"/>
                </a:lnTo>
                <a:lnTo>
                  <a:pt x="253" y="1816"/>
                </a:lnTo>
                <a:lnTo>
                  <a:pt x="203" y="1772"/>
                </a:lnTo>
                <a:lnTo>
                  <a:pt x="150" y="1733"/>
                </a:lnTo>
                <a:lnTo>
                  <a:pt x="93" y="1698"/>
                </a:lnTo>
                <a:lnTo>
                  <a:pt x="0" y="16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7" name="Group 1960"/>
          <p:cNvGrpSpPr/>
          <p:nvPr/>
        </p:nvGrpSpPr>
        <p:grpSpPr>
          <a:xfrm>
            <a:off x="6361748" y="2726267"/>
            <a:ext cx="580918" cy="685799"/>
            <a:chOff x="1663700" y="5064126"/>
            <a:chExt cx="314326" cy="381000"/>
          </a:xfrm>
          <a:solidFill>
            <a:schemeClr val="accent2"/>
          </a:solidFill>
        </p:grpSpPr>
        <p:sp>
          <p:nvSpPr>
            <p:cNvPr id="18" name="Freeform 649"/>
            <p:cNvSpPr>
              <a:spLocks/>
            </p:cNvSpPr>
            <p:nvPr/>
          </p:nvSpPr>
          <p:spPr bwMode="auto">
            <a:xfrm>
              <a:off x="1674813" y="5257801"/>
              <a:ext cx="39688" cy="26988"/>
            </a:xfrm>
            <a:custGeom>
              <a:avLst/>
              <a:gdLst>
                <a:gd name="T0" fmla="*/ 279 w 355"/>
                <a:gd name="T1" fmla="*/ 0 h 227"/>
                <a:gd name="T2" fmla="*/ 297 w 355"/>
                <a:gd name="T3" fmla="*/ 1 h 227"/>
                <a:gd name="T4" fmla="*/ 313 w 355"/>
                <a:gd name="T5" fmla="*/ 6 h 227"/>
                <a:gd name="T6" fmla="*/ 329 w 355"/>
                <a:gd name="T7" fmla="*/ 15 h 227"/>
                <a:gd name="T8" fmla="*/ 341 w 355"/>
                <a:gd name="T9" fmla="*/ 28 h 227"/>
                <a:gd name="T10" fmla="*/ 350 w 355"/>
                <a:gd name="T11" fmla="*/ 43 h 227"/>
                <a:gd name="T12" fmla="*/ 355 w 355"/>
                <a:gd name="T13" fmla="*/ 60 h 227"/>
                <a:gd name="T14" fmla="*/ 355 w 355"/>
                <a:gd name="T15" fmla="*/ 78 h 227"/>
                <a:gd name="T16" fmla="*/ 349 w 355"/>
                <a:gd name="T17" fmla="*/ 95 h 227"/>
                <a:gd name="T18" fmla="*/ 340 w 355"/>
                <a:gd name="T19" fmla="*/ 110 h 227"/>
                <a:gd name="T20" fmla="*/ 328 w 355"/>
                <a:gd name="T21" fmla="*/ 122 h 227"/>
                <a:gd name="T22" fmla="*/ 311 w 355"/>
                <a:gd name="T23" fmla="*/ 131 h 227"/>
                <a:gd name="T24" fmla="*/ 93 w 355"/>
                <a:gd name="T25" fmla="*/ 222 h 227"/>
                <a:gd name="T26" fmla="*/ 76 w 355"/>
                <a:gd name="T27" fmla="*/ 227 h 227"/>
                <a:gd name="T28" fmla="*/ 58 w 355"/>
                <a:gd name="T29" fmla="*/ 226 h 227"/>
                <a:gd name="T30" fmla="*/ 42 w 355"/>
                <a:gd name="T31" fmla="*/ 221 h 227"/>
                <a:gd name="T32" fmla="*/ 26 w 355"/>
                <a:gd name="T33" fmla="*/ 212 h 227"/>
                <a:gd name="T34" fmla="*/ 14 w 355"/>
                <a:gd name="T35" fmla="*/ 199 h 227"/>
                <a:gd name="T36" fmla="*/ 5 w 355"/>
                <a:gd name="T37" fmla="*/ 184 h 227"/>
                <a:gd name="T38" fmla="*/ 0 w 355"/>
                <a:gd name="T39" fmla="*/ 165 h 227"/>
                <a:gd name="T40" fmla="*/ 0 w 355"/>
                <a:gd name="T41" fmla="*/ 147 h 227"/>
                <a:gd name="T42" fmla="*/ 4 w 355"/>
                <a:gd name="T43" fmla="*/ 130 h 227"/>
                <a:gd name="T44" fmla="*/ 13 w 355"/>
                <a:gd name="T45" fmla="*/ 116 h 227"/>
                <a:gd name="T46" fmla="*/ 26 w 355"/>
                <a:gd name="T47" fmla="*/ 104 h 227"/>
                <a:gd name="T48" fmla="*/ 44 w 355"/>
                <a:gd name="T49" fmla="*/ 95 h 227"/>
                <a:gd name="T50" fmla="*/ 262 w 355"/>
                <a:gd name="T51" fmla="*/ 5 h 227"/>
                <a:gd name="T52" fmla="*/ 279 w 355"/>
                <a:gd name="T53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5" h="227">
                  <a:moveTo>
                    <a:pt x="279" y="0"/>
                  </a:moveTo>
                  <a:lnTo>
                    <a:pt x="297" y="1"/>
                  </a:lnTo>
                  <a:lnTo>
                    <a:pt x="313" y="6"/>
                  </a:lnTo>
                  <a:lnTo>
                    <a:pt x="329" y="15"/>
                  </a:lnTo>
                  <a:lnTo>
                    <a:pt x="341" y="28"/>
                  </a:lnTo>
                  <a:lnTo>
                    <a:pt x="350" y="43"/>
                  </a:lnTo>
                  <a:lnTo>
                    <a:pt x="355" y="60"/>
                  </a:lnTo>
                  <a:lnTo>
                    <a:pt x="355" y="78"/>
                  </a:lnTo>
                  <a:lnTo>
                    <a:pt x="349" y="95"/>
                  </a:lnTo>
                  <a:lnTo>
                    <a:pt x="340" y="110"/>
                  </a:lnTo>
                  <a:lnTo>
                    <a:pt x="328" y="122"/>
                  </a:lnTo>
                  <a:lnTo>
                    <a:pt x="311" y="131"/>
                  </a:lnTo>
                  <a:lnTo>
                    <a:pt x="93" y="222"/>
                  </a:lnTo>
                  <a:lnTo>
                    <a:pt x="76" y="227"/>
                  </a:lnTo>
                  <a:lnTo>
                    <a:pt x="58" y="226"/>
                  </a:lnTo>
                  <a:lnTo>
                    <a:pt x="42" y="221"/>
                  </a:lnTo>
                  <a:lnTo>
                    <a:pt x="26" y="212"/>
                  </a:lnTo>
                  <a:lnTo>
                    <a:pt x="14" y="199"/>
                  </a:lnTo>
                  <a:lnTo>
                    <a:pt x="5" y="184"/>
                  </a:lnTo>
                  <a:lnTo>
                    <a:pt x="0" y="165"/>
                  </a:lnTo>
                  <a:lnTo>
                    <a:pt x="0" y="147"/>
                  </a:lnTo>
                  <a:lnTo>
                    <a:pt x="4" y="130"/>
                  </a:lnTo>
                  <a:lnTo>
                    <a:pt x="13" y="116"/>
                  </a:lnTo>
                  <a:lnTo>
                    <a:pt x="26" y="104"/>
                  </a:lnTo>
                  <a:lnTo>
                    <a:pt x="44" y="95"/>
                  </a:lnTo>
                  <a:lnTo>
                    <a:pt x="262" y="5"/>
                  </a:lnTo>
                  <a:lnTo>
                    <a:pt x="2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650"/>
            <p:cNvSpPr>
              <a:spLocks/>
            </p:cNvSpPr>
            <p:nvPr/>
          </p:nvSpPr>
          <p:spPr bwMode="auto">
            <a:xfrm>
              <a:off x="1925638" y="5154613"/>
              <a:ext cx="39688" cy="25400"/>
            </a:xfrm>
            <a:custGeom>
              <a:avLst/>
              <a:gdLst>
                <a:gd name="T0" fmla="*/ 280 w 355"/>
                <a:gd name="T1" fmla="*/ 0 h 227"/>
                <a:gd name="T2" fmla="*/ 297 w 355"/>
                <a:gd name="T3" fmla="*/ 1 h 227"/>
                <a:gd name="T4" fmla="*/ 314 w 355"/>
                <a:gd name="T5" fmla="*/ 6 h 227"/>
                <a:gd name="T6" fmla="*/ 328 w 355"/>
                <a:gd name="T7" fmla="*/ 16 h 227"/>
                <a:gd name="T8" fmla="*/ 342 w 355"/>
                <a:gd name="T9" fmla="*/ 28 h 227"/>
                <a:gd name="T10" fmla="*/ 351 w 355"/>
                <a:gd name="T11" fmla="*/ 43 h 227"/>
                <a:gd name="T12" fmla="*/ 355 w 355"/>
                <a:gd name="T13" fmla="*/ 61 h 227"/>
                <a:gd name="T14" fmla="*/ 355 w 355"/>
                <a:gd name="T15" fmla="*/ 78 h 227"/>
                <a:gd name="T16" fmla="*/ 350 w 355"/>
                <a:gd name="T17" fmla="*/ 96 h 227"/>
                <a:gd name="T18" fmla="*/ 341 w 355"/>
                <a:gd name="T19" fmla="*/ 110 h 227"/>
                <a:gd name="T20" fmla="*/ 327 w 355"/>
                <a:gd name="T21" fmla="*/ 122 h 227"/>
                <a:gd name="T22" fmla="*/ 312 w 355"/>
                <a:gd name="T23" fmla="*/ 132 h 227"/>
                <a:gd name="T24" fmla="*/ 94 w 355"/>
                <a:gd name="T25" fmla="*/ 222 h 227"/>
                <a:gd name="T26" fmla="*/ 76 w 355"/>
                <a:gd name="T27" fmla="*/ 227 h 227"/>
                <a:gd name="T28" fmla="*/ 59 w 355"/>
                <a:gd name="T29" fmla="*/ 226 h 227"/>
                <a:gd name="T30" fmla="*/ 41 w 355"/>
                <a:gd name="T31" fmla="*/ 221 h 227"/>
                <a:gd name="T32" fmla="*/ 27 w 355"/>
                <a:gd name="T33" fmla="*/ 212 h 227"/>
                <a:gd name="T34" fmla="*/ 15 w 355"/>
                <a:gd name="T35" fmla="*/ 199 h 227"/>
                <a:gd name="T36" fmla="*/ 5 w 355"/>
                <a:gd name="T37" fmla="*/ 184 h 227"/>
                <a:gd name="T38" fmla="*/ 0 w 355"/>
                <a:gd name="T39" fmla="*/ 165 h 227"/>
                <a:gd name="T40" fmla="*/ 0 w 355"/>
                <a:gd name="T41" fmla="*/ 147 h 227"/>
                <a:gd name="T42" fmla="*/ 4 w 355"/>
                <a:gd name="T43" fmla="*/ 131 h 227"/>
                <a:gd name="T44" fmla="*/ 14 w 355"/>
                <a:gd name="T45" fmla="*/ 115 h 227"/>
                <a:gd name="T46" fmla="*/ 27 w 355"/>
                <a:gd name="T47" fmla="*/ 104 h 227"/>
                <a:gd name="T48" fmla="*/ 43 w 355"/>
                <a:gd name="T49" fmla="*/ 96 h 227"/>
                <a:gd name="T50" fmla="*/ 262 w 355"/>
                <a:gd name="T51" fmla="*/ 5 h 227"/>
                <a:gd name="T52" fmla="*/ 280 w 355"/>
                <a:gd name="T53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5" h="227">
                  <a:moveTo>
                    <a:pt x="280" y="0"/>
                  </a:moveTo>
                  <a:lnTo>
                    <a:pt x="297" y="1"/>
                  </a:lnTo>
                  <a:lnTo>
                    <a:pt x="314" y="6"/>
                  </a:lnTo>
                  <a:lnTo>
                    <a:pt x="328" y="16"/>
                  </a:lnTo>
                  <a:lnTo>
                    <a:pt x="342" y="28"/>
                  </a:lnTo>
                  <a:lnTo>
                    <a:pt x="351" y="43"/>
                  </a:lnTo>
                  <a:lnTo>
                    <a:pt x="355" y="61"/>
                  </a:lnTo>
                  <a:lnTo>
                    <a:pt x="355" y="78"/>
                  </a:lnTo>
                  <a:lnTo>
                    <a:pt x="350" y="96"/>
                  </a:lnTo>
                  <a:lnTo>
                    <a:pt x="341" y="110"/>
                  </a:lnTo>
                  <a:lnTo>
                    <a:pt x="327" y="122"/>
                  </a:lnTo>
                  <a:lnTo>
                    <a:pt x="312" y="132"/>
                  </a:lnTo>
                  <a:lnTo>
                    <a:pt x="94" y="222"/>
                  </a:lnTo>
                  <a:lnTo>
                    <a:pt x="76" y="227"/>
                  </a:lnTo>
                  <a:lnTo>
                    <a:pt x="59" y="226"/>
                  </a:lnTo>
                  <a:lnTo>
                    <a:pt x="41" y="221"/>
                  </a:lnTo>
                  <a:lnTo>
                    <a:pt x="27" y="212"/>
                  </a:lnTo>
                  <a:lnTo>
                    <a:pt x="15" y="199"/>
                  </a:lnTo>
                  <a:lnTo>
                    <a:pt x="5" y="184"/>
                  </a:lnTo>
                  <a:lnTo>
                    <a:pt x="0" y="165"/>
                  </a:lnTo>
                  <a:lnTo>
                    <a:pt x="0" y="147"/>
                  </a:lnTo>
                  <a:lnTo>
                    <a:pt x="4" y="131"/>
                  </a:lnTo>
                  <a:lnTo>
                    <a:pt x="14" y="115"/>
                  </a:lnTo>
                  <a:lnTo>
                    <a:pt x="27" y="104"/>
                  </a:lnTo>
                  <a:lnTo>
                    <a:pt x="43" y="96"/>
                  </a:lnTo>
                  <a:lnTo>
                    <a:pt x="262" y="5"/>
                  </a:lnTo>
                  <a:lnTo>
                    <a:pt x="2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51"/>
            <p:cNvSpPr>
              <a:spLocks/>
            </p:cNvSpPr>
            <p:nvPr/>
          </p:nvSpPr>
          <p:spPr bwMode="auto">
            <a:xfrm>
              <a:off x="1663700" y="5211763"/>
              <a:ext cx="42863" cy="15875"/>
            </a:xfrm>
            <a:custGeom>
              <a:avLst/>
              <a:gdLst>
                <a:gd name="T0" fmla="*/ 70 w 373"/>
                <a:gd name="T1" fmla="*/ 0 h 137"/>
                <a:gd name="T2" fmla="*/ 306 w 373"/>
                <a:gd name="T3" fmla="*/ 0 h 137"/>
                <a:gd name="T4" fmla="*/ 324 w 373"/>
                <a:gd name="T5" fmla="*/ 2 h 137"/>
                <a:gd name="T6" fmla="*/ 340 w 373"/>
                <a:gd name="T7" fmla="*/ 9 h 137"/>
                <a:gd name="T8" fmla="*/ 354 w 373"/>
                <a:gd name="T9" fmla="*/ 21 h 137"/>
                <a:gd name="T10" fmla="*/ 364 w 373"/>
                <a:gd name="T11" fmla="*/ 35 h 137"/>
                <a:gd name="T12" fmla="*/ 371 w 373"/>
                <a:gd name="T13" fmla="*/ 52 h 137"/>
                <a:gd name="T14" fmla="*/ 373 w 373"/>
                <a:gd name="T15" fmla="*/ 70 h 137"/>
                <a:gd name="T16" fmla="*/ 371 w 373"/>
                <a:gd name="T17" fmla="*/ 87 h 137"/>
                <a:gd name="T18" fmla="*/ 364 w 373"/>
                <a:gd name="T19" fmla="*/ 104 h 137"/>
                <a:gd name="T20" fmla="*/ 353 w 373"/>
                <a:gd name="T21" fmla="*/ 117 h 137"/>
                <a:gd name="T22" fmla="*/ 338 w 373"/>
                <a:gd name="T23" fmla="*/ 127 h 137"/>
                <a:gd name="T24" fmla="*/ 322 w 373"/>
                <a:gd name="T25" fmla="*/ 134 h 137"/>
                <a:gd name="T26" fmla="*/ 303 w 373"/>
                <a:gd name="T27" fmla="*/ 137 h 137"/>
                <a:gd name="T28" fmla="*/ 67 w 373"/>
                <a:gd name="T29" fmla="*/ 137 h 137"/>
                <a:gd name="T30" fmla="*/ 49 w 373"/>
                <a:gd name="T31" fmla="*/ 134 h 137"/>
                <a:gd name="T32" fmla="*/ 33 w 373"/>
                <a:gd name="T33" fmla="*/ 126 h 137"/>
                <a:gd name="T34" fmla="*/ 20 w 373"/>
                <a:gd name="T35" fmla="*/ 115 h 137"/>
                <a:gd name="T36" fmla="*/ 9 w 373"/>
                <a:gd name="T37" fmla="*/ 102 h 137"/>
                <a:gd name="T38" fmla="*/ 3 w 373"/>
                <a:gd name="T39" fmla="*/ 84 h 137"/>
                <a:gd name="T40" fmla="*/ 0 w 373"/>
                <a:gd name="T41" fmla="*/ 67 h 137"/>
                <a:gd name="T42" fmla="*/ 3 w 373"/>
                <a:gd name="T43" fmla="*/ 47 h 137"/>
                <a:gd name="T44" fmla="*/ 9 w 373"/>
                <a:gd name="T45" fmla="*/ 31 h 137"/>
                <a:gd name="T46" fmla="*/ 21 w 373"/>
                <a:gd name="T47" fmla="*/ 18 h 137"/>
                <a:gd name="T48" fmla="*/ 34 w 373"/>
                <a:gd name="T49" fmla="*/ 7 h 137"/>
                <a:gd name="T50" fmla="*/ 51 w 373"/>
                <a:gd name="T51" fmla="*/ 1 h 137"/>
                <a:gd name="T52" fmla="*/ 70 w 373"/>
                <a:gd name="T5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73" h="137">
                  <a:moveTo>
                    <a:pt x="70" y="0"/>
                  </a:moveTo>
                  <a:lnTo>
                    <a:pt x="306" y="0"/>
                  </a:lnTo>
                  <a:lnTo>
                    <a:pt x="324" y="2"/>
                  </a:lnTo>
                  <a:lnTo>
                    <a:pt x="340" y="9"/>
                  </a:lnTo>
                  <a:lnTo>
                    <a:pt x="354" y="21"/>
                  </a:lnTo>
                  <a:lnTo>
                    <a:pt x="364" y="35"/>
                  </a:lnTo>
                  <a:lnTo>
                    <a:pt x="371" y="52"/>
                  </a:lnTo>
                  <a:lnTo>
                    <a:pt x="373" y="70"/>
                  </a:lnTo>
                  <a:lnTo>
                    <a:pt x="371" y="87"/>
                  </a:lnTo>
                  <a:lnTo>
                    <a:pt x="364" y="104"/>
                  </a:lnTo>
                  <a:lnTo>
                    <a:pt x="353" y="117"/>
                  </a:lnTo>
                  <a:lnTo>
                    <a:pt x="338" y="127"/>
                  </a:lnTo>
                  <a:lnTo>
                    <a:pt x="322" y="134"/>
                  </a:lnTo>
                  <a:lnTo>
                    <a:pt x="303" y="137"/>
                  </a:lnTo>
                  <a:lnTo>
                    <a:pt x="67" y="137"/>
                  </a:lnTo>
                  <a:lnTo>
                    <a:pt x="49" y="134"/>
                  </a:lnTo>
                  <a:lnTo>
                    <a:pt x="33" y="126"/>
                  </a:lnTo>
                  <a:lnTo>
                    <a:pt x="20" y="115"/>
                  </a:lnTo>
                  <a:lnTo>
                    <a:pt x="9" y="102"/>
                  </a:lnTo>
                  <a:lnTo>
                    <a:pt x="3" y="84"/>
                  </a:lnTo>
                  <a:lnTo>
                    <a:pt x="0" y="67"/>
                  </a:lnTo>
                  <a:lnTo>
                    <a:pt x="3" y="47"/>
                  </a:lnTo>
                  <a:lnTo>
                    <a:pt x="9" y="31"/>
                  </a:lnTo>
                  <a:lnTo>
                    <a:pt x="21" y="18"/>
                  </a:lnTo>
                  <a:lnTo>
                    <a:pt x="34" y="7"/>
                  </a:lnTo>
                  <a:lnTo>
                    <a:pt x="51" y="1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52"/>
            <p:cNvSpPr>
              <a:spLocks/>
            </p:cNvSpPr>
            <p:nvPr/>
          </p:nvSpPr>
          <p:spPr bwMode="auto">
            <a:xfrm>
              <a:off x="1935163" y="5211763"/>
              <a:ext cx="42863" cy="15875"/>
            </a:xfrm>
            <a:custGeom>
              <a:avLst/>
              <a:gdLst>
                <a:gd name="T0" fmla="*/ 70 w 373"/>
                <a:gd name="T1" fmla="*/ 0 h 137"/>
                <a:gd name="T2" fmla="*/ 306 w 373"/>
                <a:gd name="T3" fmla="*/ 0 h 137"/>
                <a:gd name="T4" fmla="*/ 324 w 373"/>
                <a:gd name="T5" fmla="*/ 2 h 137"/>
                <a:gd name="T6" fmla="*/ 340 w 373"/>
                <a:gd name="T7" fmla="*/ 9 h 137"/>
                <a:gd name="T8" fmla="*/ 353 w 373"/>
                <a:gd name="T9" fmla="*/ 21 h 137"/>
                <a:gd name="T10" fmla="*/ 364 w 373"/>
                <a:gd name="T11" fmla="*/ 35 h 137"/>
                <a:gd name="T12" fmla="*/ 371 w 373"/>
                <a:gd name="T13" fmla="*/ 52 h 137"/>
                <a:gd name="T14" fmla="*/ 373 w 373"/>
                <a:gd name="T15" fmla="*/ 70 h 137"/>
                <a:gd name="T16" fmla="*/ 371 w 373"/>
                <a:gd name="T17" fmla="*/ 87 h 137"/>
                <a:gd name="T18" fmla="*/ 364 w 373"/>
                <a:gd name="T19" fmla="*/ 104 h 137"/>
                <a:gd name="T20" fmla="*/ 352 w 373"/>
                <a:gd name="T21" fmla="*/ 117 h 137"/>
                <a:gd name="T22" fmla="*/ 338 w 373"/>
                <a:gd name="T23" fmla="*/ 127 h 137"/>
                <a:gd name="T24" fmla="*/ 322 w 373"/>
                <a:gd name="T25" fmla="*/ 134 h 137"/>
                <a:gd name="T26" fmla="*/ 303 w 373"/>
                <a:gd name="T27" fmla="*/ 137 h 137"/>
                <a:gd name="T28" fmla="*/ 66 w 373"/>
                <a:gd name="T29" fmla="*/ 137 h 137"/>
                <a:gd name="T30" fmla="*/ 49 w 373"/>
                <a:gd name="T31" fmla="*/ 134 h 137"/>
                <a:gd name="T32" fmla="*/ 32 w 373"/>
                <a:gd name="T33" fmla="*/ 126 h 137"/>
                <a:gd name="T34" fmla="*/ 19 w 373"/>
                <a:gd name="T35" fmla="*/ 115 h 137"/>
                <a:gd name="T36" fmla="*/ 9 w 373"/>
                <a:gd name="T37" fmla="*/ 102 h 137"/>
                <a:gd name="T38" fmla="*/ 3 w 373"/>
                <a:gd name="T39" fmla="*/ 84 h 137"/>
                <a:gd name="T40" fmla="*/ 0 w 373"/>
                <a:gd name="T41" fmla="*/ 67 h 137"/>
                <a:gd name="T42" fmla="*/ 3 w 373"/>
                <a:gd name="T43" fmla="*/ 47 h 137"/>
                <a:gd name="T44" fmla="*/ 9 w 373"/>
                <a:gd name="T45" fmla="*/ 31 h 137"/>
                <a:gd name="T46" fmla="*/ 20 w 373"/>
                <a:gd name="T47" fmla="*/ 18 h 137"/>
                <a:gd name="T48" fmla="*/ 34 w 373"/>
                <a:gd name="T49" fmla="*/ 7 h 137"/>
                <a:gd name="T50" fmla="*/ 51 w 373"/>
                <a:gd name="T51" fmla="*/ 1 h 137"/>
                <a:gd name="T52" fmla="*/ 70 w 373"/>
                <a:gd name="T53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73" h="137">
                  <a:moveTo>
                    <a:pt x="70" y="0"/>
                  </a:moveTo>
                  <a:lnTo>
                    <a:pt x="306" y="0"/>
                  </a:lnTo>
                  <a:lnTo>
                    <a:pt x="324" y="2"/>
                  </a:lnTo>
                  <a:lnTo>
                    <a:pt x="340" y="9"/>
                  </a:lnTo>
                  <a:lnTo>
                    <a:pt x="353" y="21"/>
                  </a:lnTo>
                  <a:lnTo>
                    <a:pt x="364" y="35"/>
                  </a:lnTo>
                  <a:lnTo>
                    <a:pt x="371" y="52"/>
                  </a:lnTo>
                  <a:lnTo>
                    <a:pt x="373" y="70"/>
                  </a:lnTo>
                  <a:lnTo>
                    <a:pt x="371" y="87"/>
                  </a:lnTo>
                  <a:lnTo>
                    <a:pt x="364" y="104"/>
                  </a:lnTo>
                  <a:lnTo>
                    <a:pt x="352" y="117"/>
                  </a:lnTo>
                  <a:lnTo>
                    <a:pt x="338" y="127"/>
                  </a:lnTo>
                  <a:lnTo>
                    <a:pt x="322" y="134"/>
                  </a:lnTo>
                  <a:lnTo>
                    <a:pt x="303" y="137"/>
                  </a:lnTo>
                  <a:lnTo>
                    <a:pt x="66" y="137"/>
                  </a:lnTo>
                  <a:lnTo>
                    <a:pt x="49" y="134"/>
                  </a:lnTo>
                  <a:lnTo>
                    <a:pt x="32" y="126"/>
                  </a:lnTo>
                  <a:lnTo>
                    <a:pt x="19" y="115"/>
                  </a:lnTo>
                  <a:lnTo>
                    <a:pt x="9" y="102"/>
                  </a:lnTo>
                  <a:lnTo>
                    <a:pt x="3" y="84"/>
                  </a:lnTo>
                  <a:lnTo>
                    <a:pt x="0" y="67"/>
                  </a:lnTo>
                  <a:lnTo>
                    <a:pt x="3" y="47"/>
                  </a:lnTo>
                  <a:lnTo>
                    <a:pt x="9" y="31"/>
                  </a:lnTo>
                  <a:lnTo>
                    <a:pt x="20" y="18"/>
                  </a:lnTo>
                  <a:lnTo>
                    <a:pt x="34" y="7"/>
                  </a:lnTo>
                  <a:lnTo>
                    <a:pt x="51" y="1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53"/>
            <p:cNvSpPr>
              <a:spLocks/>
            </p:cNvSpPr>
            <p:nvPr/>
          </p:nvSpPr>
          <p:spPr bwMode="auto">
            <a:xfrm>
              <a:off x="1898650" y="5106988"/>
              <a:ext cx="34925" cy="33338"/>
            </a:xfrm>
            <a:custGeom>
              <a:avLst/>
              <a:gdLst>
                <a:gd name="T0" fmla="*/ 238 w 305"/>
                <a:gd name="T1" fmla="*/ 0 h 303"/>
                <a:gd name="T2" fmla="*/ 256 w 305"/>
                <a:gd name="T3" fmla="*/ 2 h 303"/>
                <a:gd name="T4" fmla="*/ 272 w 305"/>
                <a:gd name="T5" fmla="*/ 9 h 303"/>
                <a:gd name="T6" fmla="*/ 287 w 305"/>
                <a:gd name="T7" fmla="*/ 21 h 303"/>
                <a:gd name="T8" fmla="*/ 297 w 305"/>
                <a:gd name="T9" fmla="*/ 35 h 303"/>
                <a:gd name="T10" fmla="*/ 304 w 305"/>
                <a:gd name="T11" fmla="*/ 51 h 303"/>
                <a:gd name="T12" fmla="*/ 305 w 305"/>
                <a:gd name="T13" fmla="*/ 69 h 303"/>
                <a:gd name="T14" fmla="*/ 303 w 305"/>
                <a:gd name="T15" fmla="*/ 86 h 303"/>
                <a:gd name="T16" fmla="*/ 296 w 305"/>
                <a:gd name="T17" fmla="*/ 103 h 303"/>
                <a:gd name="T18" fmla="*/ 284 w 305"/>
                <a:gd name="T19" fmla="*/ 117 h 303"/>
                <a:gd name="T20" fmla="*/ 117 w 305"/>
                <a:gd name="T21" fmla="*/ 283 h 303"/>
                <a:gd name="T22" fmla="*/ 102 w 305"/>
                <a:gd name="T23" fmla="*/ 295 h 303"/>
                <a:gd name="T24" fmla="*/ 87 w 305"/>
                <a:gd name="T25" fmla="*/ 301 h 303"/>
                <a:gd name="T26" fmla="*/ 70 w 305"/>
                <a:gd name="T27" fmla="*/ 303 h 303"/>
                <a:gd name="T28" fmla="*/ 52 w 305"/>
                <a:gd name="T29" fmla="*/ 300 h 303"/>
                <a:gd name="T30" fmla="*/ 36 w 305"/>
                <a:gd name="T31" fmla="*/ 293 h 303"/>
                <a:gd name="T32" fmla="*/ 20 w 305"/>
                <a:gd name="T33" fmla="*/ 281 h 303"/>
                <a:gd name="T34" fmla="*/ 9 w 305"/>
                <a:gd name="T35" fmla="*/ 267 h 303"/>
                <a:gd name="T36" fmla="*/ 2 w 305"/>
                <a:gd name="T37" fmla="*/ 250 h 303"/>
                <a:gd name="T38" fmla="*/ 0 w 305"/>
                <a:gd name="T39" fmla="*/ 233 h 303"/>
                <a:gd name="T40" fmla="*/ 3 w 305"/>
                <a:gd name="T41" fmla="*/ 216 h 303"/>
                <a:gd name="T42" fmla="*/ 10 w 305"/>
                <a:gd name="T43" fmla="*/ 199 h 303"/>
                <a:gd name="T44" fmla="*/ 22 w 305"/>
                <a:gd name="T45" fmla="*/ 185 h 303"/>
                <a:gd name="T46" fmla="*/ 190 w 305"/>
                <a:gd name="T47" fmla="*/ 19 h 303"/>
                <a:gd name="T48" fmla="*/ 204 w 305"/>
                <a:gd name="T49" fmla="*/ 7 h 303"/>
                <a:gd name="T50" fmla="*/ 221 w 305"/>
                <a:gd name="T51" fmla="*/ 1 h 303"/>
                <a:gd name="T52" fmla="*/ 238 w 305"/>
                <a:gd name="T53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05" h="303">
                  <a:moveTo>
                    <a:pt x="238" y="0"/>
                  </a:moveTo>
                  <a:lnTo>
                    <a:pt x="256" y="2"/>
                  </a:lnTo>
                  <a:lnTo>
                    <a:pt x="272" y="9"/>
                  </a:lnTo>
                  <a:lnTo>
                    <a:pt x="287" y="21"/>
                  </a:lnTo>
                  <a:lnTo>
                    <a:pt x="297" y="35"/>
                  </a:lnTo>
                  <a:lnTo>
                    <a:pt x="304" y="51"/>
                  </a:lnTo>
                  <a:lnTo>
                    <a:pt x="305" y="69"/>
                  </a:lnTo>
                  <a:lnTo>
                    <a:pt x="303" y="86"/>
                  </a:lnTo>
                  <a:lnTo>
                    <a:pt x="296" y="103"/>
                  </a:lnTo>
                  <a:lnTo>
                    <a:pt x="284" y="117"/>
                  </a:lnTo>
                  <a:lnTo>
                    <a:pt x="117" y="283"/>
                  </a:lnTo>
                  <a:lnTo>
                    <a:pt x="102" y="295"/>
                  </a:lnTo>
                  <a:lnTo>
                    <a:pt x="87" y="301"/>
                  </a:lnTo>
                  <a:lnTo>
                    <a:pt x="70" y="303"/>
                  </a:lnTo>
                  <a:lnTo>
                    <a:pt x="52" y="300"/>
                  </a:lnTo>
                  <a:lnTo>
                    <a:pt x="36" y="293"/>
                  </a:lnTo>
                  <a:lnTo>
                    <a:pt x="20" y="281"/>
                  </a:lnTo>
                  <a:lnTo>
                    <a:pt x="9" y="267"/>
                  </a:lnTo>
                  <a:lnTo>
                    <a:pt x="2" y="250"/>
                  </a:lnTo>
                  <a:lnTo>
                    <a:pt x="0" y="233"/>
                  </a:lnTo>
                  <a:lnTo>
                    <a:pt x="3" y="216"/>
                  </a:lnTo>
                  <a:lnTo>
                    <a:pt x="10" y="199"/>
                  </a:lnTo>
                  <a:lnTo>
                    <a:pt x="22" y="185"/>
                  </a:lnTo>
                  <a:lnTo>
                    <a:pt x="190" y="19"/>
                  </a:lnTo>
                  <a:lnTo>
                    <a:pt x="204" y="7"/>
                  </a:lnTo>
                  <a:lnTo>
                    <a:pt x="221" y="1"/>
                  </a:lnTo>
                  <a:lnTo>
                    <a:pt x="2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654"/>
            <p:cNvSpPr>
              <a:spLocks/>
            </p:cNvSpPr>
            <p:nvPr/>
          </p:nvSpPr>
          <p:spPr bwMode="auto">
            <a:xfrm>
              <a:off x="1858963" y="5075238"/>
              <a:ext cx="25400" cy="39688"/>
            </a:xfrm>
            <a:custGeom>
              <a:avLst/>
              <a:gdLst>
                <a:gd name="T0" fmla="*/ 153 w 228"/>
                <a:gd name="T1" fmla="*/ 0 h 353"/>
                <a:gd name="T2" fmla="*/ 171 w 228"/>
                <a:gd name="T3" fmla="*/ 0 h 353"/>
                <a:gd name="T4" fmla="*/ 188 w 228"/>
                <a:gd name="T5" fmla="*/ 4 h 353"/>
                <a:gd name="T6" fmla="*/ 204 w 228"/>
                <a:gd name="T7" fmla="*/ 14 h 353"/>
                <a:gd name="T8" fmla="*/ 216 w 228"/>
                <a:gd name="T9" fmla="*/ 26 h 353"/>
                <a:gd name="T10" fmla="*/ 224 w 228"/>
                <a:gd name="T11" fmla="*/ 42 h 353"/>
                <a:gd name="T12" fmla="*/ 228 w 228"/>
                <a:gd name="T13" fmla="*/ 59 h 353"/>
                <a:gd name="T14" fmla="*/ 228 w 228"/>
                <a:gd name="T15" fmla="*/ 77 h 353"/>
                <a:gd name="T16" fmla="*/ 224 w 228"/>
                <a:gd name="T17" fmla="*/ 94 h 353"/>
                <a:gd name="T18" fmla="*/ 133 w 228"/>
                <a:gd name="T19" fmla="*/ 313 h 353"/>
                <a:gd name="T20" fmla="*/ 124 w 228"/>
                <a:gd name="T21" fmla="*/ 328 h 353"/>
                <a:gd name="T22" fmla="*/ 111 w 228"/>
                <a:gd name="T23" fmla="*/ 341 h 353"/>
                <a:gd name="T24" fmla="*/ 95 w 228"/>
                <a:gd name="T25" fmla="*/ 349 h 353"/>
                <a:gd name="T26" fmla="*/ 78 w 228"/>
                <a:gd name="T27" fmla="*/ 353 h 353"/>
                <a:gd name="T28" fmla="*/ 60 w 228"/>
                <a:gd name="T29" fmla="*/ 353 h 353"/>
                <a:gd name="T30" fmla="*/ 43 w 228"/>
                <a:gd name="T31" fmla="*/ 348 h 353"/>
                <a:gd name="T32" fmla="*/ 25 w 228"/>
                <a:gd name="T33" fmla="*/ 339 h 353"/>
                <a:gd name="T34" fmla="*/ 13 w 228"/>
                <a:gd name="T35" fmla="*/ 325 h 353"/>
                <a:gd name="T36" fmla="*/ 4 w 228"/>
                <a:gd name="T37" fmla="*/ 311 h 353"/>
                <a:gd name="T38" fmla="*/ 0 w 228"/>
                <a:gd name="T39" fmla="*/ 293 h 353"/>
                <a:gd name="T40" fmla="*/ 1 w 228"/>
                <a:gd name="T41" fmla="*/ 276 h 353"/>
                <a:gd name="T42" fmla="*/ 7 w 228"/>
                <a:gd name="T43" fmla="*/ 257 h 353"/>
                <a:gd name="T44" fmla="*/ 97 w 228"/>
                <a:gd name="T45" fmla="*/ 40 h 353"/>
                <a:gd name="T46" fmla="*/ 107 w 228"/>
                <a:gd name="T47" fmla="*/ 24 h 353"/>
                <a:gd name="T48" fmla="*/ 120 w 228"/>
                <a:gd name="T49" fmla="*/ 12 h 353"/>
                <a:gd name="T50" fmla="*/ 136 w 228"/>
                <a:gd name="T51" fmla="*/ 4 h 353"/>
                <a:gd name="T52" fmla="*/ 153 w 228"/>
                <a:gd name="T53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8" h="353">
                  <a:moveTo>
                    <a:pt x="153" y="0"/>
                  </a:moveTo>
                  <a:lnTo>
                    <a:pt x="171" y="0"/>
                  </a:lnTo>
                  <a:lnTo>
                    <a:pt x="188" y="4"/>
                  </a:lnTo>
                  <a:lnTo>
                    <a:pt x="204" y="14"/>
                  </a:lnTo>
                  <a:lnTo>
                    <a:pt x="216" y="26"/>
                  </a:lnTo>
                  <a:lnTo>
                    <a:pt x="224" y="42"/>
                  </a:lnTo>
                  <a:lnTo>
                    <a:pt x="228" y="59"/>
                  </a:lnTo>
                  <a:lnTo>
                    <a:pt x="228" y="77"/>
                  </a:lnTo>
                  <a:lnTo>
                    <a:pt x="224" y="94"/>
                  </a:lnTo>
                  <a:lnTo>
                    <a:pt x="133" y="313"/>
                  </a:lnTo>
                  <a:lnTo>
                    <a:pt x="124" y="328"/>
                  </a:lnTo>
                  <a:lnTo>
                    <a:pt x="111" y="341"/>
                  </a:lnTo>
                  <a:lnTo>
                    <a:pt x="95" y="349"/>
                  </a:lnTo>
                  <a:lnTo>
                    <a:pt x="78" y="353"/>
                  </a:lnTo>
                  <a:lnTo>
                    <a:pt x="60" y="353"/>
                  </a:lnTo>
                  <a:lnTo>
                    <a:pt x="43" y="348"/>
                  </a:lnTo>
                  <a:lnTo>
                    <a:pt x="25" y="339"/>
                  </a:lnTo>
                  <a:lnTo>
                    <a:pt x="13" y="325"/>
                  </a:lnTo>
                  <a:lnTo>
                    <a:pt x="4" y="311"/>
                  </a:lnTo>
                  <a:lnTo>
                    <a:pt x="0" y="293"/>
                  </a:lnTo>
                  <a:lnTo>
                    <a:pt x="1" y="276"/>
                  </a:lnTo>
                  <a:lnTo>
                    <a:pt x="7" y="257"/>
                  </a:lnTo>
                  <a:lnTo>
                    <a:pt x="97" y="40"/>
                  </a:lnTo>
                  <a:lnTo>
                    <a:pt x="107" y="24"/>
                  </a:lnTo>
                  <a:lnTo>
                    <a:pt x="120" y="12"/>
                  </a:lnTo>
                  <a:lnTo>
                    <a:pt x="136" y="4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655"/>
            <p:cNvSpPr>
              <a:spLocks/>
            </p:cNvSpPr>
            <p:nvPr/>
          </p:nvSpPr>
          <p:spPr bwMode="auto">
            <a:xfrm>
              <a:off x="1811338" y="5064126"/>
              <a:ext cx="15875" cy="41275"/>
            </a:xfrm>
            <a:custGeom>
              <a:avLst/>
              <a:gdLst>
                <a:gd name="T0" fmla="*/ 70 w 137"/>
                <a:gd name="T1" fmla="*/ 0 h 373"/>
                <a:gd name="T2" fmla="*/ 88 w 137"/>
                <a:gd name="T3" fmla="*/ 3 h 373"/>
                <a:gd name="T4" fmla="*/ 104 w 137"/>
                <a:gd name="T5" fmla="*/ 10 h 373"/>
                <a:gd name="T6" fmla="*/ 118 w 137"/>
                <a:gd name="T7" fmla="*/ 22 h 373"/>
                <a:gd name="T8" fmla="*/ 128 w 137"/>
                <a:gd name="T9" fmla="*/ 36 h 373"/>
                <a:gd name="T10" fmla="*/ 135 w 137"/>
                <a:gd name="T11" fmla="*/ 53 h 373"/>
                <a:gd name="T12" fmla="*/ 137 w 137"/>
                <a:gd name="T13" fmla="*/ 70 h 373"/>
                <a:gd name="T14" fmla="*/ 137 w 137"/>
                <a:gd name="T15" fmla="*/ 306 h 373"/>
                <a:gd name="T16" fmla="*/ 134 w 137"/>
                <a:gd name="T17" fmla="*/ 324 h 373"/>
                <a:gd name="T18" fmla="*/ 127 w 137"/>
                <a:gd name="T19" fmla="*/ 340 h 373"/>
                <a:gd name="T20" fmla="*/ 117 w 137"/>
                <a:gd name="T21" fmla="*/ 353 h 373"/>
                <a:gd name="T22" fmla="*/ 102 w 137"/>
                <a:gd name="T23" fmla="*/ 364 h 373"/>
                <a:gd name="T24" fmla="*/ 86 w 137"/>
                <a:gd name="T25" fmla="*/ 371 h 373"/>
                <a:gd name="T26" fmla="*/ 67 w 137"/>
                <a:gd name="T27" fmla="*/ 373 h 373"/>
                <a:gd name="T28" fmla="*/ 48 w 137"/>
                <a:gd name="T29" fmla="*/ 371 h 373"/>
                <a:gd name="T30" fmla="*/ 31 w 137"/>
                <a:gd name="T31" fmla="*/ 364 h 373"/>
                <a:gd name="T32" fmla="*/ 18 w 137"/>
                <a:gd name="T33" fmla="*/ 353 h 373"/>
                <a:gd name="T34" fmla="*/ 8 w 137"/>
                <a:gd name="T35" fmla="*/ 339 h 373"/>
                <a:gd name="T36" fmla="*/ 1 w 137"/>
                <a:gd name="T37" fmla="*/ 323 h 373"/>
                <a:gd name="T38" fmla="*/ 0 w 137"/>
                <a:gd name="T39" fmla="*/ 303 h 373"/>
                <a:gd name="T40" fmla="*/ 0 w 137"/>
                <a:gd name="T41" fmla="*/ 68 h 373"/>
                <a:gd name="T42" fmla="*/ 2 w 137"/>
                <a:gd name="T43" fmla="*/ 49 h 373"/>
                <a:gd name="T44" fmla="*/ 10 w 137"/>
                <a:gd name="T45" fmla="*/ 34 h 373"/>
                <a:gd name="T46" fmla="*/ 21 w 137"/>
                <a:gd name="T47" fmla="*/ 20 h 373"/>
                <a:gd name="T48" fmla="*/ 35 w 137"/>
                <a:gd name="T49" fmla="*/ 9 h 373"/>
                <a:gd name="T50" fmla="*/ 52 w 137"/>
                <a:gd name="T51" fmla="*/ 3 h 373"/>
                <a:gd name="T52" fmla="*/ 70 w 137"/>
                <a:gd name="T53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7" h="373">
                  <a:moveTo>
                    <a:pt x="70" y="0"/>
                  </a:moveTo>
                  <a:lnTo>
                    <a:pt x="88" y="3"/>
                  </a:lnTo>
                  <a:lnTo>
                    <a:pt x="104" y="10"/>
                  </a:lnTo>
                  <a:lnTo>
                    <a:pt x="118" y="22"/>
                  </a:lnTo>
                  <a:lnTo>
                    <a:pt x="128" y="36"/>
                  </a:lnTo>
                  <a:lnTo>
                    <a:pt x="135" y="53"/>
                  </a:lnTo>
                  <a:lnTo>
                    <a:pt x="137" y="70"/>
                  </a:lnTo>
                  <a:lnTo>
                    <a:pt x="137" y="306"/>
                  </a:lnTo>
                  <a:lnTo>
                    <a:pt x="134" y="324"/>
                  </a:lnTo>
                  <a:lnTo>
                    <a:pt x="127" y="340"/>
                  </a:lnTo>
                  <a:lnTo>
                    <a:pt x="117" y="353"/>
                  </a:lnTo>
                  <a:lnTo>
                    <a:pt x="102" y="364"/>
                  </a:lnTo>
                  <a:lnTo>
                    <a:pt x="86" y="371"/>
                  </a:lnTo>
                  <a:lnTo>
                    <a:pt x="67" y="373"/>
                  </a:lnTo>
                  <a:lnTo>
                    <a:pt x="48" y="371"/>
                  </a:lnTo>
                  <a:lnTo>
                    <a:pt x="31" y="364"/>
                  </a:lnTo>
                  <a:lnTo>
                    <a:pt x="18" y="353"/>
                  </a:lnTo>
                  <a:lnTo>
                    <a:pt x="8" y="339"/>
                  </a:lnTo>
                  <a:lnTo>
                    <a:pt x="1" y="323"/>
                  </a:lnTo>
                  <a:lnTo>
                    <a:pt x="0" y="303"/>
                  </a:lnTo>
                  <a:lnTo>
                    <a:pt x="0" y="68"/>
                  </a:lnTo>
                  <a:lnTo>
                    <a:pt x="2" y="49"/>
                  </a:lnTo>
                  <a:lnTo>
                    <a:pt x="10" y="34"/>
                  </a:lnTo>
                  <a:lnTo>
                    <a:pt x="21" y="20"/>
                  </a:lnTo>
                  <a:lnTo>
                    <a:pt x="35" y="9"/>
                  </a:lnTo>
                  <a:lnTo>
                    <a:pt x="52" y="3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656"/>
            <p:cNvSpPr>
              <a:spLocks/>
            </p:cNvSpPr>
            <p:nvPr/>
          </p:nvSpPr>
          <p:spPr bwMode="auto">
            <a:xfrm>
              <a:off x="1754188" y="5075238"/>
              <a:ext cx="26988" cy="39688"/>
            </a:xfrm>
            <a:custGeom>
              <a:avLst/>
              <a:gdLst>
                <a:gd name="T0" fmla="*/ 61 w 227"/>
                <a:gd name="T1" fmla="*/ 0 h 355"/>
                <a:gd name="T2" fmla="*/ 78 w 227"/>
                <a:gd name="T3" fmla="*/ 1 h 355"/>
                <a:gd name="T4" fmla="*/ 95 w 227"/>
                <a:gd name="T5" fmla="*/ 6 h 355"/>
                <a:gd name="T6" fmla="*/ 110 w 227"/>
                <a:gd name="T7" fmla="*/ 15 h 355"/>
                <a:gd name="T8" fmla="*/ 123 w 227"/>
                <a:gd name="T9" fmla="*/ 28 h 355"/>
                <a:gd name="T10" fmla="*/ 132 w 227"/>
                <a:gd name="T11" fmla="*/ 43 h 355"/>
                <a:gd name="T12" fmla="*/ 222 w 227"/>
                <a:gd name="T13" fmla="*/ 262 h 355"/>
                <a:gd name="T14" fmla="*/ 227 w 227"/>
                <a:gd name="T15" fmla="*/ 279 h 355"/>
                <a:gd name="T16" fmla="*/ 227 w 227"/>
                <a:gd name="T17" fmla="*/ 297 h 355"/>
                <a:gd name="T18" fmla="*/ 221 w 227"/>
                <a:gd name="T19" fmla="*/ 313 h 355"/>
                <a:gd name="T20" fmla="*/ 212 w 227"/>
                <a:gd name="T21" fmla="*/ 328 h 355"/>
                <a:gd name="T22" fmla="*/ 200 w 227"/>
                <a:gd name="T23" fmla="*/ 341 h 355"/>
                <a:gd name="T24" fmla="*/ 183 w 227"/>
                <a:gd name="T25" fmla="*/ 350 h 355"/>
                <a:gd name="T26" fmla="*/ 165 w 227"/>
                <a:gd name="T27" fmla="*/ 355 h 355"/>
                <a:gd name="T28" fmla="*/ 147 w 227"/>
                <a:gd name="T29" fmla="*/ 355 h 355"/>
                <a:gd name="T30" fmla="*/ 131 w 227"/>
                <a:gd name="T31" fmla="*/ 350 h 355"/>
                <a:gd name="T32" fmla="*/ 116 w 227"/>
                <a:gd name="T33" fmla="*/ 342 h 355"/>
                <a:gd name="T34" fmla="*/ 104 w 227"/>
                <a:gd name="T35" fmla="*/ 328 h 355"/>
                <a:gd name="T36" fmla="*/ 95 w 227"/>
                <a:gd name="T37" fmla="*/ 311 h 355"/>
                <a:gd name="T38" fmla="*/ 4 w 227"/>
                <a:gd name="T39" fmla="*/ 93 h 355"/>
                <a:gd name="T40" fmla="*/ 0 w 227"/>
                <a:gd name="T41" fmla="*/ 76 h 355"/>
                <a:gd name="T42" fmla="*/ 0 w 227"/>
                <a:gd name="T43" fmla="*/ 58 h 355"/>
                <a:gd name="T44" fmla="*/ 5 w 227"/>
                <a:gd name="T45" fmla="*/ 42 h 355"/>
                <a:gd name="T46" fmla="*/ 15 w 227"/>
                <a:gd name="T47" fmla="*/ 27 h 355"/>
                <a:gd name="T48" fmla="*/ 27 w 227"/>
                <a:gd name="T49" fmla="*/ 14 h 355"/>
                <a:gd name="T50" fmla="*/ 44 w 227"/>
                <a:gd name="T51" fmla="*/ 5 h 355"/>
                <a:gd name="T52" fmla="*/ 61 w 227"/>
                <a:gd name="T53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7" h="355">
                  <a:moveTo>
                    <a:pt x="61" y="0"/>
                  </a:moveTo>
                  <a:lnTo>
                    <a:pt x="78" y="1"/>
                  </a:lnTo>
                  <a:lnTo>
                    <a:pt x="95" y="6"/>
                  </a:lnTo>
                  <a:lnTo>
                    <a:pt x="110" y="15"/>
                  </a:lnTo>
                  <a:lnTo>
                    <a:pt x="123" y="28"/>
                  </a:lnTo>
                  <a:lnTo>
                    <a:pt x="132" y="43"/>
                  </a:lnTo>
                  <a:lnTo>
                    <a:pt x="222" y="262"/>
                  </a:lnTo>
                  <a:lnTo>
                    <a:pt x="227" y="279"/>
                  </a:lnTo>
                  <a:lnTo>
                    <a:pt x="227" y="297"/>
                  </a:lnTo>
                  <a:lnTo>
                    <a:pt x="221" y="313"/>
                  </a:lnTo>
                  <a:lnTo>
                    <a:pt x="212" y="328"/>
                  </a:lnTo>
                  <a:lnTo>
                    <a:pt x="200" y="341"/>
                  </a:lnTo>
                  <a:lnTo>
                    <a:pt x="183" y="350"/>
                  </a:lnTo>
                  <a:lnTo>
                    <a:pt x="165" y="355"/>
                  </a:lnTo>
                  <a:lnTo>
                    <a:pt x="147" y="355"/>
                  </a:lnTo>
                  <a:lnTo>
                    <a:pt x="131" y="350"/>
                  </a:lnTo>
                  <a:lnTo>
                    <a:pt x="116" y="342"/>
                  </a:lnTo>
                  <a:lnTo>
                    <a:pt x="104" y="328"/>
                  </a:lnTo>
                  <a:lnTo>
                    <a:pt x="95" y="311"/>
                  </a:lnTo>
                  <a:lnTo>
                    <a:pt x="4" y="93"/>
                  </a:lnTo>
                  <a:lnTo>
                    <a:pt x="0" y="76"/>
                  </a:lnTo>
                  <a:lnTo>
                    <a:pt x="0" y="58"/>
                  </a:lnTo>
                  <a:lnTo>
                    <a:pt x="5" y="42"/>
                  </a:lnTo>
                  <a:lnTo>
                    <a:pt x="15" y="27"/>
                  </a:lnTo>
                  <a:lnTo>
                    <a:pt x="27" y="14"/>
                  </a:lnTo>
                  <a:lnTo>
                    <a:pt x="44" y="5"/>
                  </a:lnTo>
                  <a:lnTo>
                    <a:pt x="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657"/>
            <p:cNvSpPr>
              <a:spLocks/>
            </p:cNvSpPr>
            <p:nvPr/>
          </p:nvSpPr>
          <p:spPr bwMode="auto">
            <a:xfrm>
              <a:off x="1706563" y="5106988"/>
              <a:ext cx="34925" cy="34925"/>
            </a:xfrm>
            <a:custGeom>
              <a:avLst/>
              <a:gdLst>
                <a:gd name="T0" fmla="*/ 69 w 304"/>
                <a:gd name="T1" fmla="*/ 0 h 305"/>
                <a:gd name="T2" fmla="*/ 87 w 304"/>
                <a:gd name="T3" fmla="*/ 3 h 305"/>
                <a:gd name="T4" fmla="*/ 103 w 304"/>
                <a:gd name="T5" fmla="*/ 11 h 305"/>
                <a:gd name="T6" fmla="*/ 118 w 304"/>
                <a:gd name="T7" fmla="*/ 21 h 305"/>
                <a:gd name="T8" fmla="*/ 284 w 304"/>
                <a:gd name="T9" fmla="*/ 188 h 305"/>
                <a:gd name="T10" fmla="*/ 296 w 304"/>
                <a:gd name="T11" fmla="*/ 203 h 305"/>
                <a:gd name="T12" fmla="*/ 302 w 304"/>
                <a:gd name="T13" fmla="*/ 219 h 305"/>
                <a:gd name="T14" fmla="*/ 304 w 304"/>
                <a:gd name="T15" fmla="*/ 236 h 305"/>
                <a:gd name="T16" fmla="*/ 301 w 304"/>
                <a:gd name="T17" fmla="*/ 254 h 305"/>
                <a:gd name="T18" fmla="*/ 294 w 304"/>
                <a:gd name="T19" fmla="*/ 270 h 305"/>
                <a:gd name="T20" fmla="*/ 282 w 304"/>
                <a:gd name="T21" fmla="*/ 285 h 305"/>
                <a:gd name="T22" fmla="*/ 268 w 304"/>
                <a:gd name="T23" fmla="*/ 297 h 305"/>
                <a:gd name="T24" fmla="*/ 251 w 304"/>
                <a:gd name="T25" fmla="*/ 303 h 305"/>
                <a:gd name="T26" fmla="*/ 234 w 304"/>
                <a:gd name="T27" fmla="*/ 305 h 305"/>
                <a:gd name="T28" fmla="*/ 216 w 304"/>
                <a:gd name="T29" fmla="*/ 303 h 305"/>
                <a:gd name="T30" fmla="*/ 200 w 304"/>
                <a:gd name="T31" fmla="*/ 295 h 305"/>
                <a:gd name="T32" fmla="*/ 186 w 304"/>
                <a:gd name="T33" fmla="*/ 283 h 305"/>
                <a:gd name="T34" fmla="*/ 19 w 304"/>
                <a:gd name="T35" fmla="*/ 115 h 305"/>
                <a:gd name="T36" fmla="*/ 8 w 304"/>
                <a:gd name="T37" fmla="*/ 101 h 305"/>
                <a:gd name="T38" fmla="*/ 2 w 304"/>
                <a:gd name="T39" fmla="*/ 85 h 305"/>
                <a:gd name="T40" fmla="*/ 0 w 304"/>
                <a:gd name="T41" fmla="*/ 67 h 305"/>
                <a:gd name="T42" fmla="*/ 3 w 304"/>
                <a:gd name="T43" fmla="*/ 50 h 305"/>
                <a:gd name="T44" fmla="*/ 10 w 304"/>
                <a:gd name="T45" fmla="*/ 33 h 305"/>
                <a:gd name="T46" fmla="*/ 21 w 304"/>
                <a:gd name="T47" fmla="*/ 19 h 305"/>
                <a:gd name="T48" fmla="*/ 35 w 304"/>
                <a:gd name="T49" fmla="*/ 9 h 305"/>
                <a:gd name="T50" fmla="*/ 52 w 304"/>
                <a:gd name="T51" fmla="*/ 2 h 305"/>
                <a:gd name="T52" fmla="*/ 69 w 304"/>
                <a:gd name="T53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04" h="305">
                  <a:moveTo>
                    <a:pt x="69" y="0"/>
                  </a:moveTo>
                  <a:lnTo>
                    <a:pt x="87" y="3"/>
                  </a:lnTo>
                  <a:lnTo>
                    <a:pt x="103" y="11"/>
                  </a:lnTo>
                  <a:lnTo>
                    <a:pt x="118" y="21"/>
                  </a:lnTo>
                  <a:lnTo>
                    <a:pt x="284" y="188"/>
                  </a:lnTo>
                  <a:lnTo>
                    <a:pt x="296" y="203"/>
                  </a:lnTo>
                  <a:lnTo>
                    <a:pt x="302" y="219"/>
                  </a:lnTo>
                  <a:lnTo>
                    <a:pt x="304" y="236"/>
                  </a:lnTo>
                  <a:lnTo>
                    <a:pt x="301" y="254"/>
                  </a:lnTo>
                  <a:lnTo>
                    <a:pt x="294" y="270"/>
                  </a:lnTo>
                  <a:lnTo>
                    <a:pt x="282" y="285"/>
                  </a:lnTo>
                  <a:lnTo>
                    <a:pt x="268" y="297"/>
                  </a:lnTo>
                  <a:lnTo>
                    <a:pt x="251" y="303"/>
                  </a:lnTo>
                  <a:lnTo>
                    <a:pt x="234" y="305"/>
                  </a:lnTo>
                  <a:lnTo>
                    <a:pt x="216" y="303"/>
                  </a:lnTo>
                  <a:lnTo>
                    <a:pt x="200" y="295"/>
                  </a:lnTo>
                  <a:lnTo>
                    <a:pt x="186" y="283"/>
                  </a:lnTo>
                  <a:lnTo>
                    <a:pt x="19" y="115"/>
                  </a:lnTo>
                  <a:lnTo>
                    <a:pt x="8" y="101"/>
                  </a:lnTo>
                  <a:lnTo>
                    <a:pt x="2" y="85"/>
                  </a:lnTo>
                  <a:lnTo>
                    <a:pt x="0" y="67"/>
                  </a:lnTo>
                  <a:lnTo>
                    <a:pt x="3" y="50"/>
                  </a:lnTo>
                  <a:lnTo>
                    <a:pt x="10" y="33"/>
                  </a:lnTo>
                  <a:lnTo>
                    <a:pt x="21" y="19"/>
                  </a:lnTo>
                  <a:lnTo>
                    <a:pt x="35" y="9"/>
                  </a:lnTo>
                  <a:lnTo>
                    <a:pt x="52" y="2"/>
                  </a:lnTo>
                  <a:lnTo>
                    <a:pt x="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658"/>
            <p:cNvSpPr>
              <a:spLocks/>
            </p:cNvSpPr>
            <p:nvPr/>
          </p:nvSpPr>
          <p:spPr bwMode="auto">
            <a:xfrm>
              <a:off x="1925638" y="5260976"/>
              <a:ext cx="39688" cy="25400"/>
            </a:xfrm>
            <a:custGeom>
              <a:avLst/>
              <a:gdLst>
                <a:gd name="T0" fmla="*/ 60 w 354"/>
                <a:gd name="T1" fmla="*/ 0 h 228"/>
                <a:gd name="T2" fmla="*/ 77 w 354"/>
                <a:gd name="T3" fmla="*/ 0 h 228"/>
                <a:gd name="T4" fmla="*/ 96 w 354"/>
                <a:gd name="T5" fmla="*/ 5 h 228"/>
                <a:gd name="T6" fmla="*/ 314 w 354"/>
                <a:gd name="T7" fmla="*/ 96 h 228"/>
                <a:gd name="T8" fmla="*/ 329 w 354"/>
                <a:gd name="T9" fmla="*/ 104 h 228"/>
                <a:gd name="T10" fmla="*/ 342 w 354"/>
                <a:gd name="T11" fmla="*/ 117 h 228"/>
                <a:gd name="T12" fmla="*/ 350 w 354"/>
                <a:gd name="T13" fmla="*/ 133 h 228"/>
                <a:gd name="T14" fmla="*/ 354 w 354"/>
                <a:gd name="T15" fmla="*/ 150 h 228"/>
                <a:gd name="T16" fmla="*/ 354 w 354"/>
                <a:gd name="T17" fmla="*/ 168 h 228"/>
                <a:gd name="T18" fmla="*/ 349 w 354"/>
                <a:gd name="T19" fmla="*/ 186 h 228"/>
                <a:gd name="T20" fmla="*/ 340 w 354"/>
                <a:gd name="T21" fmla="*/ 203 h 228"/>
                <a:gd name="T22" fmla="*/ 326 w 354"/>
                <a:gd name="T23" fmla="*/ 215 h 228"/>
                <a:gd name="T24" fmla="*/ 312 w 354"/>
                <a:gd name="T25" fmla="*/ 224 h 228"/>
                <a:gd name="T26" fmla="*/ 294 w 354"/>
                <a:gd name="T27" fmla="*/ 228 h 228"/>
                <a:gd name="T28" fmla="*/ 277 w 354"/>
                <a:gd name="T29" fmla="*/ 227 h 228"/>
                <a:gd name="T30" fmla="*/ 258 w 354"/>
                <a:gd name="T31" fmla="*/ 221 h 228"/>
                <a:gd name="T32" fmla="*/ 40 w 354"/>
                <a:gd name="T33" fmla="*/ 131 h 228"/>
                <a:gd name="T34" fmla="*/ 25 w 354"/>
                <a:gd name="T35" fmla="*/ 121 h 228"/>
                <a:gd name="T36" fmla="*/ 12 w 354"/>
                <a:gd name="T37" fmla="*/ 108 h 228"/>
                <a:gd name="T38" fmla="*/ 4 w 354"/>
                <a:gd name="T39" fmla="*/ 93 h 228"/>
                <a:gd name="T40" fmla="*/ 0 w 354"/>
                <a:gd name="T41" fmla="*/ 75 h 228"/>
                <a:gd name="T42" fmla="*/ 0 w 354"/>
                <a:gd name="T43" fmla="*/ 58 h 228"/>
                <a:gd name="T44" fmla="*/ 5 w 354"/>
                <a:gd name="T45" fmla="*/ 40 h 228"/>
                <a:gd name="T46" fmla="*/ 15 w 354"/>
                <a:gd name="T47" fmla="*/ 25 h 228"/>
                <a:gd name="T48" fmla="*/ 27 w 354"/>
                <a:gd name="T49" fmla="*/ 13 h 228"/>
                <a:gd name="T50" fmla="*/ 42 w 354"/>
                <a:gd name="T51" fmla="*/ 4 h 228"/>
                <a:gd name="T52" fmla="*/ 60 w 354"/>
                <a:gd name="T53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4" h="228">
                  <a:moveTo>
                    <a:pt x="60" y="0"/>
                  </a:moveTo>
                  <a:lnTo>
                    <a:pt x="77" y="0"/>
                  </a:lnTo>
                  <a:lnTo>
                    <a:pt x="96" y="5"/>
                  </a:lnTo>
                  <a:lnTo>
                    <a:pt x="314" y="96"/>
                  </a:lnTo>
                  <a:lnTo>
                    <a:pt x="329" y="104"/>
                  </a:lnTo>
                  <a:lnTo>
                    <a:pt x="342" y="117"/>
                  </a:lnTo>
                  <a:lnTo>
                    <a:pt x="350" y="133"/>
                  </a:lnTo>
                  <a:lnTo>
                    <a:pt x="354" y="150"/>
                  </a:lnTo>
                  <a:lnTo>
                    <a:pt x="354" y="168"/>
                  </a:lnTo>
                  <a:lnTo>
                    <a:pt x="349" y="186"/>
                  </a:lnTo>
                  <a:lnTo>
                    <a:pt x="340" y="203"/>
                  </a:lnTo>
                  <a:lnTo>
                    <a:pt x="326" y="215"/>
                  </a:lnTo>
                  <a:lnTo>
                    <a:pt x="312" y="224"/>
                  </a:lnTo>
                  <a:lnTo>
                    <a:pt x="294" y="228"/>
                  </a:lnTo>
                  <a:lnTo>
                    <a:pt x="277" y="227"/>
                  </a:lnTo>
                  <a:lnTo>
                    <a:pt x="258" y="221"/>
                  </a:lnTo>
                  <a:lnTo>
                    <a:pt x="40" y="131"/>
                  </a:lnTo>
                  <a:lnTo>
                    <a:pt x="25" y="121"/>
                  </a:lnTo>
                  <a:lnTo>
                    <a:pt x="12" y="108"/>
                  </a:lnTo>
                  <a:lnTo>
                    <a:pt x="4" y="93"/>
                  </a:lnTo>
                  <a:lnTo>
                    <a:pt x="0" y="75"/>
                  </a:lnTo>
                  <a:lnTo>
                    <a:pt x="0" y="58"/>
                  </a:lnTo>
                  <a:lnTo>
                    <a:pt x="5" y="40"/>
                  </a:lnTo>
                  <a:lnTo>
                    <a:pt x="15" y="25"/>
                  </a:lnTo>
                  <a:lnTo>
                    <a:pt x="27" y="13"/>
                  </a:lnTo>
                  <a:lnTo>
                    <a:pt x="42" y="4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659"/>
            <p:cNvSpPr>
              <a:spLocks/>
            </p:cNvSpPr>
            <p:nvPr/>
          </p:nvSpPr>
          <p:spPr bwMode="auto">
            <a:xfrm>
              <a:off x="1674813" y="5156201"/>
              <a:ext cx="39688" cy="25400"/>
            </a:xfrm>
            <a:custGeom>
              <a:avLst/>
              <a:gdLst>
                <a:gd name="T0" fmla="*/ 59 w 354"/>
                <a:gd name="T1" fmla="*/ 0 h 226"/>
                <a:gd name="T2" fmla="*/ 78 w 354"/>
                <a:gd name="T3" fmla="*/ 0 h 226"/>
                <a:gd name="T4" fmla="*/ 95 w 354"/>
                <a:gd name="T5" fmla="*/ 4 h 226"/>
                <a:gd name="T6" fmla="*/ 314 w 354"/>
                <a:gd name="T7" fmla="*/ 94 h 226"/>
                <a:gd name="T8" fmla="*/ 330 w 354"/>
                <a:gd name="T9" fmla="*/ 103 h 226"/>
                <a:gd name="T10" fmla="*/ 342 w 354"/>
                <a:gd name="T11" fmla="*/ 116 h 226"/>
                <a:gd name="T12" fmla="*/ 350 w 354"/>
                <a:gd name="T13" fmla="*/ 132 h 226"/>
                <a:gd name="T14" fmla="*/ 354 w 354"/>
                <a:gd name="T15" fmla="*/ 148 h 226"/>
                <a:gd name="T16" fmla="*/ 354 w 354"/>
                <a:gd name="T17" fmla="*/ 167 h 226"/>
                <a:gd name="T18" fmla="*/ 349 w 354"/>
                <a:gd name="T19" fmla="*/ 184 h 226"/>
                <a:gd name="T20" fmla="*/ 340 w 354"/>
                <a:gd name="T21" fmla="*/ 201 h 226"/>
                <a:gd name="T22" fmla="*/ 327 w 354"/>
                <a:gd name="T23" fmla="*/ 214 h 226"/>
                <a:gd name="T24" fmla="*/ 312 w 354"/>
                <a:gd name="T25" fmla="*/ 222 h 226"/>
                <a:gd name="T26" fmla="*/ 295 w 354"/>
                <a:gd name="T27" fmla="*/ 226 h 226"/>
                <a:gd name="T28" fmla="*/ 277 w 354"/>
                <a:gd name="T29" fmla="*/ 225 h 226"/>
                <a:gd name="T30" fmla="*/ 259 w 354"/>
                <a:gd name="T31" fmla="*/ 219 h 226"/>
                <a:gd name="T32" fmla="*/ 41 w 354"/>
                <a:gd name="T33" fmla="*/ 129 h 226"/>
                <a:gd name="T34" fmla="*/ 24 w 354"/>
                <a:gd name="T35" fmla="*/ 120 h 226"/>
                <a:gd name="T36" fmla="*/ 13 w 354"/>
                <a:gd name="T37" fmla="*/ 107 h 226"/>
                <a:gd name="T38" fmla="*/ 4 w 354"/>
                <a:gd name="T39" fmla="*/ 92 h 226"/>
                <a:gd name="T40" fmla="*/ 0 w 354"/>
                <a:gd name="T41" fmla="*/ 74 h 226"/>
                <a:gd name="T42" fmla="*/ 0 w 354"/>
                <a:gd name="T43" fmla="*/ 57 h 226"/>
                <a:gd name="T44" fmla="*/ 5 w 354"/>
                <a:gd name="T45" fmla="*/ 40 h 226"/>
                <a:gd name="T46" fmla="*/ 14 w 354"/>
                <a:gd name="T47" fmla="*/ 24 h 226"/>
                <a:gd name="T48" fmla="*/ 27 w 354"/>
                <a:gd name="T49" fmla="*/ 12 h 226"/>
                <a:gd name="T50" fmla="*/ 43 w 354"/>
                <a:gd name="T51" fmla="*/ 4 h 226"/>
                <a:gd name="T52" fmla="*/ 59 w 354"/>
                <a:gd name="T53" fmla="*/ 0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4" h="226">
                  <a:moveTo>
                    <a:pt x="59" y="0"/>
                  </a:moveTo>
                  <a:lnTo>
                    <a:pt x="78" y="0"/>
                  </a:lnTo>
                  <a:lnTo>
                    <a:pt x="95" y="4"/>
                  </a:lnTo>
                  <a:lnTo>
                    <a:pt x="314" y="94"/>
                  </a:lnTo>
                  <a:lnTo>
                    <a:pt x="330" y="103"/>
                  </a:lnTo>
                  <a:lnTo>
                    <a:pt x="342" y="116"/>
                  </a:lnTo>
                  <a:lnTo>
                    <a:pt x="350" y="132"/>
                  </a:lnTo>
                  <a:lnTo>
                    <a:pt x="354" y="148"/>
                  </a:lnTo>
                  <a:lnTo>
                    <a:pt x="354" y="167"/>
                  </a:lnTo>
                  <a:lnTo>
                    <a:pt x="349" y="184"/>
                  </a:lnTo>
                  <a:lnTo>
                    <a:pt x="340" y="201"/>
                  </a:lnTo>
                  <a:lnTo>
                    <a:pt x="327" y="214"/>
                  </a:lnTo>
                  <a:lnTo>
                    <a:pt x="312" y="222"/>
                  </a:lnTo>
                  <a:lnTo>
                    <a:pt x="295" y="226"/>
                  </a:lnTo>
                  <a:lnTo>
                    <a:pt x="277" y="225"/>
                  </a:lnTo>
                  <a:lnTo>
                    <a:pt x="259" y="219"/>
                  </a:lnTo>
                  <a:lnTo>
                    <a:pt x="41" y="129"/>
                  </a:lnTo>
                  <a:lnTo>
                    <a:pt x="24" y="120"/>
                  </a:lnTo>
                  <a:lnTo>
                    <a:pt x="13" y="107"/>
                  </a:lnTo>
                  <a:lnTo>
                    <a:pt x="4" y="92"/>
                  </a:lnTo>
                  <a:lnTo>
                    <a:pt x="0" y="74"/>
                  </a:lnTo>
                  <a:lnTo>
                    <a:pt x="0" y="57"/>
                  </a:lnTo>
                  <a:lnTo>
                    <a:pt x="5" y="40"/>
                  </a:lnTo>
                  <a:lnTo>
                    <a:pt x="14" y="24"/>
                  </a:lnTo>
                  <a:lnTo>
                    <a:pt x="27" y="12"/>
                  </a:lnTo>
                  <a:lnTo>
                    <a:pt x="43" y="4"/>
                  </a:lnTo>
                  <a:lnTo>
                    <a:pt x="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660"/>
            <p:cNvSpPr>
              <a:spLocks/>
            </p:cNvSpPr>
            <p:nvPr/>
          </p:nvSpPr>
          <p:spPr bwMode="auto">
            <a:xfrm>
              <a:off x="1749425" y="5373688"/>
              <a:ext cx="139700" cy="71438"/>
            </a:xfrm>
            <a:custGeom>
              <a:avLst/>
              <a:gdLst>
                <a:gd name="T0" fmla="*/ 161 w 1229"/>
                <a:gd name="T1" fmla="*/ 0 h 638"/>
                <a:gd name="T2" fmla="*/ 1071 w 1229"/>
                <a:gd name="T3" fmla="*/ 3 h 638"/>
                <a:gd name="T4" fmla="*/ 1071 w 1229"/>
                <a:gd name="T5" fmla="*/ 204 h 638"/>
                <a:gd name="T6" fmla="*/ 1162 w 1229"/>
                <a:gd name="T7" fmla="*/ 204 h 638"/>
                <a:gd name="T8" fmla="*/ 1180 w 1229"/>
                <a:gd name="T9" fmla="*/ 206 h 638"/>
                <a:gd name="T10" fmla="*/ 1196 w 1229"/>
                <a:gd name="T11" fmla="*/ 213 h 638"/>
                <a:gd name="T12" fmla="*/ 1210 w 1229"/>
                <a:gd name="T13" fmla="*/ 223 h 638"/>
                <a:gd name="T14" fmla="*/ 1220 w 1229"/>
                <a:gd name="T15" fmla="*/ 237 h 638"/>
                <a:gd name="T16" fmla="*/ 1227 w 1229"/>
                <a:gd name="T17" fmla="*/ 254 h 638"/>
                <a:gd name="T18" fmla="*/ 1229 w 1229"/>
                <a:gd name="T19" fmla="*/ 273 h 638"/>
                <a:gd name="T20" fmla="*/ 1226 w 1229"/>
                <a:gd name="T21" fmla="*/ 291 h 638"/>
                <a:gd name="T22" fmla="*/ 1219 w 1229"/>
                <a:gd name="T23" fmla="*/ 307 h 638"/>
                <a:gd name="T24" fmla="*/ 1209 w 1229"/>
                <a:gd name="T25" fmla="*/ 321 h 638"/>
                <a:gd name="T26" fmla="*/ 1194 w 1229"/>
                <a:gd name="T27" fmla="*/ 331 h 638"/>
                <a:gd name="T28" fmla="*/ 1178 w 1229"/>
                <a:gd name="T29" fmla="*/ 338 h 638"/>
                <a:gd name="T30" fmla="*/ 1159 w 1229"/>
                <a:gd name="T31" fmla="*/ 340 h 638"/>
                <a:gd name="T32" fmla="*/ 1066 w 1229"/>
                <a:gd name="T33" fmla="*/ 340 h 638"/>
                <a:gd name="T34" fmla="*/ 1055 w 1229"/>
                <a:gd name="T35" fmla="*/ 385 h 638"/>
                <a:gd name="T36" fmla="*/ 1040 w 1229"/>
                <a:gd name="T37" fmla="*/ 427 h 638"/>
                <a:gd name="T38" fmla="*/ 1018 w 1229"/>
                <a:gd name="T39" fmla="*/ 467 h 638"/>
                <a:gd name="T40" fmla="*/ 994 w 1229"/>
                <a:gd name="T41" fmla="*/ 504 h 638"/>
                <a:gd name="T42" fmla="*/ 964 w 1229"/>
                <a:gd name="T43" fmla="*/ 537 h 638"/>
                <a:gd name="T44" fmla="*/ 930 w 1229"/>
                <a:gd name="T45" fmla="*/ 566 h 638"/>
                <a:gd name="T46" fmla="*/ 893 w 1229"/>
                <a:gd name="T47" fmla="*/ 591 h 638"/>
                <a:gd name="T48" fmla="*/ 853 w 1229"/>
                <a:gd name="T49" fmla="*/ 610 h 638"/>
                <a:gd name="T50" fmla="*/ 810 w 1229"/>
                <a:gd name="T51" fmla="*/ 625 h 638"/>
                <a:gd name="T52" fmla="*/ 764 w 1229"/>
                <a:gd name="T53" fmla="*/ 635 h 638"/>
                <a:gd name="T54" fmla="*/ 717 w 1229"/>
                <a:gd name="T55" fmla="*/ 638 h 638"/>
                <a:gd name="T56" fmla="*/ 507 w 1229"/>
                <a:gd name="T57" fmla="*/ 638 h 638"/>
                <a:gd name="T58" fmla="*/ 460 w 1229"/>
                <a:gd name="T59" fmla="*/ 635 h 638"/>
                <a:gd name="T60" fmla="*/ 415 w 1229"/>
                <a:gd name="T61" fmla="*/ 624 h 638"/>
                <a:gd name="T62" fmla="*/ 371 w 1229"/>
                <a:gd name="T63" fmla="*/ 610 h 638"/>
                <a:gd name="T64" fmla="*/ 331 w 1229"/>
                <a:gd name="T65" fmla="*/ 590 h 638"/>
                <a:gd name="T66" fmla="*/ 294 w 1229"/>
                <a:gd name="T67" fmla="*/ 565 h 638"/>
                <a:gd name="T68" fmla="*/ 260 w 1229"/>
                <a:gd name="T69" fmla="*/ 535 h 638"/>
                <a:gd name="T70" fmla="*/ 232 w 1229"/>
                <a:gd name="T71" fmla="*/ 502 h 638"/>
                <a:gd name="T72" fmla="*/ 206 w 1229"/>
                <a:gd name="T73" fmla="*/ 465 h 638"/>
                <a:gd name="T74" fmla="*/ 185 w 1229"/>
                <a:gd name="T75" fmla="*/ 425 h 638"/>
                <a:gd name="T76" fmla="*/ 171 w 1229"/>
                <a:gd name="T77" fmla="*/ 382 h 638"/>
                <a:gd name="T78" fmla="*/ 161 w 1229"/>
                <a:gd name="T79" fmla="*/ 337 h 638"/>
                <a:gd name="T80" fmla="*/ 67 w 1229"/>
                <a:gd name="T81" fmla="*/ 337 h 638"/>
                <a:gd name="T82" fmla="*/ 50 w 1229"/>
                <a:gd name="T83" fmla="*/ 335 h 638"/>
                <a:gd name="T84" fmla="*/ 33 w 1229"/>
                <a:gd name="T85" fmla="*/ 328 h 638"/>
                <a:gd name="T86" fmla="*/ 20 w 1229"/>
                <a:gd name="T87" fmla="*/ 316 h 638"/>
                <a:gd name="T88" fmla="*/ 9 w 1229"/>
                <a:gd name="T89" fmla="*/ 302 h 638"/>
                <a:gd name="T90" fmla="*/ 2 w 1229"/>
                <a:gd name="T91" fmla="*/ 286 h 638"/>
                <a:gd name="T92" fmla="*/ 0 w 1229"/>
                <a:gd name="T93" fmla="*/ 268 h 638"/>
                <a:gd name="T94" fmla="*/ 2 w 1229"/>
                <a:gd name="T95" fmla="*/ 250 h 638"/>
                <a:gd name="T96" fmla="*/ 9 w 1229"/>
                <a:gd name="T97" fmla="*/ 234 h 638"/>
                <a:gd name="T98" fmla="*/ 21 w 1229"/>
                <a:gd name="T99" fmla="*/ 220 h 638"/>
                <a:gd name="T100" fmla="*/ 35 w 1229"/>
                <a:gd name="T101" fmla="*/ 210 h 638"/>
                <a:gd name="T102" fmla="*/ 52 w 1229"/>
                <a:gd name="T103" fmla="*/ 204 h 638"/>
                <a:gd name="T104" fmla="*/ 70 w 1229"/>
                <a:gd name="T105" fmla="*/ 200 h 638"/>
                <a:gd name="T106" fmla="*/ 161 w 1229"/>
                <a:gd name="T107" fmla="*/ 200 h 638"/>
                <a:gd name="T108" fmla="*/ 161 w 1229"/>
                <a:gd name="T109" fmla="*/ 0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29" h="638">
                  <a:moveTo>
                    <a:pt x="161" y="0"/>
                  </a:moveTo>
                  <a:lnTo>
                    <a:pt x="1071" y="3"/>
                  </a:lnTo>
                  <a:lnTo>
                    <a:pt x="1071" y="204"/>
                  </a:lnTo>
                  <a:lnTo>
                    <a:pt x="1162" y="204"/>
                  </a:lnTo>
                  <a:lnTo>
                    <a:pt x="1180" y="206"/>
                  </a:lnTo>
                  <a:lnTo>
                    <a:pt x="1196" y="213"/>
                  </a:lnTo>
                  <a:lnTo>
                    <a:pt x="1210" y="223"/>
                  </a:lnTo>
                  <a:lnTo>
                    <a:pt x="1220" y="237"/>
                  </a:lnTo>
                  <a:lnTo>
                    <a:pt x="1227" y="254"/>
                  </a:lnTo>
                  <a:lnTo>
                    <a:pt x="1229" y="273"/>
                  </a:lnTo>
                  <a:lnTo>
                    <a:pt x="1226" y="291"/>
                  </a:lnTo>
                  <a:lnTo>
                    <a:pt x="1219" y="307"/>
                  </a:lnTo>
                  <a:lnTo>
                    <a:pt x="1209" y="321"/>
                  </a:lnTo>
                  <a:lnTo>
                    <a:pt x="1194" y="331"/>
                  </a:lnTo>
                  <a:lnTo>
                    <a:pt x="1178" y="338"/>
                  </a:lnTo>
                  <a:lnTo>
                    <a:pt x="1159" y="340"/>
                  </a:lnTo>
                  <a:lnTo>
                    <a:pt x="1066" y="340"/>
                  </a:lnTo>
                  <a:lnTo>
                    <a:pt x="1055" y="385"/>
                  </a:lnTo>
                  <a:lnTo>
                    <a:pt x="1040" y="427"/>
                  </a:lnTo>
                  <a:lnTo>
                    <a:pt x="1018" y="467"/>
                  </a:lnTo>
                  <a:lnTo>
                    <a:pt x="994" y="504"/>
                  </a:lnTo>
                  <a:lnTo>
                    <a:pt x="964" y="537"/>
                  </a:lnTo>
                  <a:lnTo>
                    <a:pt x="930" y="566"/>
                  </a:lnTo>
                  <a:lnTo>
                    <a:pt x="893" y="591"/>
                  </a:lnTo>
                  <a:lnTo>
                    <a:pt x="853" y="610"/>
                  </a:lnTo>
                  <a:lnTo>
                    <a:pt x="810" y="625"/>
                  </a:lnTo>
                  <a:lnTo>
                    <a:pt x="764" y="635"/>
                  </a:lnTo>
                  <a:lnTo>
                    <a:pt x="717" y="638"/>
                  </a:lnTo>
                  <a:lnTo>
                    <a:pt x="507" y="638"/>
                  </a:lnTo>
                  <a:lnTo>
                    <a:pt x="460" y="635"/>
                  </a:lnTo>
                  <a:lnTo>
                    <a:pt x="415" y="624"/>
                  </a:lnTo>
                  <a:lnTo>
                    <a:pt x="371" y="610"/>
                  </a:lnTo>
                  <a:lnTo>
                    <a:pt x="331" y="590"/>
                  </a:lnTo>
                  <a:lnTo>
                    <a:pt x="294" y="565"/>
                  </a:lnTo>
                  <a:lnTo>
                    <a:pt x="260" y="535"/>
                  </a:lnTo>
                  <a:lnTo>
                    <a:pt x="232" y="502"/>
                  </a:lnTo>
                  <a:lnTo>
                    <a:pt x="206" y="465"/>
                  </a:lnTo>
                  <a:lnTo>
                    <a:pt x="185" y="425"/>
                  </a:lnTo>
                  <a:lnTo>
                    <a:pt x="171" y="382"/>
                  </a:lnTo>
                  <a:lnTo>
                    <a:pt x="161" y="337"/>
                  </a:lnTo>
                  <a:lnTo>
                    <a:pt x="67" y="337"/>
                  </a:lnTo>
                  <a:lnTo>
                    <a:pt x="50" y="335"/>
                  </a:lnTo>
                  <a:lnTo>
                    <a:pt x="33" y="328"/>
                  </a:lnTo>
                  <a:lnTo>
                    <a:pt x="20" y="316"/>
                  </a:lnTo>
                  <a:lnTo>
                    <a:pt x="9" y="302"/>
                  </a:lnTo>
                  <a:lnTo>
                    <a:pt x="2" y="286"/>
                  </a:lnTo>
                  <a:lnTo>
                    <a:pt x="0" y="268"/>
                  </a:lnTo>
                  <a:lnTo>
                    <a:pt x="2" y="250"/>
                  </a:lnTo>
                  <a:lnTo>
                    <a:pt x="9" y="234"/>
                  </a:lnTo>
                  <a:lnTo>
                    <a:pt x="21" y="220"/>
                  </a:lnTo>
                  <a:lnTo>
                    <a:pt x="35" y="210"/>
                  </a:lnTo>
                  <a:lnTo>
                    <a:pt x="52" y="204"/>
                  </a:lnTo>
                  <a:lnTo>
                    <a:pt x="70" y="200"/>
                  </a:lnTo>
                  <a:lnTo>
                    <a:pt x="161" y="200"/>
                  </a:lnTo>
                  <a:lnTo>
                    <a:pt x="1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661"/>
            <p:cNvSpPr>
              <a:spLocks noEditPoints="1"/>
            </p:cNvSpPr>
            <p:nvPr/>
          </p:nvSpPr>
          <p:spPr bwMode="auto">
            <a:xfrm>
              <a:off x="1720850" y="5119688"/>
              <a:ext cx="200025" cy="238125"/>
            </a:xfrm>
            <a:custGeom>
              <a:avLst/>
              <a:gdLst>
                <a:gd name="T0" fmla="*/ 816 w 1764"/>
                <a:gd name="T1" fmla="*/ 1355 h 2100"/>
                <a:gd name="T2" fmla="*/ 733 w 1764"/>
                <a:gd name="T3" fmla="*/ 1412 h 2100"/>
                <a:gd name="T4" fmla="*/ 690 w 1764"/>
                <a:gd name="T5" fmla="*/ 1502 h 2100"/>
                <a:gd name="T6" fmla="*/ 699 w 1764"/>
                <a:gd name="T7" fmla="*/ 1605 h 2100"/>
                <a:gd name="T8" fmla="*/ 756 w 1764"/>
                <a:gd name="T9" fmla="*/ 1686 h 2100"/>
                <a:gd name="T10" fmla="*/ 846 w 1764"/>
                <a:gd name="T11" fmla="*/ 1729 h 2100"/>
                <a:gd name="T12" fmla="*/ 948 w 1764"/>
                <a:gd name="T13" fmla="*/ 1721 h 2100"/>
                <a:gd name="T14" fmla="*/ 1030 w 1764"/>
                <a:gd name="T15" fmla="*/ 1664 h 2100"/>
                <a:gd name="T16" fmla="*/ 1073 w 1764"/>
                <a:gd name="T17" fmla="*/ 1574 h 2100"/>
                <a:gd name="T18" fmla="*/ 1066 w 1764"/>
                <a:gd name="T19" fmla="*/ 1471 h 2100"/>
                <a:gd name="T20" fmla="*/ 1008 w 1764"/>
                <a:gd name="T21" fmla="*/ 1390 h 2100"/>
                <a:gd name="T22" fmla="*/ 918 w 1764"/>
                <a:gd name="T23" fmla="*/ 1347 h 2100"/>
                <a:gd name="T24" fmla="*/ 863 w 1764"/>
                <a:gd name="T25" fmla="*/ 309 h 2100"/>
                <a:gd name="T26" fmla="*/ 804 w 1764"/>
                <a:gd name="T27" fmla="*/ 315 h 2100"/>
                <a:gd name="T28" fmla="*/ 753 w 1764"/>
                <a:gd name="T29" fmla="*/ 339 h 2100"/>
                <a:gd name="T30" fmla="*/ 713 w 1764"/>
                <a:gd name="T31" fmla="*/ 387 h 2100"/>
                <a:gd name="T32" fmla="*/ 686 w 1764"/>
                <a:gd name="T33" fmla="*/ 470 h 2100"/>
                <a:gd name="T34" fmla="*/ 677 w 1764"/>
                <a:gd name="T35" fmla="*/ 599 h 2100"/>
                <a:gd name="T36" fmla="*/ 684 w 1764"/>
                <a:gd name="T37" fmla="*/ 744 h 2100"/>
                <a:gd name="T38" fmla="*/ 704 w 1764"/>
                <a:gd name="T39" fmla="*/ 899 h 2100"/>
                <a:gd name="T40" fmla="*/ 736 w 1764"/>
                <a:gd name="T41" fmla="*/ 1045 h 2100"/>
                <a:gd name="T42" fmla="*/ 778 w 1764"/>
                <a:gd name="T43" fmla="*/ 1171 h 2100"/>
                <a:gd name="T44" fmla="*/ 827 w 1764"/>
                <a:gd name="T45" fmla="*/ 1258 h 2100"/>
                <a:gd name="T46" fmla="*/ 880 w 1764"/>
                <a:gd name="T47" fmla="*/ 1290 h 2100"/>
                <a:gd name="T48" fmla="*/ 936 w 1764"/>
                <a:gd name="T49" fmla="*/ 1258 h 2100"/>
                <a:gd name="T50" fmla="*/ 986 w 1764"/>
                <a:gd name="T51" fmla="*/ 1171 h 2100"/>
                <a:gd name="T52" fmla="*/ 1028 w 1764"/>
                <a:gd name="T53" fmla="*/ 1046 h 2100"/>
                <a:gd name="T54" fmla="*/ 1060 w 1764"/>
                <a:gd name="T55" fmla="*/ 899 h 2100"/>
                <a:gd name="T56" fmla="*/ 1081 w 1764"/>
                <a:gd name="T57" fmla="*/ 746 h 2100"/>
                <a:gd name="T58" fmla="*/ 1087 w 1764"/>
                <a:gd name="T59" fmla="*/ 601 h 2100"/>
                <a:gd name="T60" fmla="*/ 1080 w 1764"/>
                <a:gd name="T61" fmla="*/ 479 h 2100"/>
                <a:gd name="T62" fmla="*/ 1057 w 1764"/>
                <a:gd name="T63" fmla="*/ 396 h 2100"/>
                <a:gd name="T64" fmla="*/ 1022 w 1764"/>
                <a:gd name="T65" fmla="*/ 345 h 2100"/>
                <a:gd name="T66" fmla="*/ 976 w 1764"/>
                <a:gd name="T67" fmla="*/ 319 h 2100"/>
                <a:gd name="T68" fmla="*/ 923 w 1764"/>
                <a:gd name="T69" fmla="*/ 309 h 2100"/>
                <a:gd name="T70" fmla="*/ 906 w 1764"/>
                <a:gd name="T71" fmla="*/ 0 h 2100"/>
                <a:gd name="T72" fmla="*/ 1124 w 1764"/>
                <a:gd name="T73" fmla="*/ 33 h 2100"/>
                <a:gd name="T74" fmla="*/ 1321 w 1764"/>
                <a:gd name="T75" fmla="*/ 116 h 2100"/>
                <a:gd name="T76" fmla="*/ 1490 w 1764"/>
                <a:gd name="T77" fmla="*/ 242 h 2100"/>
                <a:gd name="T78" fmla="*/ 1624 w 1764"/>
                <a:gd name="T79" fmla="*/ 405 h 2100"/>
                <a:gd name="T80" fmla="*/ 1717 w 1764"/>
                <a:gd name="T81" fmla="*/ 596 h 2100"/>
                <a:gd name="T82" fmla="*/ 1761 w 1764"/>
                <a:gd name="T83" fmla="*/ 810 h 2100"/>
                <a:gd name="T84" fmla="*/ 1753 w 1764"/>
                <a:gd name="T85" fmla="*/ 1022 h 2100"/>
                <a:gd name="T86" fmla="*/ 1699 w 1764"/>
                <a:gd name="T87" fmla="*/ 1215 h 2100"/>
                <a:gd name="T88" fmla="*/ 1604 w 1764"/>
                <a:gd name="T89" fmla="*/ 1386 h 2100"/>
                <a:gd name="T90" fmla="*/ 1469 w 1764"/>
                <a:gd name="T91" fmla="*/ 1571 h 2100"/>
                <a:gd name="T92" fmla="*/ 1356 w 1764"/>
                <a:gd name="T93" fmla="*/ 1788 h 2100"/>
                <a:gd name="T94" fmla="*/ 1278 w 1764"/>
                <a:gd name="T95" fmla="*/ 2020 h 2100"/>
                <a:gd name="T96" fmla="*/ 473 w 1764"/>
                <a:gd name="T97" fmla="*/ 2005 h 2100"/>
                <a:gd name="T98" fmla="*/ 378 w 1764"/>
                <a:gd name="T99" fmla="*/ 1739 h 2100"/>
                <a:gd name="T100" fmla="*/ 239 w 1764"/>
                <a:gd name="T101" fmla="*/ 1493 h 2100"/>
                <a:gd name="T102" fmla="*/ 110 w 1764"/>
                <a:gd name="T103" fmla="*/ 1307 h 2100"/>
                <a:gd name="T104" fmla="*/ 34 w 1764"/>
                <a:gd name="T105" fmla="*/ 1124 h 2100"/>
                <a:gd name="T106" fmla="*/ 1 w 1764"/>
                <a:gd name="T107" fmla="*/ 923 h 2100"/>
                <a:gd name="T108" fmla="*/ 17 w 1764"/>
                <a:gd name="T109" fmla="*/ 706 h 2100"/>
                <a:gd name="T110" fmla="*/ 87 w 1764"/>
                <a:gd name="T111" fmla="*/ 500 h 2100"/>
                <a:gd name="T112" fmla="*/ 204 w 1764"/>
                <a:gd name="T113" fmla="*/ 321 h 2100"/>
                <a:gd name="T114" fmla="*/ 358 w 1764"/>
                <a:gd name="T115" fmla="*/ 174 h 2100"/>
                <a:gd name="T116" fmla="*/ 545 w 1764"/>
                <a:gd name="T117" fmla="*/ 67 h 2100"/>
                <a:gd name="T118" fmla="*/ 755 w 1764"/>
                <a:gd name="T119" fmla="*/ 8 h 2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64" h="2100">
                  <a:moveTo>
                    <a:pt x="883" y="1344"/>
                  </a:moveTo>
                  <a:lnTo>
                    <a:pt x="848" y="1347"/>
                  </a:lnTo>
                  <a:lnTo>
                    <a:pt x="816" y="1355"/>
                  </a:lnTo>
                  <a:lnTo>
                    <a:pt x="785" y="1370"/>
                  </a:lnTo>
                  <a:lnTo>
                    <a:pt x="757" y="1389"/>
                  </a:lnTo>
                  <a:lnTo>
                    <a:pt x="733" y="1412"/>
                  </a:lnTo>
                  <a:lnTo>
                    <a:pt x="715" y="1440"/>
                  </a:lnTo>
                  <a:lnTo>
                    <a:pt x="699" y="1469"/>
                  </a:lnTo>
                  <a:lnTo>
                    <a:pt x="690" y="1502"/>
                  </a:lnTo>
                  <a:lnTo>
                    <a:pt x="687" y="1537"/>
                  </a:lnTo>
                  <a:lnTo>
                    <a:pt x="690" y="1572"/>
                  </a:lnTo>
                  <a:lnTo>
                    <a:pt x="699" y="1605"/>
                  </a:lnTo>
                  <a:lnTo>
                    <a:pt x="714" y="1636"/>
                  </a:lnTo>
                  <a:lnTo>
                    <a:pt x="733" y="1662"/>
                  </a:lnTo>
                  <a:lnTo>
                    <a:pt x="756" y="1686"/>
                  </a:lnTo>
                  <a:lnTo>
                    <a:pt x="783" y="1705"/>
                  </a:lnTo>
                  <a:lnTo>
                    <a:pt x="814" y="1721"/>
                  </a:lnTo>
                  <a:lnTo>
                    <a:pt x="846" y="1729"/>
                  </a:lnTo>
                  <a:lnTo>
                    <a:pt x="880" y="1733"/>
                  </a:lnTo>
                  <a:lnTo>
                    <a:pt x="915" y="1730"/>
                  </a:lnTo>
                  <a:lnTo>
                    <a:pt x="948" y="1721"/>
                  </a:lnTo>
                  <a:lnTo>
                    <a:pt x="979" y="1707"/>
                  </a:lnTo>
                  <a:lnTo>
                    <a:pt x="1006" y="1687"/>
                  </a:lnTo>
                  <a:lnTo>
                    <a:pt x="1030" y="1664"/>
                  </a:lnTo>
                  <a:lnTo>
                    <a:pt x="1049" y="1637"/>
                  </a:lnTo>
                  <a:lnTo>
                    <a:pt x="1063" y="1607"/>
                  </a:lnTo>
                  <a:lnTo>
                    <a:pt x="1073" y="1574"/>
                  </a:lnTo>
                  <a:lnTo>
                    <a:pt x="1077" y="1539"/>
                  </a:lnTo>
                  <a:lnTo>
                    <a:pt x="1074" y="1504"/>
                  </a:lnTo>
                  <a:lnTo>
                    <a:pt x="1066" y="1471"/>
                  </a:lnTo>
                  <a:lnTo>
                    <a:pt x="1051" y="1441"/>
                  </a:lnTo>
                  <a:lnTo>
                    <a:pt x="1032" y="1414"/>
                  </a:lnTo>
                  <a:lnTo>
                    <a:pt x="1008" y="1390"/>
                  </a:lnTo>
                  <a:lnTo>
                    <a:pt x="981" y="1371"/>
                  </a:lnTo>
                  <a:lnTo>
                    <a:pt x="951" y="1356"/>
                  </a:lnTo>
                  <a:lnTo>
                    <a:pt x="918" y="1347"/>
                  </a:lnTo>
                  <a:lnTo>
                    <a:pt x="883" y="1344"/>
                  </a:lnTo>
                  <a:close/>
                  <a:moveTo>
                    <a:pt x="883" y="308"/>
                  </a:moveTo>
                  <a:lnTo>
                    <a:pt x="863" y="309"/>
                  </a:lnTo>
                  <a:lnTo>
                    <a:pt x="842" y="310"/>
                  </a:lnTo>
                  <a:lnTo>
                    <a:pt x="823" y="312"/>
                  </a:lnTo>
                  <a:lnTo>
                    <a:pt x="804" y="315"/>
                  </a:lnTo>
                  <a:lnTo>
                    <a:pt x="786" y="322"/>
                  </a:lnTo>
                  <a:lnTo>
                    <a:pt x="768" y="329"/>
                  </a:lnTo>
                  <a:lnTo>
                    <a:pt x="753" y="339"/>
                  </a:lnTo>
                  <a:lnTo>
                    <a:pt x="738" y="351"/>
                  </a:lnTo>
                  <a:lnTo>
                    <a:pt x="725" y="368"/>
                  </a:lnTo>
                  <a:lnTo>
                    <a:pt x="713" y="387"/>
                  </a:lnTo>
                  <a:lnTo>
                    <a:pt x="702" y="411"/>
                  </a:lnTo>
                  <a:lnTo>
                    <a:pt x="693" y="439"/>
                  </a:lnTo>
                  <a:lnTo>
                    <a:pt x="686" y="470"/>
                  </a:lnTo>
                  <a:lnTo>
                    <a:pt x="681" y="508"/>
                  </a:lnTo>
                  <a:lnTo>
                    <a:pt x="678" y="550"/>
                  </a:lnTo>
                  <a:lnTo>
                    <a:pt x="677" y="599"/>
                  </a:lnTo>
                  <a:lnTo>
                    <a:pt x="678" y="645"/>
                  </a:lnTo>
                  <a:lnTo>
                    <a:pt x="680" y="693"/>
                  </a:lnTo>
                  <a:lnTo>
                    <a:pt x="684" y="744"/>
                  </a:lnTo>
                  <a:lnTo>
                    <a:pt x="690" y="795"/>
                  </a:lnTo>
                  <a:lnTo>
                    <a:pt x="696" y="846"/>
                  </a:lnTo>
                  <a:lnTo>
                    <a:pt x="704" y="899"/>
                  </a:lnTo>
                  <a:lnTo>
                    <a:pt x="715" y="949"/>
                  </a:lnTo>
                  <a:lnTo>
                    <a:pt x="725" y="998"/>
                  </a:lnTo>
                  <a:lnTo>
                    <a:pt x="736" y="1045"/>
                  </a:lnTo>
                  <a:lnTo>
                    <a:pt x="750" y="1091"/>
                  </a:lnTo>
                  <a:lnTo>
                    <a:pt x="763" y="1133"/>
                  </a:lnTo>
                  <a:lnTo>
                    <a:pt x="778" y="1171"/>
                  </a:lnTo>
                  <a:lnTo>
                    <a:pt x="793" y="1204"/>
                  </a:lnTo>
                  <a:lnTo>
                    <a:pt x="809" y="1234"/>
                  </a:lnTo>
                  <a:lnTo>
                    <a:pt x="827" y="1258"/>
                  </a:lnTo>
                  <a:lnTo>
                    <a:pt x="844" y="1275"/>
                  </a:lnTo>
                  <a:lnTo>
                    <a:pt x="862" y="1287"/>
                  </a:lnTo>
                  <a:lnTo>
                    <a:pt x="880" y="1290"/>
                  </a:lnTo>
                  <a:lnTo>
                    <a:pt x="900" y="1287"/>
                  </a:lnTo>
                  <a:lnTo>
                    <a:pt x="918" y="1275"/>
                  </a:lnTo>
                  <a:lnTo>
                    <a:pt x="936" y="1258"/>
                  </a:lnTo>
                  <a:lnTo>
                    <a:pt x="953" y="1234"/>
                  </a:lnTo>
                  <a:lnTo>
                    <a:pt x="971" y="1204"/>
                  </a:lnTo>
                  <a:lnTo>
                    <a:pt x="986" y="1171"/>
                  </a:lnTo>
                  <a:lnTo>
                    <a:pt x="1002" y="1133"/>
                  </a:lnTo>
                  <a:lnTo>
                    <a:pt x="1015" y="1091"/>
                  </a:lnTo>
                  <a:lnTo>
                    <a:pt x="1028" y="1046"/>
                  </a:lnTo>
                  <a:lnTo>
                    <a:pt x="1041" y="999"/>
                  </a:lnTo>
                  <a:lnTo>
                    <a:pt x="1051" y="950"/>
                  </a:lnTo>
                  <a:lnTo>
                    <a:pt x="1060" y="899"/>
                  </a:lnTo>
                  <a:lnTo>
                    <a:pt x="1069" y="847"/>
                  </a:lnTo>
                  <a:lnTo>
                    <a:pt x="1076" y="796"/>
                  </a:lnTo>
                  <a:lnTo>
                    <a:pt x="1081" y="746"/>
                  </a:lnTo>
                  <a:lnTo>
                    <a:pt x="1085" y="695"/>
                  </a:lnTo>
                  <a:lnTo>
                    <a:pt x="1087" y="647"/>
                  </a:lnTo>
                  <a:lnTo>
                    <a:pt x="1087" y="601"/>
                  </a:lnTo>
                  <a:lnTo>
                    <a:pt x="1087" y="556"/>
                  </a:lnTo>
                  <a:lnTo>
                    <a:pt x="1084" y="515"/>
                  </a:lnTo>
                  <a:lnTo>
                    <a:pt x="1080" y="479"/>
                  </a:lnTo>
                  <a:lnTo>
                    <a:pt x="1075" y="447"/>
                  </a:lnTo>
                  <a:lnTo>
                    <a:pt x="1067" y="420"/>
                  </a:lnTo>
                  <a:lnTo>
                    <a:pt x="1057" y="396"/>
                  </a:lnTo>
                  <a:lnTo>
                    <a:pt x="1047" y="376"/>
                  </a:lnTo>
                  <a:lnTo>
                    <a:pt x="1036" y="360"/>
                  </a:lnTo>
                  <a:lnTo>
                    <a:pt x="1022" y="345"/>
                  </a:lnTo>
                  <a:lnTo>
                    <a:pt x="1008" y="335"/>
                  </a:lnTo>
                  <a:lnTo>
                    <a:pt x="992" y="326"/>
                  </a:lnTo>
                  <a:lnTo>
                    <a:pt x="976" y="319"/>
                  </a:lnTo>
                  <a:lnTo>
                    <a:pt x="959" y="314"/>
                  </a:lnTo>
                  <a:lnTo>
                    <a:pt x="941" y="311"/>
                  </a:lnTo>
                  <a:lnTo>
                    <a:pt x="923" y="309"/>
                  </a:lnTo>
                  <a:lnTo>
                    <a:pt x="903" y="309"/>
                  </a:lnTo>
                  <a:lnTo>
                    <a:pt x="883" y="308"/>
                  </a:lnTo>
                  <a:close/>
                  <a:moveTo>
                    <a:pt x="906" y="0"/>
                  </a:moveTo>
                  <a:lnTo>
                    <a:pt x="980" y="5"/>
                  </a:lnTo>
                  <a:lnTo>
                    <a:pt x="1053" y="16"/>
                  </a:lnTo>
                  <a:lnTo>
                    <a:pt x="1124" y="33"/>
                  </a:lnTo>
                  <a:lnTo>
                    <a:pt x="1192" y="56"/>
                  </a:lnTo>
                  <a:lnTo>
                    <a:pt x="1258" y="83"/>
                  </a:lnTo>
                  <a:lnTo>
                    <a:pt x="1321" y="116"/>
                  </a:lnTo>
                  <a:lnTo>
                    <a:pt x="1381" y="153"/>
                  </a:lnTo>
                  <a:lnTo>
                    <a:pt x="1437" y="195"/>
                  </a:lnTo>
                  <a:lnTo>
                    <a:pt x="1490" y="242"/>
                  </a:lnTo>
                  <a:lnTo>
                    <a:pt x="1539" y="293"/>
                  </a:lnTo>
                  <a:lnTo>
                    <a:pt x="1584" y="346"/>
                  </a:lnTo>
                  <a:lnTo>
                    <a:pt x="1624" y="405"/>
                  </a:lnTo>
                  <a:lnTo>
                    <a:pt x="1660" y="465"/>
                  </a:lnTo>
                  <a:lnTo>
                    <a:pt x="1691" y="529"/>
                  </a:lnTo>
                  <a:lnTo>
                    <a:pt x="1717" y="596"/>
                  </a:lnTo>
                  <a:lnTo>
                    <a:pt x="1737" y="665"/>
                  </a:lnTo>
                  <a:lnTo>
                    <a:pt x="1753" y="736"/>
                  </a:lnTo>
                  <a:lnTo>
                    <a:pt x="1761" y="810"/>
                  </a:lnTo>
                  <a:lnTo>
                    <a:pt x="1764" y="885"/>
                  </a:lnTo>
                  <a:lnTo>
                    <a:pt x="1761" y="954"/>
                  </a:lnTo>
                  <a:lnTo>
                    <a:pt x="1753" y="1022"/>
                  </a:lnTo>
                  <a:lnTo>
                    <a:pt x="1740" y="1088"/>
                  </a:lnTo>
                  <a:lnTo>
                    <a:pt x="1722" y="1152"/>
                  </a:lnTo>
                  <a:lnTo>
                    <a:pt x="1699" y="1215"/>
                  </a:lnTo>
                  <a:lnTo>
                    <a:pt x="1671" y="1274"/>
                  </a:lnTo>
                  <a:lnTo>
                    <a:pt x="1639" y="1332"/>
                  </a:lnTo>
                  <a:lnTo>
                    <a:pt x="1604" y="1386"/>
                  </a:lnTo>
                  <a:lnTo>
                    <a:pt x="1565" y="1438"/>
                  </a:lnTo>
                  <a:lnTo>
                    <a:pt x="1515" y="1503"/>
                  </a:lnTo>
                  <a:lnTo>
                    <a:pt x="1469" y="1571"/>
                  </a:lnTo>
                  <a:lnTo>
                    <a:pt x="1428" y="1642"/>
                  </a:lnTo>
                  <a:lnTo>
                    <a:pt x="1390" y="1714"/>
                  </a:lnTo>
                  <a:lnTo>
                    <a:pt x="1356" y="1788"/>
                  </a:lnTo>
                  <a:lnTo>
                    <a:pt x="1326" y="1864"/>
                  </a:lnTo>
                  <a:lnTo>
                    <a:pt x="1300" y="1941"/>
                  </a:lnTo>
                  <a:lnTo>
                    <a:pt x="1278" y="2020"/>
                  </a:lnTo>
                  <a:lnTo>
                    <a:pt x="1262" y="2100"/>
                  </a:lnTo>
                  <a:lnTo>
                    <a:pt x="494" y="2097"/>
                  </a:lnTo>
                  <a:lnTo>
                    <a:pt x="473" y="2005"/>
                  </a:lnTo>
                  <a:lnTo>
                    <a:pt x="446" y="1915"/>
                  </a:lnTo>
                  <a:lnTo>
                    <a:pt x="415" y="1827"/>
                  </a:lnTo>
                  <a:lnTo>
                    <a:pt x="378" y="1739"/>
                  </a:lnTo>
                  <a:lnTo>
                    <a:pt x="336" y="1655"/>
                  </a:lnTo>
                  <a:lnTo>
                    <a:pt x="290" y="1573"/>
                  </a:lnTo>
                  <a:lnTo>
                    <a:pt x="239" y="1493"/>
                  </a:lnTo>
                  <a:lnTo>
                    <a:pt x="182" y="1416"/>
                  </a:lnTo>
                  <a:lnTo>
                    <a:pt x="144" y="1363"/>
                  </a:lnTo>
                  <a:lnTo>
                    <a:pt x="110" y="1307"/>
                  </a:lnTo>
                  <a:lnTo>
                    <a:pt x="80" y="1249"/>
                  </a:lnTo>
                  <a:lnTo>
                    <a:pt x="54" y="1187"/>
                  </a:lnTo>
                  <a:lnTo>
                    <a:pt x="34" y="1124"/>
                  </a:lnTo>
                  <a:lnTo>
                    <a:pt x="17" y="1059"/>
                  </a:lnTo>
                  <a:lnTo>
                    <a:pt x="7" y="992"/>
                  </a:lnTo>
                  <a:lnTo>
                    <a:pt x="1" y="923"/>
                  </a:lnTo>
                  <a:lnTo>
                    <a:pt x="0" y="853"/>
                  </a:lnTo>
                  <a:lnTo>
                    <a:pt x="5" y="778"/>
                  </a:lnTo>
                  <a:lnTo>
                    <a:pt x="17" y="706"/>
                  </a:lnTo>
                  <a:lnTo>
                    <a:pt x="35" y="635"/>
                  </a:lnTo>
                  <a:lnTo>
                    <a:pt x="59" y="566"/>
                  </a:lnTo>
                  <a:lnTo>
                    <a:pt x="87" y="500"/>
                  </a:lnTo>
                  <a:lnTo>
                    <a:pt x="121" y="437"/>
                  </a:lnTo>
                  <a:lnTo>
                    <a:pt x="159" y="377"/>
                  </a:lnTo>
                  <a:lnTo>
                    <a:pt x="204" y="321"/>
                  </a:lnTo>
                  <a:lnTo>
                    <a:pt x="251" y="267"/>
                  </a:lnTo>
                  <a:lnTo>
                    <a:pt x="302" y="218"/>
                  </a:lnTo>
                  <a:lnTo>
                    <a:pt x="358" y="174"/>
                  </a:lnTo>
                  <a:lnTo>
                    <a:pt x="418" y="134"/>
                  </a:lnTo>
                  <a:lnTo>
                    <a:pt x="479" y="98"/>
                  </a:lnTo>
                  <a:lnTo>
                    <a:pt x="545" y="67"/>
                  </a:lnTo>
                  <a:lnTo>
                    <a:pt x="613" y="42"/>
                  </a:lnTo>
                  <a:lnTo>
                    <a:pt x="683" y="23"/>
                  </a:lnTo>
                  <a:lnTo>
                    <a:pt x="755" y="8"/>
                  </a:lnTo>
                  <a:lnTo>
                    <a:pt x="830" y="1"/>
                  </a:lnTo>
                  <a:lnTo>
                    <a:pt x="9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2" name="Group 1976"/>
          <p:cNvGrpSpPr/>
          <p:nvPr/>
        </p:nvGrpSpPr>
        <p:grpSpPr>
          <a:xfrm>
            <a:off x="6515635" y="4038599"/>
            <a:ext cx="554032" cy="567267"/>
            <a:chOff x="9480550" y="4468813"/>
            <a:chExt cx="382588" cy="368299"/>
          </a:xfrm>
          <a:solidFill>
            <a:schemeClr val="accent2"/>
          </a:solidFill>
        </p:grpSpPr>
        <p:sp>
          <p:nvSpPr>
            <p:cNvPr id="43" name="Freeform 503"/>
            <p:cNvSpPr>
              <a:spLocks/>
            </p:cNvSpPr>
            <p:nvPr/>
          </p:nvSpPr>
          <p:spPr bwMode="auto">
            <a:xfrm>
              <a:off x="9501188" y="4651375"/>
              <a:ext cx="339725" cy="185737"/>
            </a:xfrm>
            <a:custGeom>
              <a:avLst/>
              <a:gdLst>
                <a:gd name="T0" fmla="*/ 0 w 3000"/>
                <a:gd name="T1" fmla="*/ 0 h 1647"/>
                <a:gd name="T2" fmla="*/ 1204 w 3000"/>
                <a:gd name="T3" fmla="*/ 0 h 1647"/>
                <a:gd name="T4" fmla="*/ 1204 w 3000"/>
                <a:gd name="T5" fmla="*/ 600 h 1647"/>
                <a:gd name="T6" fmla="*/ 1208 w 3000"/>
                <a:gd name="T7" fmla="*/ 623 h 1647"/>
                <a:gd name="T8" fmla="*/ 1216 w 3000"/>
                <a:gd name="T9" fmla="*/ 643 h 1647"/>
                <a:gd name="T10" fmla="*/ 1229 w 3000"/>
                <a:gd name="T11" fmla="*/ 660 h 1647"/>
                <a:gd name="T12" fmla="*/ 1246 w 3000"/>
                <a:gd name="T13" fmla="*/ 674 h 1647"/>
                <a:gd name="T14" fmla="*/ 1267 w 3000"/>
                <a:gd name="T15" fmla="*/ 682 h 1647"/>
                <a:gd name="T16" fmla="*/ 1290 w 3000"/>
                <a:gd name="T17" fmla="*/ 685 h 1647"/>
                <a:gd name="T18" fmla="*/ 1713 w 3000"/>
                <a:gd name="T19" fmla="*/ 685 h 1647"/>
                <a:gd name="T20" fmla="*/ 1736 w 3000"/>
                <a:gd name="T21" fmla="*/ 682 h 1647"/>
                <a:gd name="T22" fmla="*/ 1757 w 3000"/>
                <a:gd name="T23" fmla="*/ 674 h 1647"/>
                <a:gd name="T24" fmla="*/ 1774 w 3000"/>
                <a:gd name="T25" fmla="*/ 660 h 1647"/>
                <a:gd name="T26" fmla="*/ 1786 w 3000"/>
                <a:gd name="T27" fmla="*/ 643 h 1647"/>
                <a:gd name="T28" fmla="*/ 1795 w 3000"/>
                <a:gd name="T29" fmla="*/ 623 h 1647"/>
                <a:gd name="T30" fmla="*/ 1799 w 3000"/>
                <a:gd name="T31" fmla="*/ 600 h 1647"/>
                <a:gd name="T32" fmla="*/ 1796 w 3000"/>
                <a:gd name="T33" fmla="*/ 0 h 1647"/>
                <a:gd name="T34" fmla="*/ 3000 w 3000"/>
                <a:gd name="T35" fmla="*/ 0 h 1647"/>
                <a:gd name="T36" fmla="*/ 3000 w 3000"/>
                <a:gd name="T37" fmla="*/ 1647 h 1647"/>
                <a:gd name="T38" fmla="*/ 0 w 3000"/>
                <a:gd name="T39" fmla="*/ 1647 h 1647"/>
                <a:gd name="T40" fmla="*/ 0 w 3000"/>
                <a:gd name="T41" fmla="*/ 0 h 1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00" h="1647">
                  <a:moveTo>
                    <a:pt x="0" y="0"/>
                  </a:moveTo>
                  <a:lnTo>
                    <a:pt x="1204" y="0"/>
                  </a:lnTo>
                  <a:lnTo>
                    <a:pt x="1204" y="600"/>
                  </a:lnTo>
                  <a:lnTo>
                    <a:pt x="1208" y="623"/>
                  </a:lnTo>
                  <a:lnTo>
                    <a:pt x="1216" y="643"/>
                  </a:lnTo>
                  <a:lnTo>
                    <a:pt x="1229" y="660"/>
                  </a:lnTo>
                  <a:lnTo>
                    <a:pt x="1246" y="674"/>
                  </a:lnTo>
                  <a:lnTo>
                    <a:pt x="1267" y="682"/>
                  </a:lnTo>
                  <a:lnTo>
                    <a:pt x="1290" y="685"/>
                  </a:lnTo>
                  <a:lnTo>
                    <a:pt x="1713" y="685"/>
                  </a:lnTo>
                  <a:lnTo>
                    <a:pt x="1736" y="682"/>
                  </a:lnTo>
                  <a:lnTo>
                    <a:pt x="1757" y="674"/>
                  </a:lnTo>
                  <a:lnTo>
                    <a:pt x="1774" y="660"/>
                  </a:lnTo>
                  <a:lnTo>
                    <a:pt x="1786" y="643"/>
                  </a:lnTo>
                  <a:lnTo>
                    <a:pt x="1795" y="623"/>
                  </a:lnTo>
                  <a:lnTo>
                    <a:pt x="1799" y="600"/>
                  </a:lnTo>
                  <a:lnTo>
                    <a:pt x="1796" y="0"/>
                  </a:lnTo>
                  <a:lnTo>
                    <a:pt x="3000" y="0"/>
                  </a:lnTo>
                  <a:lnTo>
                    <a:pt x="3000" y="1647"/>
                  </a:lnTo>
                  <a:lnTo>
                    <a:pt x="0" y="164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Rectangle 504"/>
            <p:cNvSpPr>
              <a:spLocks noChangeArrowheads="1"/>
            </p:cNvSpPr>
            <p:nvPr/>
          </p:nvSpPr>
          <p:spPr bwMode="auto">
            <a:xfrm>
              <a:off x="9480550" y="4533900"/>
              <a:ext cx="382588" cy="98425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505"/>
            <p:cNvSpPr>
              <a:spLocks/>
            </p:cNvSpPr>
            <p:nvPr/>
          </p:nvSpPr>
          <p:spPr bwMode="auto">
            <a:xfrm>
              <a:off x="9601200" y="4468813"/>
              <a:ext cx="141288" cy="46037"/>
            </a:xfrm>
            <a:custGeom>
              <a:avLst/>
              <a:gdLst>
                <a:gd name="T0" fmla="*/ 580 w 1251"/>
                <a:gd name="T1" fmla="*/ 0 h 400"/>
                <a:gd name="T2" fmla="*/ 670 w 1251"/>
                <a:gd name="T3" fmla="*/ 0 h 400"/>
                <a:gd name="T4" fmla="*/ 761 w 1251"/>
                <a:gd name="T5" fmla="*/ 6 h 400"/>
                <a:gd name="T6" fmla="*/ 851 w 1251"/>
                <a:gd name="T7" fmla="*/ 17 h 400"/>
                <a:gd name="T8" fmla="*/ 940 w 1251"/>
                <a:gd name="T9" fmla="*/ 35 h 400"/>
                <a:gd name="T10" fmla="*/ 1028 w 1251"/>
                <a:gd name="T11" fmla="*/ 57 h 400"/>
                <a:gd name="T12" fmla="*/ 1115 w 1251"/>
                <a:gd name="T13" fmla="*/ 86 h 400"/>
                <a:gd name="T14" fmla="*/ 1200 w 1251"/>
                <a:gd name="T15" fmla="*/ 119 h 400"/>
                <a:gd name="T16" fmla="*/ 1217 w 1251"/>
                <a:gd name="T17" fmla="*/ 130 h 400"/>
                <a:gd name="T18" fmla="*/ 1231 w 1251"/>
                <a:gd name="T19" fmla="*/ 143 h 400"/>
                <a:gd name="T20" fmla="*/ 1242 w 1251"/>
                <a:gd name="T21" fmla="*/ 159 h 400"/>
                <a:gd name="T22" fmla="*/ 1248 w 1251"/>
                <a:gd name="T23" fmla="*/ 178 h 400"/>
                <a:gd name="T24" fmla="*/ 1251 w 1251"/>
                <a:gd name="T25" fmla="*/ 198 h 400"/>
                <a:gd name="T26" fmla="*/ 1251 w 1251"/>
                <a:gd name="T27" fmla="*/ 400 h 400"/>
                <a:gd name="T28" fmla="*/ 1079 w 1251"/>
                <a:gd name="T29" fmla="*/ 400 h 400"/>
                <a:gd name="T30" fmla="*/ 1079 w 1251"/>
                <a:gd name="T31" fmla="*/ 253 h 400"/>
                <a:gd name="T32" fmla="*/ 998 w 1251"/>
                <a:gd name="T33" fmla="*/ 226 h 400"/>
                <a:gd name="T34" fmla="*/ 916 w 1251"/>
                <a:gd name="T35" fmla="*/ 203 h 400"/>
                <a:gd name="T36" fmla="*/ 834 w 1251"/>
                <a:gd name="T37" fmla="*/ 187 h 400"/>
                <a:gd name="T38" fmla="*/ 751 w 1251"/>
                <a:gd name="T39" fmla="*/ 176 h 400"/>
                <a:gd name="T40" fmla="*/ 666 w 1251"/>
                <a:gd name="T41" fmla="*/ 169 h 400"/>
                <a:gd name="T42" fmla="*/ 582 w 1251"/>
                <a:gd name="T43" fmla="*/ 169 h 400"/>
                <a:gd name="T44" fmla="*/ 498 w 1251"/>
                <a:gd name="T45" fmla="*/ 176 h 400"/>
                <a:gd name="T46" fmla="*/ 414 w 1251"/>
                <a:gd name="T47" fmla="*/ 187 h 400"/>
                <a:gd name="T48" fmla="*/ 332 w 1251"/>
                <a:gd name="T49" fmla="*/ 203 h 400"/>
                <a:gd name="T50" fmla="*/ 250 w 1251"/>
                <a:gd name="T51" fmla="*/ 226 h 400"/>
                <a:gd name="T52" fmla="*/ 169 w 1251"/>
                <a:gd name="T53" fmla="*/ 253 h 400"/>
                <a:gd name="T54" fmla="*/ 169 w 1251"/>
                <a:gd name="T55" fmla="*/ 400 h 400"/>
                <a:gd name="T56" fmla="*/ 0 w 1251"/>
                <a:gd name="T57" fmla="*/ 400 h 400"/>
                <a:gd name="T58" fmla="*/ 0 w 1251"/>
                <a:gd name="T59" fmla="*/ 198 h 400"/>
                <a:gd name="T60" fmla="*/ 2 w 1251"/>
                <a:gd name="T61" fmla="*/ 179 h 400"/>
                <a:gd name="T62" fmla="*/ 10 w 1251"/>
                <a:gd name="T63" fmla="*/ 160 h 400"/>
                <a:gd name="T64" fmla="*/ 20 w 1251"/>
                <a:gd name="T65" fmla="*/ 144 h 400"/>
                <a:gd name="T66" fmla="*/ 34 w 1251"/>
                <a:gd name="T67" fmla="*/ 130 h 400"/>
                <a:gd name="T68" fmla="*/ 51 w 1251"/>
                <a:gd name="T69" fmla="*/ 119 h 400"/>
                <a:gd name="T70" fmla="*/ 136 w 1251"/>
                <a:gd name="T71" fmla="*/ 86 h 400"/>
                <a:gd name="T72" fmla="*/ 223 w 1251"/>
                <a:gd name="T73" fmla="*/ 57 h 400"/>
                <a:gd name="T74" fmla="*/ 311 w 1251"/>
                <a:gd name="T75" fmla="*/ 35 h 400"/>
                <a:gd name="T76" fmla="*/ 400 w 1251"/>
                <a:gd name="T77" fmla="*/ 17 h 400"/>
                <a:gd name="T78" fmla="*/ 490 w 1251"/>
                <a:gd name="T79" fmla="*/ 6 h 400"/>
                <a:gd name="T80" fmla="*/ 580 w 1251"/>
                <a:gd name="T81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251" h="400">
                  <a:moveTo>
                    <a:pt x="580" y="0"/>
                  </a:moveTo>
                  <a:lnTo>
                    <a:pt x="670" y="0"/>
                  </a:lnTo>
                  <a:lnTo>
                    <a:pt x="761" y="6"/>
                  </a:lnTo>
                  <a:lnTo>
                    <a:pt x="851" y="17"/>
                  </a:lnTo>
                  <a:lnTo>
                    <a:pt x="940" y="35"/>
                  </a:lnTo>
                  <a:lnTo>
                    <a:pt x="1028" y="57"/>
                  </a:lnTo>
                  <a:lnTo>
                    <a:pt x="1115" y="86"/>
                  </a:lnTo>
                  <a:lnTo>
                    <a:pt x="1200" y="119"/>
                  </a:lnTo>
                  <a:lnTo>
                    <a:pt x="1217" y="130"/>
                  </a:lnTo>
                  <a:lnTo>
                    <a:pt x="1231" y="143"/>
                  </a:lnTo>
                  <a:lnTo>
                    <a:pt x="1242" y="159"/>
                  </a:lnTo>
                  <a:lnTo>
                    <a:pt x="1248" y="178"/>
                  </a:lnTo>
                  <a:lnTo>
                    <a:pt x="1251" y="198"/>
                  </a:lnTo>
                  <a:lnTo>
                    <a:pt x="1251" y="400"/>
                  </a:lnTo>
                  <a:lnTo>
                    <a:pt x="1079" y="400"/>
                  </a:lnTo>
                  <a:lnTo>
                    <a:pt x="1079" y="253"/>
                  </a:lnTo>
                  <a:lnTo>
                    <a:pt x="998" y="226"/>
                  </a:lnTo>
                  <a:lnTo>
                    <a:pt x="916" y="203"/>
                  </a:lnTo>
                  <a:lnTo>
                    <a:pt x="834" y="187"/>
                  </a:lnTo>
                  <a:lnTo>
                    <a:pt x="751" y="176"/>
                  </a:lnTo>
                  <a:lnTo>
                    <a:pt x="666" y="169"/>
                  </a:lnTo>
                  <a:lnTo>
                    <a:pt x="582" y="169"/>
                  </a:lnTo>
                  <a:lnTo>
                    <a:pt x="498" y="176"/>
                  </a:lnTo>
                  <a:lnTo>
                    <a:pt x="414" y="187"/>
                  </a:lnTo>
                  <a:lnTo>
                    <a:pt x="332" y="203"/>
                  </a:lnTo>
                  <a:lnTo>
                    <a:pt x="250" y="226"/>
                  </a:lnTo>
                  <a:lnTo>
                    <a:pt x="169" y="253"/>
                  </a:lnTo>
                  <a:lnTo>
                    <a:pt x="169" y="400"/>
                  </a:lnTo>
                  <a:lnTo>
                    <a:pt x="0" y="400"/>
                  </a:lnTo>
                  <a:lnTo>
                    <a:pt x="0" y="198"/>
                  </a:lnTo>
                  <a:lnTo>
                    <a:pt x="2" y="179"/>
                  </a:lnTo>
                  <a:lnTo>
                    <a:pt x="10" y="160"/>
                  </a:lnTo>
                  <a:lnTo>
                    <a:pt x="20" y="144"/>
                  </a:lnTo>
                  <a:lnTo>
                    <a:pt x="34" y="130"/>
                  </a:lnTo>
                  <a:lnTo>
                    <a:pt x="51" y="119"/>
                  </a:lnTo>
                  <a:lnTo>
                    <a:pt x="136" y="86"/>
                  </a:lnTo>
                  <a:lnTo>
                    <a:pt x="223" y="57"/>
                  </a:lnTo>
                  <a:lnTo>
                    <a:pt x="311" y="35"/>
                  </a:lnTo>
                  <a:lnTo>
                    <a:pt x="400" y="17"/>
                  </a:lnTo>
                  <a:lnTo>
                    <a:pt x="490" y="6"/>
                  </a:lnTo>
                  <a:lnTo>
                    <a:pt x="5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482600" y="1337733"/>
            <a:ext cx="1947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+mj-lt"/>
              </a:rPr>
              <a:t>2024 год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9948334" y="1286933"/>
            <a:ext cx="187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dirty="0" smtClean="0">
                <a:latin typeface="+mj-lt"/>
              </a:rPr>
              <a:t>2025 год</a:t>
            </a:r>
          </a:p>
        </p:txBody>
      </p:sp>
      <p:grpSp>
        <p:nvGrpSpPr>
          <p:cNvPr id="50" name="Группа 49"/>
          <p:cNvGrpSpPr/>
          <p:nvPr/>
        </p:nvGrpSpPr>
        <p:grpSpPr>
          <a:xfrm>
            <a:off x="545572" y="5162550"/>
            <a:ext cx="4972050" cy="923925"/>
            <a:chOff x="516997" y="5362575"/>
            <a:chExt cx="4972050" cy="448733"/>
          </a:xfrm>
        </p:grpSpPr>
        <p:sp>
          <p:nvSpPr>
            <p:cNvPr id="63" name="Прямоугольник 62"/>
            <p:cNvSpPr/>
            <p:nvPr/>
          </p:nvSpPr>
          <p:spPr>
            <a:xfrm>
              <a:off x="2171700" y="5362575"/>
              <a:ext cx="1657350" cy="44767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latin typeface="+mj-lt"/>
                </a:rPr>
                <a:t>Собственные средства</a:t>
              </a:r>
            </a:p>
            <a:p>
              <a:pPr algn="ctr"/>
              <a:r>
                <a:rPr lang="ru-RU" sz="2800" dirty="0" smtClean="0">
                  <a:latin typeface="+mj-lt"/>
                </a:rPr>
                <a:t>39,8</a:t>
              </a:r>
              <a:endParaRPr lang="ru-RU" sz="2800" dirty="0">
                <a:latin typeface="+mj-lt"/>
              </a:endParaRPr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3831697" y="5363633"/>
              <a:ext cx="1657350" cy="44767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chemeClr val="accent3"/>
                  </a:solidFill>
                  <a:latin typeface="+mj-lt"/>
                </a:rPr>
                <a:t>Средства населения</a:t>
              </a:r>
            </a:p>
            <a:p>
              <a:pPr algn="ctr"/>
              <a:r>
                <a:rPr lang="ru-RU" sz="2800" dirty="0" smtClean="0">
                  <a:solidFill>
                    <a:schemeClr val="accent3"/>
                  </a:solidFill>
                  <a:latin typeface="+mj-lt"/>
                </a:rPr>
                <a:t>2,5</a:t>
              </a:r>
              <a:endParaRPr lang="ru-RU" sz="2800" dirty="0">
                <a:solidFill>
                  <a:schemeClr val="accent3"/>
                </a:solidFill>
                <a:latin typeface="+mj-lt"/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516997" y="5363633"/>
              <a:ext cx="1657350" cy="447675"/>
            </a:xfrm>
            <a:prstGeom prst="rect">
              <a:avLst/>
            </a:prstGeom>
            <a:solidFill>
              <a:schemeClr val="accent1">
                <a:lumMod val="50000"/>
                <a:lumOff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latin typeface="+mj-lt"/>
                </a:rPr>
                <a:t>Областные средства</a:t>
              </a:r>
            </a:p>
            <a:p>
              <a:pPr algn="ctr"/>
              <a:r>
                <a:rPr lang="ru-RU" sz="2800" dirty="0" smtClean="0">
                  <a:latin typeface="+mj-lt"/>
                </a:rPr>
                <a:t>61,9</a:t>
              </a:r>
              <a:endParaRPr lang="ru-RU" sz="2800" dirty="0">
                <a:latin typeface="+mj-lt"/>
              </a:endParaRPr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6736822" y="5162550"/>
            <a:ext cx="4972050" cy="923925"/>
            <a:chOff x="516997" y="5362575"/>
            <a:chExt cx="4972050" cy="448733"/>
          </a:xfrm>
        </p:grpSpPr>
        <p:sp>
          <p:nvSpPr>
            <p:cNvPr id="56" name="Прямоугольник 55"/>
            <p:cNvSpPr/>
            <p:nvPr/>
          </p:nvSpPr>
          <p:spPr>
            <a:xfrm>
              <a:off x="2171700" y="5362575"/>
              <a:ext cx="1657350" cy="44767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latin typeface="+mj-lt"/>
                </a:rPr>
                <a:t>Собственные средства </a:t>
              </a:r>
            </a:p>
            <a:p>
              <a:pPr algn="ctr"/>
              <a:r>
                <a:rPr lang="ru-RU" sz="2800" dirty="0" smtClean="0">
                  <a:latin typeface="+mj-lt"/>
                </a:rPr>
                <a:t>38,8</a:t>
              </a: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3831697" y="5363633"/>
              <a:ext cx="1657350" cy="44767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chemeClr val="accent3"/>
                  </a:solidFill>
                  <a:latin typeface="+mj-lt"/>
                </a:rPr>
                <a:t>Средства населения</a:t>
              </a:r>
            </a:p>
            <a:p>
              <a:pPr algn="ctr"/>
              <a:r>
                <a:rPr lang="ru-RU" sz="2800" dirty="0" smtClean="0">
                  <a:solidFill>
                    <a:schemeClr val="accent3"/>
                  </a:solidFill>
                  <a:latin typeface="+mj-lt"/>
                </a:rPr>
                <a:t>2,2</a:t>
              </a:r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516997" y="5363633"/>
              <a:ext cx="1657350" cy="447675"/>
            </a:xfrm>
            <a:prstGeom prst="rect">
              <a:avLst/>
            </a:prstGeom>
            <a:solidFill>
              <a:schemeClr val="accent1">
                <a:lumMod val="50000"/>
                <a:lumOff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latin typeface="+mj-lt"/>
                </a:rPr>
                <a:t>Областные средства</a:t>
              </a:r>
            </a:p>
            <a:p>
              <a:pPr algn="ctr"/>
              <a:r>
                <a:rPr lang="ru-RU" sz="2800" dirty="0" smtClean="0">
                  <a:latin typeface="+mj-lt"/>
                </a:rPr>
                <a:t>61,2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738719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7019925" cy="6858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grpSp>
        <p:nvGrpSpPr>
          <p:cNvPr id="2" name="Группа 2"/>
          <p:cNvGrpSpPr/>
          <p:nvPr/>
        </p:nvGrpSpPr>
        <p:grpSpPr>
          <a:xfrm>
            <a:off x="142875" y="723900"/>
            <a:ext cx="7162800" cy="5815667"/>
            <a:chOff x="1209675" y="-885825"/>
            <a:chExt cx="7162800" cy="5815667"/>
          </a:xfrm>
        </p:grpSpPr>
        <p:sp>
          <p:nvSpPr>
            <p:cNvPr id="4" name="TextBox 3"/>
            <p:cNvSpPr txBox="1"/>
            <p:nvPr/>
          </p:nvSpPr>
          <p:spPr>
            <a:xfrm>
              <a:off x="1209675" y="-885825"/>
              <a:ext cx="3905251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69850" h="69850" prst="divot"/>
              </a:sp3d>
            </a:bodyPr>
            <a:lstStyle/>
            <a:p>
              <a:r>
                <a:rPr lang="ru-RU" sz="28800" b="1" dirty="0" smtClean="0">
                  <a:solidFill>
                    <a:schemeClr val="bg1"/>
                  </a:solidFill>
                </a:rPr>
                <a:t>16</a:t>
              </a:r>
              <a:endParaRPr lang="ru-RU" sz="28800" b="1" dirty="0">
                <a:solidFill>
                  <a:schemeClr val="bg1"/>
                </a:solidFill>
              </a:endParaRPr>
            </a:p>
          </p:txBody>
        </p:sp>
        <p:cxnSp>
          <p:nvCxnSpPr>
            <p:cNvPr id="5" name="Straight Connector 16">
              <a:extLst>
                <a:ext uri="{FF2B5EF4-FFF2-40B4-BE49-F238E27FC236}">
                  <a16:creationId xmlns="" xmlns:a16="http://schemas.microsoft.com/office/drawing/2014/main" id="{7863A1DD-0893-47BB-9370-2906D39066A2}"/>
                </a:ext>
              </a:extLst>
            </p:cNvPr>
            <p:cNvCxnSpPr/>
            <p:nvPr/>
          </p:nvCxnSpPr>
          <p:spPr>
            <a:xfrm>
              <a:off x="2038350" y="3181350"/>
              <a:ext cx="9525" cy="1543050"/>
            </a:xfrm>
            <a:prstGeom prst="line">
              <a:avLst/>
            </a:prstGeom>
            <a:ln w="57150" cap="rnd">
              <a:solidFill>
                <a:schemeClr val="bg1"/>
              </a:solidFill>
              <a:prstDash val="soli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Прямоугольник 5"/>
            <p:cNvSpPr/>
            <p:nvPr/>
          </p:nvSpPr>
          <p:spPr>
            <a:xfrm>
              <a:off x="2263415" y="2806184"/>
              <a:ext cx="6109060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4800" b="1" dirty="0" smtClean="0">
                  <a:solidFill>
                    <a:schemeClr val="bg1"/>
                  </a:solidFill>
                  <a:latin typeface="+mj-lt"/>
                </a:rPr>
                <a:t>муниципальных программ</a:t>
              </a:r>
              <a:r>
                <a:rPr lang="ru-RU" dirty="0" smtClean="0">
                  <a:solidFill>
                    <a:schemeClr val="bg1"/>
                  </a:solidFill>
                </a:rPr>
                <a:t>, действовавших в 2025 году,   то есть </a:t>
              </a:r>
              <a:r>
                <a:rPr lang="ru-RU" dirty="0" smtClean="0">
                  <a:solidFill>
                    <a:schemeClr val="bg1"/>
                  </a:solidFill>
                  <a:cs typeface="Times New Roman" pitchFamily="18" charset="0"/>
                </a:rPr>
                <a:t>бюджет города Курска является программно-ориентированным.</a:t>
              </a:r>
              <a:endParaRPr lang="ru-RU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8" name="Диаграмма 7"/>
          <p:cNvGraphicFramePr/>
          <p:nvPr/>
        </p:nvGraphicFramePr>
        <p:xfrm>
          <a:off x="7143750" y="3047881"/>
          <a:ext cx="4886326" cy="3539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8564880" y="2388870"/>
            <a:ext cx="36271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Общий объем программных </a:t>
            </a:r>
          </a:p>
          <a:p>
            <a:r>
              <a:rPr lang="ru-RU" sz="1600" dirty="0" smtClean="0"/>
              <a:t>расходов в 2025 году составил </a:t>
            </a:r>
          </a:p>
          <a:p>
            <a:r>
              <a:rPr lang="ru-RU" sz="1600" b="1" dirty="0" smtClean="0"/>
              <a:t>18 367,2 млн. руб. </a:t>
            </a:r>
          </a:p>
          <a:p>
            <a:r>
              <a:rPr lang="ru-RU" sz="1600" dirty="0" smtClean="0"/>
              <a:t>(</a:t>
            </a:r>
            <a:r>
              <a:rPr lang="ru-RU" sz="1600" b="1" dirty="0" smtClean="0"/>
              <a:t>98,1 % </a:t>
            </a:r>
            <a:r>
              <a:rPr lang="ru-RU" sz="1600" dirty="0" smtClean="0">
                <a:cs typeface="Times New Roman" pitchFamily="18" charset="0"/>
              </a:rPr>
              <a:t>от общего объема расходов) </a:t>
            </a:r>
          </a:p>
        </p:txBody>
      </p:sp>
      <p:sp>
        <p:nvSpPr>
          <p:cNvPr id="10" name="Выноска 2 (без границы) 9"/>
          <p:cNvSpPr/>
          <p:nvPr/>
        </p:nvSpPr>
        <p:spPr>
          <a:xfrm>
            <a:off x="9062086" y="3310771"/>
            <a:ext cx="2762250" cy="1139309"/>
          </a:xfrm>
          <a:prstGeom prst="callout2">
            <a:avLst>
              <a:gd name="adj1" fmla="val 20210"/>
              <a:gd name="adj2" fmla="val 43183"/>
              <a:gd name="adj3" fmla="val 18750"/>
              <a:gd name="adj4" fmla="val -16667"/>
              <a:gd name="adj5" fmla="val 71625"/>
              <a:gd name="adj6" fmla="val -32893"/>
            </a:avLst>
          </a:prstGeom>
          <a:noFill/>
          <a:ln w="19050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086600" y="121920"/>
            <a:ext cx="49987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Программно-целевой метод</a:t>
            </a:r>
            <a:r>
              <a:rPr lang="ru-RU" sz="1600" dirty="0" smtClean="0"/>
              <a:t> — это метод, при котором </a:t>
            </a:r>
            <a:r>
              <a:rPr lang="ru-RU" sz="1600" b="1" dirty="0" smtClean="0"/>
              <a:t>бюджетные расходы формируются и распределяются на финансовое обеспечение реализации государственных (муниципальных) программ</a:t>
            </a:r>
            <a:r>
              <a:rPr lang="ru-RU" sz="1600" dirty="0" smtClean="0"/>
              <a:t>, которые формируются исходя из приоритетных целей социально-экономического развития территории. </a:t>
            </a:r>
            <a:endParaRPr lang="ru-RU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>
            <a:extLst>
              <a:ext uri="{FF2B5EF4-FFF2-40B4-BE49-F238E27FC236}">
                <a16:creationId xmlns:a16="http://schemas.microsoft.com/office/drawing/2014/main" xmlns="" id="{7EDA3FE8-F864-45B3-AF56-5B42D51D53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3979" y="1272454"/>
            <a:ext cx="5482961" cy="449842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dirty="0" smtClean="0">
                <a:cs typeface="Times New Roman" pitchFamily="18" charset="0"/>
              </a:rPr>
              <a:t>1.Развитие культуры и туризма в городе Курске –  </a:t>
            </a:r>
            <a:r>
              <a:rPr lang="ru-RU" sz="1800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1 088,7</a:t>
            </a:r>
          </a:p>
          <a:p>
            <a:pPr>
              <a:defRPr/>
            </a:pPr>
            <a:r>
              <a:rPr lang="ru-RU" dirty="0" smtClean="0">
                <a:cs typeface="Times New Roman" pitchFamily="18" charset="0"/>
              </a:rPr>
              <a:t>2.Социальная поддержка граждан города Курска –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1 664,8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latin typeface="+mj-lt"/>
              <a:cs typeface="Times New Roman" pitchFamily="18" charset="0"/>
            </a:endParaRPr>
          </a:p>
          <a:p>
            <a:pPr>
              <a:defRPr/>
            </a:pPr>
            <a:r>
              <a:rPr lang="ru-RU" dirty="0" smtClean="0">
                <a:cs typeface="Times New Roman" pitchFamily="18" charset="0"/>
              </a:rPr>
              <a:t>3.Развитие образования в городе Курске – </a:t>
            </a:r>
            <a:r>
              <a:rPr lang="ru-RU" sz="1800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10 178,3</a:t>
            </a:r>
          </a:p>
          <a:p>
            <a:pPr>
              <a:defRPr/>
            </a:pPr>
            <a:r>
              <a:rPr lang="ru-RU" dirty="0" smtClean="0">
                <a:cs typeface="Times New Roman" pitchFamily="18" charset="0"/>
              </a:rPr>
              <a:t>4.Управление муниципальным имуществом и земельными ресурсами города Курска –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101,7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latin typeface="+mj-lt"/>
              <a:cs typeface="Times New Roman" pitchFamily="18" charset="0"/>
            </a:endParaRPr>
          </a:p>
          <a:p>
            <a:pPr>
              <a:defRPr/>
            </a:pPr>
            <a:r>
              <a:rPr lang="ru-RU" dirty="0" smtClean="0">
                <a:cs typeface="Times New Roman" pitchFamily="18" charset="0"/>
              </a:rPr>
              <a:t>5.Энергосбережение и повышение энергетической эффективности на территории МО "Город Курск" – </a:t>
            </a:r>
            <a:r>
              <a:rPr lang="ru-RU" sz="1800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0,3</a:t>
            </a:r>
          </a:p>
          <a:p>
            <a:pPr>
              <a:defRPr/>
            </a:pPr>
            <a:r>
              <a:rPr lang="ru-RU" dirty="0" smtClean="0">
                <a:cs typeface="Times New Roman" pitchFamily="18" charset="0"/>
              </a:rPr>
              <a:t>6.Обеспечение жильем граждан города Курска –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501,8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latin typeface="+mj-lt"/>
              <a:cs typeface="Times New Roman" pitchFamily="18" charset="0"/>
            </a:endParaRPr>
          </a:p>
          <a:p>
            <a:pPr>
              <a:defRPr/>
            </a:pPr>
            <a:r>
              <a:rPr lang="ru-RU" dirty="0" smtClean="0">
                <a:cs typeface="Times New Roman" pitchFamily="18" charset="0"/>
              </a:rPr>
              <a:t>7.Организация предоставления населению жилищно-коммунальных услуг, благоустройство и охрана окружающей среды в городе Курске – </a:t>
            </a:r>
            <a:r>
              <a:rPr lang="ru-RU" sz="1800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899,3</a:t>
            </a:r>
            <a:endParaRPr lang="ru-RU" dirty="0" smtClean="0">
              <a:solidFill>
                <a:schemeClr val="accent2"/>
              </a:solidFill>
              <a:latin typeface="+mj-lt"/>
              <a:cs typeface="Times New Roman" pitchFamily="18" charset="0"/>
            </a:endParaRPr>
          </a:p>
          <a:p>
            <a:pPr>
              <a:defRPr/>
            </a:pPr>
            <a:r>
              <a:rPr lang="ru-RU" dirty="0" smtClean="0">
                <a:cs typeface="Times New Roman" pitchFamily="18" charset="0"/>
              </a:rPr>
              <a:t>8.Совершенствование работы с молодежью, системы отдыха и оздоровления детей, развитие физической культуры и спорта в городе Курске –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599,8</a:t>
            </a:r>
            <a:endParaRPr lang="ru-RU" dirty="0" smtClean="0">
              <a:solidFill>
                <a:schemeClr val="accent1">
                  <a:lumMod val="75000"/>
                </a:schemeClr>
              </a:solidFill>
              <a:latin typeface="+mj-lt"/>
              <a:cs typeface="Times New Roman" pitchFamily="18" charset="0"/>
            </a:endParaRPr>
          </a:p>
          <a:p>
            <a:pPr>
              <a:defRPr/>
            </a:pPr>
            <a:r>
              <a:rPr lang="ru-RU" dirty="0" smtClean="0">
                <a:cs typeface="Times New Roman" pitchFamily="18" charset="0"/>
              </a:rPr>
              <a:t>9.Градостроительство и инвестиционная деятельность в городе Курске –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446,2</a:t>
            </a:r>
            <a:endParaRPr lang="ru-RU" b="1" dirty="0">
              <a:latin typeface="+mj-lt"/>
              <a:cs typeface="Times New Roman" pitchFamily="18" charset="0"/>
            </a:endParaRP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xmlns="" id="{0755A1EB-D085-45D2-BA86-DF8A7E0514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17920" y="1281767"/>
            <a:ext cx="5638800" cy="423595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dirty="0" smtClean="0">
                <a:cs typeface="Times New Roman" pitchFamily="18" charset="0"/>
              </a:rPr>
              <a:t>10.Развитие транспортной системы, обеспечение перевозки пассажиров в городе Курске и безопасности  дорожного движения – </a:t>
            </a:r>
            <a:r>
              <a:rPr lang="ru-RU" sz="1800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1 790,5</a:t>
            </a:r>
          </a:p>
          <a:p>
            <a:pPr>
              <a:defRPr/>
            </a:pPr>
            <a:r>
              <a:rPr lang="ru-RU" dirty="0" smtClean="0">
                <a:cs typeface="Times New Roman" pitchFamily="18" charset="0"/>
              </a:rPr>
              <a:t>11.Профилактика правонарушений в городе Курске –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 8,1</a:t>
            </a:r>
          </a:p>
          <a:p>
            <a:pPr>
              <a:defRPr/>
            </a:pPr>
            <a:r>
              <a:rPr lang="ru-RU" dirty="0" smtClean="0">
                <a:cs typeface="Times New Roman" pitchFamily="18" charset="0"/>
              </a:rPr>
              <a:t>12. Развитие и совершенствование системы гражданской обороны, защита населения и территории от чрезвычайных ситуаций,  обеспечение первичных мер пожарной безопасности и безопасности людей на водных объектах в городе Курске – </a:t>
            </a:r>
            <a:r>
              <a:rPr lang="ru-RU" sz="1800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121,2</a:t>
            </a:r>
          </a:p>
          <a:p>
            <a:pPr>
              <a:defRPr/>
            </a:pPr>
            <a:r>
              <a:rPr lang="ru-RU" dirty="0" smtClean="0">
                <a:cs typeface="Times New Roman" pitchFamily="18" charset="0"/>
              </a:rPr>
              <a:t>13.Управление муниципальными финансами                       города Курска –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263</a:t>
            </a:r>
          </a:p>
          <a:p>
            <a:pPr>
              <a:defRPr/>
            </a:pPr>
            <a:r>
              <a:rPr lang="ru-RU" dirty="0" smtClean="0">
                <a:cs typeface="Times New Roman" pitchFamily="18" charset="0"/>
              </a:rPr>
              <a:t>14.Развитие малого и среднего предпринимательства в городе Курске – </a:t>
            </a:r>
            <a:r>
              <a:rPr lang="ru-RU" sz="1800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33,2</a:t>
            </a:r>
          </a:p>
          <a:p>
            <a:pPr>
              <a:defRPr/>
            </a:pPr>
            <a:r>
              <a:rPr lang="ru-RU" dirty="0" smtClean="0">
                <a:cs typeface="Times New Roman" pitchFamily="18" charset="0"/>
              </a:rPr>
              <a:t>15.Развитие системы муниципального управления в городе Курске –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538,3</a:t>
            </a:r>
          </a:p>
          <a:p>
            <a:pPr>
              <a:defRPr/>
            </a:pPr>
            <a:r>
              <a:rPr lang="ru-RU" dirty="0" smtClean="0">
                <a:cs typeface="Times New Roman" pitchFamily="18" charset="0"/>
              </a:rPr>
              <a:t>16.Формирование современной городской среды в муниципальном образовании «Город Курск» –  </a:t>
            </a:r>
            <a:r>
              <a:rPr lang="ru-RU" sz="1800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132</a:t>
            </a:r>
            <a:endParaRPr lang="ru-RU" sz="18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C41D347-75FE-4B39-8269-4994ACB42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297" y="467364"/>
            <a:ext cx="11180076" cy="695924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ИСПОЛНЕНИЕ МУНИЦИПАЛЬНЫХ ПРОГРАММ В 2025 ГОДУ </a:t>
            </a:r>
            <a:r>
              <a:rPr lang="ru-RU" sz="2000" b="0" dirty="0" smtClean="0">
                <a:latin typeface="+mn-lt"/>
              </a:rPr>
              <a:t>(млн.руб.)</a:t>
            </a:r>
            <a:endParaRPr lang="ru-RU" b="0" dirty="0" smtClean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19767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E4EF8A49-5EDB-4573-965D-C170F1B8B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МУНИЦИПАЛЬНЫЙ ДОЛГ ГОРОДА КУРСКА</a:t>
            </a:r>
            <a:endParaRPr lang="ru-RU" b="0" dirty="0">
              <a:latin typeface="+mn-lt"/>
            </a:endParaRPr>
          </a:p>
        </p:txBody>
      </p:sp>
      <p:grpSp>
        <p:nvGrpSpPr>
          <p:cNvPr id="2" name="Группа 35"/>
          <p:cNvGrpSpPr/>
          <p:nvPr/>
        </p:nvGrpSpPr>
        <p:grpSpPr>
          <a:xfrm>
            <a:off x="400051" y="1133475"/>
            <a:ext cx="10677524" cy="3142041"/>
            <a:chOff x="1619250" y="1314450"/>
            <a:chExt cx="8753475" cy="2966508"/>
          </a:xfrm>
        </p:grpSpPr>
        <p:grpSp>
          <p:nvGrpSpPr>
            <p:cNvPr id="4" name="Группа 30"/>
            <p:cNvGrpSpPr/>
            <p:nvPr/>
          </p:nvGrpSpPr>
          <p:grpSpPr>
            <a:xfrm>
              <a:off x="1619250" y="1314450"/>
              <a:ext cx="4808972" cy="2966508"/>
              <a:chOff x="7832366" y="771525"/>
              <a:chExt cx="4902199" cy="2966508"/>
            </a:xfrm>
          </p:grpSpPr>
          <p:graphicFrame>
            <p:nvGraphicFramePr>
              <p:cNvPr id="28" name="Диаграмма 27"/>
              <p:cNvGraphicFramePr/>
              <p:nvPr/>
            </p:nvGraphicFramePr>
            <p:xfrm>
              <a:off x="7832366" y="771525"/>
              <a:ext cx="4902199" cy="296650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sp>
            <p:nvSpPr>
              <p:cNvPr id="30" name="Прямоугольник 29"/>
              <p:cNvSpPr/>
              <p:nvPr/>
            </p:nvSpPr>
            <p:spPr>
              <a:xfrm>
                <a:off x="10263149" y="3152775"/>
                <a:ext cx="1676400" cy="504825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dirty="0" smtClean="0">
                    <a:solidFill>
                      <a:schemeClr val="tx1"/>
                    </a:solidFill>
                    <a:latin typeface="+mj-lt"/>
                  </a:rPr>
                  <a:t>2024 год</a:t>
                </a:r>
                <a:endParaRPr lang="ru-RU" sz="28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grpSp>
          <p:nvGrpSpPr>
            <p:cNvPr id="5" name="Группа 34"/>
            <p:cNvGrpSpPr/>
            <p:nvPr/>
          </p:nvGrpSpPr>
          <p:grpSpPr>
            <a:xfrm>
              <a:off x="5839350" y="1381125"/>
              <a:ext cx="4533375" cy="2833050"/>
              <a:chOff x="5839350" y="1381125"/>
              <a:chExt cx="4533375" cy="2833050"/>
            </a:xfrm>
          </p:grpSpPr>
          <p:graphicFrame>
            <p:nvGraphicFramePr>
              <p:cNvPr id="32" name="Диаграмма 31"/>
              <p:cNvGraphicFramePr/>
              <p:nvPr/>
            </p:nvGraphicFramePr>
            <p:xfrm>
              <a:off x="5839350" y="1381125"/>
              <a:ext cx="4533375" cy="283305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33" name="Прямоугольник 32"/>
              <p:cNvSpPr/>
              <p:nvPr/>
            </p:nvSpPr>
            <p:spPr>
              <a:xfrm>
                <a:off x="5946906" y="3695700"/>
                <a:ext cx="1644519" cy="504825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800" dirty="0" smtClean="0">
                    <a:solidFill>
                      <a:schemeClr val="tx1"/>
                    </a:solidFill>
                    <a:latin typeface="+mj-lt"/>
                  </a:rPr>
                  <a:t>2025</a:t>
                </a:r>
                <a:r>
                  <a:rPr lang="ru-RU" sz="2800" dirty="0" smtClean="0">
                    <a:solidFill>
                      <a:srgbClr val="FF0000"/>
                    </a:solidFill>
                    <a:latin typeface="+mj-lt"/>
                  </a:rPr>
                  <a:t> </a:t>
                </a:r>
                <a:r>
                  <a:rPr lang="ru-RU" sz="2800" dirty="0" smtClean="0">
                    <a:solidFill>
                      <a:schemeClr val="tx1"/>
                    </a:solidFill>
                    <a:latin typeface="+mj-lt"/>
                  </a:rPr>
                  <a:t>год</a:t>
                </a:r>
                <a:endParaRPr lang="ru-RU" sz="2800" dirty="0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</p:grpSp>
      <p:grpSp>
        <p:nvGrpSpPr>
          <p:cNvPr id="6" name="Группа 40"/>
          <p:cNvGrpSpPr/>
          <p:nvPr/>
        </p:nvGrpSpPr>
        <p:grpSpPr>
          <a:xfrm>
            <a:off x="2971800" y="4573691"/>
            <a:ext cx="5629274" cy="1674709"/>
            <a:chOff x="3937130" y="4810125"/>
            <a:chExt cx="4614900" cy="1581150"/>
          </a:xfrm>
        </p:grpSpPr>
        <p:sp>
          <p:nvSpPr>
            <p:cNvPr id="34" name="TextBox 33"/>
            <p:cNvSpPr txBox="1"/>
            <p:nvPr/>
          </p:nvSpPr>
          <p:spPr>
            <a:xfrm>
              <a:off x="4381499" y="4810125"/>
              <a:ext cx="37147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 smtClean="0">
                  <a:latin typeface="+mj-lt"/>
                </a:rPr>
                <a:t>ДОЛГОВАЯ НАГРУЗКА</a:t>
              </a:r>
              <a:endParaRPr lang="ru-RU" dirty="0">
                <a:latin typeface="+mj-lt"/>
              </a:endParaRPr>
            </a:p>
          </p:txBody>
        </p:sp>
        <p:grpSp>
          <p:nvGrpSpPr>
            <p:cNvPr id="7" name="Группа 39"/>
            <p:cNvGrpSpPr/>
            <p:nvPr/>
          </p:nvGrpSpPr>
          <p:grpSpPr>
            <a:xfrm>
              <a:off x="3937130" y="5226564"/>
              <a:ext cx="4614900" cy="1164711"/>
              <a:chOff x="3603755" y="4216914"/>
              <a:chExt cx="4614900" cy="1164711"/>
            </a:xfrm>
          </p:grpSpPr>
          <p:sp>
            <p:nvSpPr>
              <p:cNvPr id="37" name="8-конечная звезда 36"/>
              <p:cNvSpPr/>
              <p:nvPr/>
            </p:nvSpPr>
            <p:spPr>
              <a:xfrm>
                <a:off x="3603755" y="4229100"/>
                <a:ext cx="1073020" cy="1152525"/>
              </a:xfrm>
              <a:prstGeom prst="star8">
                <a:avLst/>
              </a:prstGeom>
              <a:solidFill>
                <a:schemeClr val="bg1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  <a:latin typeface="+mj-lt"/>
                  </a:rPr>
                  <a:t>40,7%</a:t>
                </a:r>
                <a:endParaRPr lang="ru-RU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38" name="8-конечная звезда 37"/>
              <p:cNvSpPr/>
              <p:nvPr/>
            </p:nvSpPr>
            <p:spPr>
              <a:xfrm>
                <a:off x="7167949" y="4216914"/>
                <a:ext cx="1050706" cy="1152525"/>
              </a:xfrm>
              <a:prstGeom prst="star8">
                <a:avLst/>
              </a:prstGeom>
              <a:solidFill>
                <a:schemeClr val="bg1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>
                    <a:solidFill>
                      <a:schemeClr val="tx1"/>
                    </a:solidFill>
                    <a:latin typeface="+mj-lt"/>
                  </a:rPr>
                  <a:t>38,8%</a:t>
                </a:r>
                <a:endParaRPr lang="ru-RU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39" name="Стрелка вниз 38"/>
              <p:cNvSpPr/>
              <p:nvPr/>
            </p:nvSpPr>
            <p:spPr>
              <a:xfrm rot="17700563">
                <a:off x="5704889" y="3844704"/>
                <a:ext cx="504343" cy="1925639"/>
              </a:xfrm>
              <a:prstGeom prst="downArrow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43" name="TextBox 42"/>
          <p:cNvSpPr txBox="1"/>
          <p:nvPr/>
        </p:nvSpPr>
        <p:spPr>
          <a:xfrm>
            <a:off x="9525000" y="4752975"/>
            <a:ext cx="2667000" cy="1477328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Показатель долговой нагрузки на бюджет города Курска в 2025 году снижен до уровня 38,8%</a:t>
            </a:r>
            <a:endParaRPr lang="ru-RU" dirty="0"/>
          </a:p>
        </p:txBody>
      </p:sp>
      <p:sp>
        <p:nvSpPr>
          <p:cNvPr id="44" name="TextBox 1"/>
          <p:cNvSpPr txBox="1"/>
          <p:nvPr/>
        </p:nvSpPr>
        <p:spPr>
          <a:xfrm>
            <a:off x="7196137" y="2767012"/>
            <a:ext cx="1190625" cy="71437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solidFill>
                  <a:schemeClr val="bg1"/>
                </a:solidFill>
                <a:latin typeface="+mj-lt"/>
              </a:rPr>
              <a:t>2 590 млн.руб.</a:t>
            </a:r>
            <a:endParaRPr lang="ru-RU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5" name="TextBox 1"/>
          <p:cNvSpPr txBox="1"/>
          <p:nvPr/>
        </p:nvSpPr>
        <p:spPr>
          <a:xfrm>
            <a:off x="8249602" y="1658302"/>
            <a:ext cx="1190625" cy="71437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solidFill>
                  <a:schemeClr val="bg1"/>
                </a:solidFill>
                <a:latin typeface="+mj-lt"/>
              </a:rPr>
              <a:t>553,3 млн.руб.</a:t>
            </a:r>
            <a:endParaRPr lang="ru-RU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6" name="TextBox 1"/>
          <p:cNvSpPr txBox="1"/>
          <p:nvPr/>
        </p:nvSpPr>
        <p:spPr>
          <a:xfrm>
            <a:off x="2467927" y="1673542"/>
            <a:ext cx="1190625" cy="71437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solidFill>
                  <a:schemeClr val="bg1"/>
                </a:solidFill>
                <a:latin typeface="+mj-lt"/>
              </a:rPr>
              <a:t>830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+mj-lt"/>
              </a:rPr>
              <a:t>млн.руб.</a:t>
            </a:r>
            <a:endParaRPr lang="ru-RU" sz="1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58308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C1F52DE-5FAB-4ABD-9FE3-81F2C02E74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189" y="744071"/>
            <a:ext cx="10327340" cy="4975411"/>
          </a:xfrm>
          <a:prstGeom prst="round2DiagRect">
            <a:avLst/>
          </a:prstGeom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1613647" y="1070479"/>
            <a:ext cx="89736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Контактная информация</a:t>
            </a:r>
            <a:br>
              <a:rPr lang="ru-RU" sz="2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</a:br>
            <a:r>
              <a:rPr lang="ru-RU" sz="2400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Комитет финансов города Курска</a:t>
            </a:r>
          </a:p>
          <a:p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город  Курск</a:t>
            </a:r>
          </a:p>
          <a:p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ул. Ленина, 1</a:t>
            </a:r>
            <a:b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u="sng" dirty="0" smtClean="0">
                <a:solidFill>
                  <a:schemeClr val="bg1"/>
                </a:solidFill>
                <a:cs typeface="Times New Roman" pitchFamily="18" charset="0"/>
              </a:rPr>
              <a:t>Председатель: </a:t>
            </a:r>
            <a:r>
              <a:rPr lang="ru-RU" dirty="0" err="1" smtClean="0">
                <a:solidFill>
                  <a:schemeClr val="bg1"/>
                </a:solidFill>
                <a:cs typeface="Times New Roman" pitchFamily="18" charset="0"/>
              </a:rPr>
              <a:t>Яковченко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 Светлана Анатольевна</a:t>
            </a:r>
            <a:b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факс 8 /4712/55-48-57</a:t>
            </a:r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>e-mail: gorfin@kursktelecom.ru</a:t>
            </a:r>
            <a:b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время приема граждан: </a:t>
            </a:r>
            <a:r>
              <a:rPr lang="ru-RU" dirty="0" err="1" smtClean="0">
                <a:solidFill>
                  <a:schemeClr val="bg1"/>
                </a:solidFill>
                <a:cs typeface="Times New Roman" pitchFamily="18" charset="0"/>
              </a:rPr>
              <a:t>пн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- пт. 9:00-13:00; 14:00-16:00</a:t>
            </a:r>
          </a:p>
          <a:p>
            <a:r>
              <a:rPr lang="ru-RU" u="sng" dirty="0" smtClean="0">
                <a:solidFill>
                  <a:schemeClr val="bg1"/>
                </a:solidFill>
                <a:cs typeface="Times New Roman" pitchFamily="18" charset="0"/>
              </a:rPr>
              <a:t>Контактные телефоны: </a:t>
            </a:r>
          </a:p>
          <a:p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Заместитель председателя комитета: Кузнецова Ольга Юрьевна 55-47-80;</a:t>
            </a:r>
          </a:p>
          <a:p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Начальника отдела планирования доходов: </a:t>
            </a:r>
          </a:p>
          <a:p>
            <a:r>
              <a:rPr lang="ru-RU" dirty="0" err="1" smtClean="0">
                <a:solidFill>
                  <a:schemeClr val="bg1"/>
                </a:solidFill>
                <a:cs typeface="Times New Roman" pitchFamily="18" charset="0"/>
              </a:rPr>
              <a:t>Аквилянова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 Елена Сергеевна, 70-00-06;</a:t>
            </a:r>
          </a:p>
          <a:p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Начальник бюджетного отдела: </a:t>
            </a:r>
            <a:r>
              <a:rPr lang="ru-RU" dirty="0" err="1" smtClean="0">
                <a:solidFill>
                  <a:schemeClr val="bg1"/>
                </a:solidFill>
                <a:cs typeface="Times New Roman" pitchFamily="18" charset="0"/>
              </a:rPr>
              <a:t>Валиулина</a:t>
            </a:r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 Вита Рафаиловна, 70-00-01</a:t>
            </a:r>
          </a:p>
          <a:p>
            <a:r>
              <a:rPr lang="ru-RU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37921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BC1F52DE-5FAB-4ABD-9FE3-81F2C02E74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alphaModFix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2692"/>
            <a:ext cx="12192000" cy="3888975"/>
          </a:xfrm>
          <a:prstGeom prst="rect">
            <a:avLst/>
          </a:prstGeom>
          <a:ln>
            <a:noFill/>
          </a:ln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1112FCAF-875D-4788-9F4B-C1518A52DBC3}"/>
              </a:ext>
            </a:extLst>
          </p:cNvPr>
          <p:cNvSpPr/>
          <p:nvPr/>
        </p:nvSpPr>
        <p:spPr>
          <a:xfrm>
            <a:off x="1782460" y="2494806"/>
            <a:ext cx="8609152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  <a:latin typeface="+mj-lt"/>
              </a:rPr>
              <a:t>СПАСИБО, ЧТО ПОСЕТИЛИ</a:t>
            </a:r>
          </a:p>
          <a:p>
            <a:pPr algn="ctr"/>
            <a:r>
              <a:rPr lang="ru-RU" sz="4400" dirty="0" smtClean="0">
                <a:solidFill>
                  <a:schemeClr val="bg1"/>
                </a:solidFill>
                <a:latin typeface="+mj-lt"/>
              </a:rPr>
              <a:t> ИНФОРМАЦИОННЫЙ РЕСУРС </a:t>
            </a:r>
          </a:p>
          <a:p>
            <a:pPr algn="ctr"/>
            <a:r>
              <a:rPr lang="ru-RU" sz="4400" dirty="0" smtClean="0">
                <a:solidFill>
                  <a:schemeClr val="bg1"/>
                </a:solidFill>
                <a:latin typeface="+mj-lt"/>
              </a:rPr>
              <a:t>«БЮДЖЕТ ДЛЯ ГРАЖДАН»!</a:t>
            </a:r>
            <a:endParaRPr lang="ru-RU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38294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человек, компьютер, женщина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ACF42FD6-36A3-461B-81A6-227EB7C894A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222" b="12222"/>
          <a:stretch>
            <a:fillRect/>
          </a:stretch>
        </p:blipFill>
        <p:spPr/>
      </p:pic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41414636-CE8E-465F-BFEE-0671819A6847}"/>
              </a:ext>
            </a:extLst>
          </p:cNvPr>
          <p:cNvSpPr/>
          <p:nvPr/>
        </p:nvSpPr>
        <p:spPr>
          <a:xfrm>
            <a:off x="6204824" y="4818045"/>
            <a:ext cx="440465" cy="420317"/>
          </a:xfrm>
          <a:custGeom>
            <a:avLst/>
            <a:gdLst>
              <a:gd name="connsiteX0" fmla="*/ 0 w 435703"/>
              <a:gd name="connsiteY0" fmla="*/ 0 h 420317"/>
              <a:gd name="connsiteX1" fmla="*/ 435703 w 435703"/>
              <a:gd name="connsiteY1" fmla="*/ 0 h 420317"/>
              <a:gd name="connsiteX2" fmla="*/ 176733 w 435703"/>
              <a:gd name="connsiteY2" fmla="*/ 420317 h 420317"/>
              <a:gd name="connsiteX3" fmla="*/ 175459 w 435703"/>
              <a:gd name="connsiteY3" fmla="*/ 420317 h 420317"/>
              <a:gd name="connsiteX4" fmla="*/ 0 w 435703"/>
              <a:gd name="connsiteY4" fmla="*/ 0 h 420317"/>
              <a:gd name="connsiteX0" fmla="*/ 0 w 435703"/>
              <a:gd name="connsiteY0" fmla="*/ 0 h 420317"/>
              <a:gd name="connsiteX1" fmla="*/ 435703 w 435703"/>
              <a:gd name="connsiteY1" fmla="*/ 14288 h 420317"/>
              <a:gd name="connsiteX2" fmla="*/ 176733 w 435703"/>
              <a:gd name="connsiteY2" fmla="*/ 420317 h 420317"/>
              <a:gd name="connsiteX3" fmla="*/ 175459 w 435703"/>
              <a:gd name="connsiteY3" fmla="*/ 420317 h 420317"/>
              <a:gd name="connsiteX4" fmla="*/ 0 w 435703"/>
              <a:gd name="connsiteY4" fmla="*/ 0 h 420317"/>
              <a:gd name="connsiteX0" fmla="*/ 0 w 440465"/>
              <a:gd name="connsiteY0" fmla="*/ 0 h 420317"/>
              <a:gd name="connsiteX1" fmla="*/ 440465 w 440465"/>
              <a:gd name="connsiteY1" fmla="*/ 19051 h 420317"/>
              <a:gd name="connsiteX2" fmla="*/ 176733 w 440465"/>
              <a:gd name="connsiteY2" fmla="*/ 420317 h 420317"/>
              <a:gd name="connsiteX3" fmla="*/ 175459 w 440465"/>
              <a:gd name="connsiteY3" fmla="*/ 420317 h 420317"/>
              <a:gd name="connsiteX4" fmla="*/ 0 w 440465"/>
              <a:gd name="connsiteY4" fmla="*/ 0 h 420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465" h="420317">
                <a:moveTo>
                  <a:pt x="0" y="0"/>
                </a:moveTo>
                <a:lnTo>
                  <a:pt x="440465" y="19051"/>
                </a:lnTo>
                <a:lnTo>
                  <a:pt x="176733" y="420317"/>
                </a:lnTo>
                <a:lnTo>
                  <a:pt x="175459" y="420317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D25C89B9-7A78-479F-9318-CA2484706F89}"/>
              </a:ext>
            </a:extLst>
          </p:cNvPr>
          <p:cNvSpPr/>
          <p:nvPr/>
        </p:nvSpPr>
        <p:spPr>
          <a:xfrm>
            <a:off x="1" y="1802675"/>
            <a:ext cx="6643219" cy="3038475"/>
          </a:xfrm>
          <a:custGeom>
            <a:avLst/>
            <a:gdLst>
              <a:gd name="connsiteX0" fmla="*/ 0 w 6643219"/>
              <a:gd name="connsiteY0" fmla="*/ 0 h 2821648"/>
              <a:gd name="connsiteX1" fmla="*/ 5465335 w 6643219"/>
              <a:gd name="connsiteY1" fmla="*/ 0 h 2821648"/>
              <a:gd name="connsiteX2" fmla="*/ 6643219 w 6643219"/>
              <a:gd name="connsiteY2" fmla="*/ 2821648 h 2821648"/>
              <a:gd name="connsiteX3" fmla="*/ 0 w 6643219"/>
              <a:gd name="connsiteY3" fmla="*/ 2821648 h 2821648"/>
              <a:gd name="connsiteX4" fmla="*/ 0 w 6643219"/>
              <a:gd name="connsiteY4" fmla="*/ 0 h 282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3219" h="2821648">
                <a:moveTo>
                  <a:pt x="0" y="0"/>
                </a:moveTo>
                <a:lnTo>
                  <a:pt x="5465335" y="0"/>
                </a:lnTo>
                <a:lnTo>
                  <a:pt x="6643219" y="2821648"/>
                </a:lnTo>
                <a:lnTo>
                  <a:pt x="0" y="28216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xmlns="" id="{7BA77E3E-F038-4820-B2B7-A1DE2AC78C44}"/>
              </a:ext>
            </a:extLst>
          </p:cNvPr>
          <p:cNvSpPr/>
          <p:nvPr/>
        </p:nvSpPr>
        <p:spPr>
          <a:xfrm>
            <a:off x="-36904" y="3185578"/>
            <a:ext cx="6150643" cy="277830"/>
          </a:xfrm>
          <a:custGeom>
            <a:avLst/>
            <a:gdLst>
              <a:gd name="connsiteX0" fmla="*/ 0 w 2198246"/>
              <a:gd name="connsiteY0" fmla="*/ 0 h 252000"/>
              <a:gd name="connsiteX1" fmla="*/ 2198246 w 2198246"/>
              <a:gd name="connsiteY1" fmla="*/ 0 h 252000"/>
              <a:gd name="connsiteX2" fmla="*/ 2198246 w 2198246"/>
              <a:gd name="connsiteY2" fmla="*/ 252000 h 252000"/>
              <a:gd name="connsiteX3" fmla="*/ 0 w 2198246"/>
              <a:gd name="connsiteY3" fmla="*/ 252000 h 252000"/>
              <a:gd name="connsiteX4" fmla="*/ 0 w 2198246"/>
              <a:gd name="connsiteY4" fmla="*/ 0 h 252000"/>
              <a:gd name="connsiteX0" fmla="*/ 0 w 2258536"/>
              <a:gd name="connsiteY0" fmla="*/ 0 h 252000"/>
              <a:gd name="connsiteX1" fmla="*/ 2198246 w 2258536"/>
              <a:gd name="connsiteY1" fmla="*/ 0 h 252000"/>
              <a:gd name="connsiteX2" fmla="*/ 2258536 w 2258536"/>
              <a:gd name="connsiteY2" fmla="*/ 241952 h 252000"/>
              <a:gd name="connsiteX3" fmla="*/ 0 w 2258536"/>
              <a:gd name="connsiteY3" fmla="*/ 252000 h 252000"/>
              <a:gd name="connsiteX4" fmla="*/ 0 w 2258536"/>
              <a:gd name="connsiteY4" fmla="*/ 0 h 252000"/>
              <a:gd name="connsiteX0" fmla="*/ 0 w 2258536"/>
              <a:gd name="connsiteY0" fmla="*/ 0 h 252000"/>
              <a:gd name="connsiteX1" fmla="*/ 2137956 w 2258536"/>
              <a:gd name="connsiteY1" fmla="*/ 0 h 252000"/>
              <a:gd name="connsiteX2" fmla="*/ 2258536 w 2258536"/>
              <a:gd name="connsiteY2" fmla="*/ 241952 h 252000"/>
              <a:gd name="connsiteX3" fmla="*/ 0 w 2258536"/>
              <a:gd name="connsiteY3" fmla="*/ 252000 h 252000"/>
              <a:gd name="connsiteX4" fmla="*/ 0 w 2258536"/>
              <a:gd name="connsiteY4" fmla="*/ 0 h 252000"/>
              <a:gd name="connsiteX0" fmla="*/ 0 w 2243463"/>
              <a:gd name="connsiteY0" fmla="*/ 0 h 252000"/>
              <a:gd name="connsiteX1" fmla="*/ 2137956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0 h 252000"/>
              <a:gd name="connsiteX1" fmla="*/ 2148005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0 h 252000"/>
              <a:gd name="connsiteX1" fmla="*/ 2148005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0 h 252000"/>
              <a:gd name="connsiteX1" fmla="*/ 2138480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6350 h 258350"/>
              <a:gd name="connsiteX1" fmla="*/ 2148005 w 2243463"/>
              <a:gd name="connsiteY1" fmla="*/ 0 h 258350"/>
              <a:gd name="connsiteX2" fmla="*/ 2243463 w 2243463"/>
              <a:gd name="connsiteY2" fmla="*/ 248302 h 258350"/>
              <a:gd name="connsiteX3" fmla="*/ 0 w 2243463"/>
              <a:gd name="connsiteY3" fmla="*/ 258350 h 258350"/>
              <a:gd name="connsiteX4" fmla="*/ 0 w 2243463"/>
              <a:gd name="connsiteY4" fmla="*/ 6350 h 258350"/>
              <a:gd name="connsiteX0" fmla="*/ 0 w 2284524"/>
              <a:gd name="connsiteY0" fmla="*/ 6350 h 258350"/>
              <a:gd name="connsiteX1" fmla="*/ 2148005 w 2284524"/>
              <a:gd name="connsiteY1" fmla="*/ 0 h 258350"/>
              <a:gd name="connsiteX2" fmla="*/ 2284524 w 2284524"/>
              <a:gd name="connsiteY2" fmla="*/ 248302 h 258350"/>
              <a:gd name="connsiteX3" fmla="*/ 0 w 2284524"/>
              <a:gd name="connsiteY3" fmla="*/ 258350 h 258350"/>
              <a:gd name="connsiteX4" fmla="*/ 0 w 2284524"/>
              <a:gd name="connsiteY4" fmla="*/ 6350 h 258350"/>
              <a:gd name="connsiteX0" fmla="*/ 0 w 2284524"/>
              <a:gd name="connsiteY0" fmla="*/ 9881 h 261881"/>
              <a:gd name="connsiteX1" fmla="*/ 2142553 w 2284524"/>
              <a:gd name="connsiteY1" fmla="*/ 0 h 261881"/>
              <a:gd name="connsiteX2" fmla="*/ 2284524 w 2284524"/>
              <a:gd name="connsiteY2" fmla="*/ 251833 h 261881"/>
              <a:gd name="connsiteX3" fmla="*/ 0 w 2284524"/>
              <a:gd name="connsiteY3" fmla="*/ 261881 h 261881"/>
              <a:gd name="connsiteX4" fmla="*/ 0 w 2284524"/>
              <a:gd name="connsiteY4" fmla="*/ 9881 h 261881"/>
              <a:gd name="connsiteX0" fmla="*/ 0 w 2284524"/>
              <a:gd name="connsiteY0" fmla="*/ 9881 h 261881"/>
              <a:gd name="connsiteX1" fmla="*/ 2142553 w 2284524"/>
              <a:gd name="connsiteY1" fmla="*/ 0 h 261881"/>
              <a:gd name="connsiteX2" fmla="*/ 2284524 w 2284524"/>
              <a:gd name="connsiteY2" fmla="*/ 255363 h 261881"/>
              <a:gd name="connsiteX3" fmla="*/ 0 w 2284524"/>
              <a:gd name="connsiteY3" fmla="*/ 261881 h 261881"/>
              <a:gd name="connsiteX4" fmla="*/ 0 w 2284524"/>
              <a:gd name="connsiteY4" fmla="*/ 9881 h 261881"/>
              <a:gd name="connsiteX0" fmla="*/ 0 w 2284524"/>
              <a:gd name="connsiteY0" fmla="*/ 9881 h 261881"/>
              <a:gd name="connsiteX1" fmla="*/ 2119547 w 2284524"/>
              <a:gd name="connsiteY1" fmla="*/ 0 h 261881"/>
              <a:gd name="connsiteX2" fmla="*/ 2284524 w 2284524"/>
              <a:gd name="connsiteY2" fmla="*/ 255363 h 261881"/>
              <a:gd name="connsiteX3" fmla="*/ 0 w 2284524"/>
              <a:gd name="connsiteY3" fmla="*/ 261881 h 261881"/>
              <a:gd name="connsiteX4" fmla="*/ 0 w 2284524"/>
              <a:gd name="connsiteY4" fmla="*/ 9881 h 261881"/>
              <a:gd name="connsiteX0" fmla="*/ 0 w 2275322"/>
              <a:gd name="connsiteY0" fmla="*/ 9881 h 261881"/>
              <a:gd name="connsiteX1" fmla="*/ 2119547 w 2275322"/>
              <a:gd name="connsiteY1" fmla="*/ 0 h 261881"/>
              <a:gd name="connsiteX2" fmla="*/ 2275322 w 2275322"/>
              <a:gd name="connsiteY2" fmla="*/ 255363 h 261881"/>
              <a:gd name="connsiteX3" fmla="*/ 0 w 2275322"/>
              <a:gd name="connsiteY3" fmla="*/ 261881 h 261881"/>
              <a:gd name="connsiteX4" fmla="*/ 0 w 2275322"/>
              <a:gd name="connsiteY4" fmla="*/ 9881 h 261881"/>
              <a:gd name="connsiteX0" fmla="*/ 0 w 2266120"/>
              <a:gd name="connsiteY0" fmla="*/ 9881 h 261881"/>
              <a:gd name="connsiteX1" fmla="*/ 2119547 w 2266120"/>
              <a:gd name="connsiteY1" fmla="*/ 0 h 261881"/>
              <a:gd name="connsiteX2" fmla="*/ 2266120 w 2266120"/>
              <a:gd name="connsiteY2" fmla="*/ 255363 h 261881"/>
              <a:gd name="connsiteX3" fmla="*/ 0 w 2266120"/>
              <a:gd name="connsiteY3" fmla="*/ 261881 h 261881"/>
              <a:gd name="connsiteX4" fmla="*/ 0 w 2266120"/>
              <a:gd name="connsiteY4" fmla="*/ 9881 h 261881"/>
              <a:gd name="connsiteX0" fmla="*/ 0 w 2266120"/>
              <a:gd name="connsiteY0" fmla="*/ 9881 h 261881"/>
              <a:gd name="connsiteX1" fmla="*/ 2119547 w 2266120"/>
              <a:gd name="connsiteY1" fmla="*/ 0 h 261881"/>
              <a:gd name="connsiteX2" fmla="*/ 2266120 w 2266120"/>
              <a:gd name="connsiteY2" fmla="*/ 252384 h 261881"/>
              <a:gd name="connsiteX3" fmla="*/ 0 w 2266120"/>
              <a:gd name="connsiteY3" fmla="*/ 261881 h 261881"/>
              <a:gd name="connsiteX4" fmla="*/ 0 w 2266120"/>
              <a:gd name="connsiteY4" fmla="*/ 9881 h 261881"/>
              <a:gd name="connsiteX0" fmla="*/ 0 w 2266120"/>
              <a:gd name="connsiteY0" fmla="*/ 25830 h 277830"/>
              <a:gd name="connsiteX1" fmla="*/ 2225225 w 2266120"/>
              <a:gd name="connsiteY1" fmla="*/ 0 h 277830"/>
              <a:gd name="connsiteX2" fmla="*/ 2266120 w 2266120"/>
              <a:gd name="connsiteY2" fmla="*/ 268333 h 277830"/>
              <a:gd name="connsiteX3" fmla="*/ 0 w 2266120"/>
              <a:gd name="connsiteY3" fmla="*/ 277830 h 277830"/>
              <a:gd name="connsiteX4" fmla="*/ 0 w 2266120"/>
              <a:gd name="connsiteY4" fmla="*/ 25830 h 277830"/>
              <a:gd name="connsiteX0" fmla="*/ 0 w 2260249"/>
              <a:gd name="connsiteY0" fmla="*/ 25830 h 277830"/>
              <a:gd name="connsiteX1" fmla="*/ 2225225 w 2260249"/>
              <a:gd name="connsiteY1" fmla="*/ 0 h 277830"/>
              <a:gd name="connsiteX2" fmla="*/ 2260249 w 2260249"/>
              <a:gd name="connsiteY2" fmla="*/ 268333 h 277830"/>
              <a:gd name="connsiteX3" fmla="*/ 0 w 2260249"/>
              <a:gd name="connsiteY3" fmla="*/ 277830 h 277830"/>
              <a:gd name="connsiteX4" fmla="*/ 0 w 2260249"/>
              <a:gd name="connsiteY4" fmla="*/ 25830 h 277830"/>
              <a:gd name="connsiteX0" fmla="*/ 0 w 2260249"/>
              <a:gd name="connsiteY0" fmla="*/ 25830 h 277830"/>
              <a:gd name="connsiteX1" fmla="*/ 2225225 w 2260249"/>
              <a:gd name="connsiteY1" fmla="*/ 0 h 277830"/>
              <a:gd name="connsiteX2" fmla="*/ 2260249 w 2260249"/>
              <a:gd name="connsiteY2" fmla="*/ 268333 h 277830"/>
              <a:gd name="connsiteX3" fmla="*/ 0 w 2260249"/>
              <a:gd name="connsiteY3" fmla="*/ 277830 h 277830"/>
              <a:gd name="connsiteX4" fmla="*/ 0 w 2260249"/>
              <a:gd name="connsiteY4" fmla="*/ 25830 h 277830"/>
              <a:gd name="connsiteX0" fmla="*/ 0 w 2264148"/>
              <a:gd name="connsiteY0" fmla="*/ 25830 h 277830"/>
              <a:gd name="connsiteX1" fmla="*/ 2225225 w 2264148"/>
              <a:gd name="connsiteY1" fmla="*/ 0 h 277830"/>
              <a:gd name="connsiteX2" fmla="*/ 2264148 w 2264148"/>
              <a:gd name="connsiteY2" fmla="*/ 268333 h 277830"/>
              <a:gd name="connsiteX3" fmla="*/ 0 w 2264148"/>
              <a:gd name="connsiteY3" fmla="*/ 277830 h 277830"/>
              <a:gd name="connsiteX4" fmla="*/ 0 w 2264148"/>
              <a:gd name="connsiteY4" fmla="*/ 25830 h 277830"/>
              <a:gd name="connsiteX0" fmla="*/ 0 w 2264148"/>
              <a:gd name="connsiteY0" fmla="*/ 25830 h 277830"/>
              <a:gd name="connsiteX1" fmla="*/ 2226525 w 2264148"/>
              <a:gd name="connsiteY1" fmla="*/ 0 h 277830"/>
              <a:gd name="connsiteX2" fmla="*/ 2264148 w 2264148"/>
              <a:gd name="connsiteY2" fmla="*/ 268333 h 277830"/>
              <a:gd name="connsiteX3" fmla="*/ 0 w 2264148"/>
              <a:gd name="connsiteY3" fmla="*/ 277830 h 277830"/>
              <a:gd name="connsiteX4" fmla="*/ 0 w 2264148"/>
              <a:gd name="connsiteY4" fmla="*/ 25830 h 277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4148" h="277830">
                <a:moveTo>
                  <a:pt x="0" y="25830"/>
                </a:moveTo>
                <a:lnTo>
                  <a:pt x="2226525" y="0"/>
                </a:lnTo>
                <a:lnTo>
                  <a:pt x="2264148" y="268333"/>
                </a:lnTo>
                <a:lnTo>
                  <a:pt x="0" y="277830"/>
                </a:lnTo>
                <a:lnTo>
                  <a:pt x="0" y="258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ABCB68E3-4E63-4297-A336-9092EF25B0A2}"/>
              </a:ext>
            </a:extLst>
          </p:cNvPr>
          <p:cNvSpPr/>
          <p:nvPr/>
        </p:nvSpPr>
        <p:spPr>
          <a:xfrm>
            <a:off x="688461" y="2540796"/>
            <a:ext cx="4763589" cy="156966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200" dirty="0" smtClean="0">
                <a:solidFill>
                  <a:schemeClr val="bg1"/>
                </a:solidFill>
                <a:latin typeface="+mj-lt"/>
              </a:rPr>
              <a:t>ЧТО ТАКОЕ ИСПОЛНЕНИЕ БЮДЖЕТА? 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33647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01BF12C8-EE47-4249-B45F-574CE3E5D0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3989" y="1745572"/>
            <a:ext cx="5334840" cy="2276095"/>
          </a:xfrm>
        </p:spPr>
        <p:txBody>
          <a:bodyPr/>
          <a:lstStyle/>
          <a:p>
            <a:pPr algn="ctr"/>
            <a:r>
              <a:rPr lang="ru-RU" sz="1800" b="1" dirty="0" smtClean="0">
                <a:latin typeface="+mj-lt"/>
                <a:cs typeface="Times New Roman" pitchFamily="18" charset="0"/>
              </a:rPr>
              <a:t>ИСПОЛНЕНИЕ БЮДЖЕТА </a:t>
            </a:r>
          </a:p>
          <a:p>
            <a:pPr algn="ctr"/>
            <a:endParaRPr lang="ru-RU" sz="1800" b="1" dirty="0" smtClean="0">
              <a:latin typeface="+mj-lt"/>
              <a:cs typeface="Times New Roman" pitchFamily="18" charset="0"/>
            </a:endParaRPr>
          </a:p>
          <a:p>
            <a:pPr algn="just"/>
            <a:r>
              <a:rPr lang="ru-RU" dirty="0" smtClean="0">
                <a:cs typeface="Times New Roman" pitchFamily="18" charset="0"/>
              </a:rPr>
              <a:t>процесс сбора и учета доходов и осуществление расходов на основе сводной бюджетной росписи и кассового плана. </a:t>
            </a:r>
          </a:p>
          <a:p>
            <a:pPr algn="just"/>
            <a:endParaRPr lang="ru-RU" dirty="0" smtClean="0">
              <a:cs typeface="Times New Roman" pitchFamily="18" charset="0"/>
            </a:endParaRPr>
          </a:p>
          <a:p>
            <a:pPr algn="just"/>
            <a:r>
              <a:rPr lang="ru-RU" dirty="0" smtClean="0">
                <a:cs typeface="Times New Roman" pitchFamily="18" charset="0"/>
              </a:rPr>
              <a:t>Исполнение бюджета – это этап бюджетного процесса, который начинается с момента утверждения решения о бюджете законодательным (представительным) органом муниципального образования и продолжается в течение финансового года. </a:t>
            </a:r>
          </a:p>
        </p:txBody>
      </p:sp>
      <p:pic>
        <p:nvPicPr>
          <p:cNvPr id="12" name="Рисунок 11" descr="contain_1260x1000.jpg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/>
          <a:srcRect l="20370" r="20370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8230637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01BF12C8-EE47-4249-B45F-574CE3E5D0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5409" y="2080852"/>
            <a:ext cx="5334840" cy="2276095"/>
          </a:xfrm>
        </p:spPr>
        <p:txBody>
          <a:bodyPr/>
          <a:lstStyle/>
          <a:p>
            <a:pPr algn="ctr"/>
            <a:r>
              <a:rPr lang="ru-RU" sz="1800" b="1" dirty="0" smtClean="0">
                <a:latin typeface="+mj-lt"/>
                <a:cs typeface="Times New Roman" pitchFamily="18" charset="0"/>
              </a:rPr>
              <a:t>ИСПОЛНЕНИЕ БЮДЖЕТА </a:t>
            </a:r>
          </a:p>
          <a:p>
            <a:pPr algn="ctr"/>
            <a:endParaRPr lang="ru-RU" sz="1800" b="1" dirty="0" smtClean="0">
              <a:latin typeface="+mj-lt"/>
              <a:cs typeface="Times New Roman" pitchFamily="18" charset="0"/>
            </a:endParaRPr>
          </a:p>
          <a:p>
            <a:pPr algn="just"/>
            <a:r>
              <a:rPr lang="ru-RU" dirty="0" smtClean="0">
                <a:cs typeface="Times New Roman" pitchFamily="18" charset="0"/>
              </a:rPr>
              <a:t>– это этап бюджетного процесса, который включает получение доходов бюджета, осуществление расходов, предусмотренных в утвержденном бюджете, и финансирование дефицита бюджета.</a:t>
            </a:r>
          </a:p>
        </p:txBody>
      </p:sp>
      <p:pic>
        <p:nvPicPr>
          <p:cNvPr id="12" name="Рисунок 11" descr="contain_1260x1000.jpg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/>
          <a:srcRect l="20370" r="20370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8230637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minfin-deklaraczii-obyazanyi-sdavat-vse.jpg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/>
          <a:srcRect l="18837" r="18837"/>
          <a:stretch>
            <a:fillRect/>
          </a:stretch>
        </p:blipFill>
        <p:spPr>
          <a:xfrm>
            <a:off x="0" y="0"/>
            <a:ext cx="6096000" cy="6858000"/>
          </a:xfrm>
        </p:spPr>
      </p:pic>
      <p:sp>
        <p:nvSpPr>
          <p:cNvPr id="11" name="Текст 5">
            <a:extLst>
              <a:ext uri="{FF2B5EF4-FFF2-40B4-BE49-F238E27FC236}">
                <a16:creationId xmlns:a16="http://schemas.microsoft.com/office/drawing/2014/main" xmlns="" id="{01BF12C8-EE47-4249-B45F-574CE3E5D0B8}"/>
              </a:ext>
            </a:extLst>
          </p:cNvPr>
          <p:cNvSpPr txBox="1">
            <a:spLocks/>
          </p:cNvSpPr>
          <p:nvPr/>
        </p:nvSpPr>
        <p:spPr>
          <a:xfrm>
            <a:off x="6405257" y="636439"/>
            <a:ext cx="5334840" cy="461928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Times New Roman" pitchFamily="18" charset="0"/>
              </a:rPr>
              <a:t>ОСНОВНЫЕ ЭТАПЫ ИСПОЛНЕНИЯ БЮДЖЕТА 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	Исполнение бюджета по доходам – это обеспечение полного и своевременного поступления в бюджет налогов, сборов, доходов от использования имущества и других обязательных платежей, в соответствии с утвержденными бюджетными назначениями.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	Исполнение бюджета по </a:t>
            </a:r>
            <a:r>
              <a:rPr lang="ru-RU" sz="1600" dirty="0" smtClean="0">
                <a:cs typeface="Times New Roman" pitchFamily="18" charset="0"/>
              </a:rPr>
              <a:t>расходам – это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обеспечение последовательного финансирования мероприятий, предусмотренных решением о бюджете, в пределах утвержденных сумм с целью исполнения принятых муниципальным образованием расходных обязательств.</a:t>
            </a:r>
          </a:p>
          <a:p>
            <a:pPr marL="0" marR="0" lvl="0" indent="4572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	Составление и утверждение отчета об исполнении бюджета является важной формой контроля за исполнением бюджета. Годовой отчет об исполнении бюджета города Курска представляется в финансовый орган Курской области (Министерство финансов и бюджетного контроля </a:t>
            </a:r>
            <a:r>
              <a:rPr lang="ru-RU" sz="1600" dirty="0" smtClean="0">
                <a:cs typeface="Times New Roman" pitchFamily="18" charset="0"/>
              </a:rPr>
              <a:t>Курской области), а также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на  рассмотрение в Курское городское Собрание. По результатам проводимых публичных слушаний  и  рассмотрения отчета депутатами Курского городского Собрания принимает решение о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его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 утверждении.</a:t>
            </a:r>
          </a:p>
        </p:txBody>
      </p:sp>
    </p:spTree>
    <p:extLst>
      <p:ext uri="{BB962C8B-B14F-4D97-AF65-F5344CB8AC3E}">
        <p14:creationId xmlns="" xmlns:p14="http://schemas.microsoft.com/office/powerpoint/2010/main" val="8230637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УЧАСТИЕ ГРАЖДАНИНА В БЮДЖЕТНОМ ПРОЦЕССЕ</a:t>
            </a:r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E4EF8A49-5EDB-4573-965D-C170F1B8BF1D}"/>
              </a:ext>
            </a:extLst>
          </p:cNvPr>
          <p:cNvSpPr txBox="1">
            <a:spLocks/>
          </p:cNvSpPr>
          <p:nvPr/>
        </p:nvSpPr>
        <p:spPr>
          <a:xfrm>
            <a:off x="1556919" y="3549090"/>
            <a:ext cx="3636855" cy="1959127"/>
          </a:xfrm>
          <a:prstGeom prst="rightArrowCallout">
            <a:avLst/>
          </a:prstGeom>
          <a:ln w="6350" cap="flat" cmpd="sng" algn="ctr">
            <a:solidFill>
              <a:schemeClr val="tx2"/>
            </a:solidFill>
            <a:prstDash val="solid"/>
            <a:miter lim="800000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ГРАЖДАНИН, КАК ПОЛУЧАТЕЛЬ СОЦИАЛЬНЫХ ГАРАНТИЙ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5520476" y="1371600"/>
            <a:ext cx="5297940" cy="5081295"/>
            <a:chOff x="5512856" y="1150620"/>
            <a:chExt cx="5297940" cy="5081295"/>
          </a:xfrm>
        </p:grpSpPr>
        <p:sp>
          <p:nvSpPr>
            <p:cNvPr id="4" name="Rectangle 67">
              <a:extLst>
                <a:ext uri="{FF2B5EF4-FFF2-40B4-BE49-F238E27FC236}">
                  <a16:creationId xmlns:a16="http://schemas.microsoft.com/office/drawing/2014/main" xmlns="" id="{6DF07437-FD51-4A11-9A5E-3B112D5BF500}"/>
                </a:ext>
              </a:extLst>
            </p:cNvPr>
            <p:cNvSpPr/>
            <p:nvPr/>
          </p:nvSpPr>
          <p:spPr>
            <a:xfrm>
              <a:off x="5512856" y="1150620"/>
              <a:ext cx="5297940" cy="48920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51B6586C-CF85-44F7-91FF-F0477E24346B}"/>
                </a:ext>
              </a:extLst>
            </p:cNvPr>
            <p:cNvSpPr txBox="1"/>
            <p:nvPr/>
          </p:nvSpPr>
          <p:spPr>
            <a:xfrm>
              <a:off x="5526671" y="1195804"/>
              <a:ext cx="5270869" cy="503611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>
                <a:defRPr/>
              </a:pPr>
              <a:r>
                <a:rPr lang="ru-RU" sz="2800" u="sng" dirty="0" smtClean="0">
                  <a:solidFill>
                    <a:schemeClr val="bg1"/>
                  </a:solidFill>
                  <a:latin typeface="+mj-lt"/>
                  <a:ea typeface="Open Sans Light" panose="020B0306030504020204" pitchFamily="34" charset="0"/>
                  <a:cs typeface="Open Sans Light" panose="020B0306030504020204" pitchFamily="34" charset="0"/>
                </a:rPr>
                <a:t>Получает социальные гарантии в сферах:</a:t>
              </a:r>
            </a:p>
            <a:p>
              <a:pPr algn="ctr">
                <a:defRPr/>
              </a:pPr>
              <a:endParaRPr lang="ru-RU" sz="2800" u="sng" dirty="0" smtClean="0">
                <a:solidFill>
                  <a:schemeClr val="bg1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  <a:p>
              <a:pPr algn="ctr">
                <a:buFont typeface="Wingdings" pitchFamily="2" charset="2"/>
                <a:buChar char="ü"/>
                <a:defRPr/>
              </a:pPr>
              <a:r>
                <a:rPr lang="ru-RU" sz="2400" dirty="0" smtClean="0">
                  <a:solidFill>
                    <a:schemeClr val="bg1"/>
                  </a:solidFill>
                  <a:latin typeface="+mj-lt"/>
                  <a:ea typeface="Open Sans Light" panose="020B0306030504020204" pitchFamily="34" charset="0"/>
                  <a:cs typeface="Open Sans Light" panose="020B0306030504020204" pitchFamily="34" charset="0"/>
                </a:rPr>
                <a:t> образования, </a:t>
              </a:r>
            </a:p>
            <a:p>
              <a:pPr algn="ctr">
                <a:buFont typeface="Wingdings" pitchFamily="2" charset="2"/>
                <a:buChar char="ü"/>
                <a:defRPr/>
              </a:pPr>
              <a:r>
                <a:rPr lang="ru-RU" sz="2400" dirty="0" smtClean="0">
                  <a:solidFill>
                    <a:schemeClr val="bg1"/>
                  </a:solidFill>
                  <a:latin typeface="+mj-lt"/>
                  <a:ea typeface="Open Sans Light" panose="020B0306030504020204" pitchFamily="34" charset="0"/>
                  <a:cs typeface="Open Sans Light" panose="020B0306030504020204" pitchFamily="34" charset="0"/>
                </a:rPr>
                <a:t>здравоохранения, </a:t>
              </a:r>
            </a:p>
            <a:p>
              <a:pPr algn="ctr">
                <a:buFont typeface="Wingdings" pitchFamily="2" charset="2"/>
                <a:buChar char="ü"/>
                <a:defRPr/>
              </a:pPr>
              <a:r>
                <a:rPr lang="ru-RU" sz="2400" dirty="0" smtClean="0">
                  <a:solidFill>
                    <a:schemeClr val="bg1"/>
                  </a:solidFill>
                  <a:latin typeface="+mj-lt"/>
                  <a:ea typeface="Open Sans Light" panose="020B0306030504020204" pitchFamily="34" charset="0"/>
                  <a:cs typeface="Open Sans Light" panose="020B0306030504020204" pitchFamily="34" charset="0"/>
                </a:rPr>
                <a:t>жилищно-коммунального хозяйства,</a:t>
              </a:r>
            </a:p>
            <a:p>
              <a:pPr algn="ctr">
                <a:buFont typeface="Wingdings" pitchFamily="2" charset="2"/>
                <a:buChar char="ü"/>
                <a:defRPr/>
              </a:pPr>
              <a:r>
                <a:rPr lang="ru-RU" sz="2400" dirty="0" smtClean="0">
                  <a:solidFill>
                    <a:schemeClr val="bg1"/>
                  </a:solidFill>
                  <a:latin typeface="+mj-lt"/>
                  <a:ea typeface="Open Sans Light" panose="020B0306030504020204" pitchFamily="34" charset="0"/>
                  <a:cs typeface="Open Sans Light" panose="020B0306030504020204" pitchFamily="34" charset="0"/>
                </a:rPr>
                <a:t> культуры,</a:t>
              </a:r>
            </a:p>
            <a:p>
              <a:pPr algn="ctr">
                <a:buFont typeface="Wingdings" pitchFamily="2" charset="2"/>
                <a:buChar char="ü"/>
                <a:defRPr/>
              </a:pPr>
              <a:r>
                <a:rPr lang="ru-RU" sz="2400" dirty="0" smtClean="0">
                  <a:solidFill>
                    <a:schemeClr val="bg1"/>
                  </a:solidFill>
                  <a:latin typeface="+mj-lt"/>
                  <a:ea typeface="Open Sans Light" panose="020B0306030504020204" pitchFamily="34" charset="0"/>
                  <a:cs typeface="Open Sans Light" panose="020B0306030504020204" pitchFamily="34" charset="0"/>
                </a:rPr>
                <a:t> физической культуры и спорта, </a:t>
              </a:r>
            </a:p>
            <a:p>
              <a:pPr algn="ctr">
                <a:buFont typeface="Wingdings" pitchFamily="2" charset="2"/>
                <a:buChar char="ü"/>
                <a:defRPr/>
              </a:pPr>
              <a:r>
                <a:rPr lang="ru-RU" sz="2400" dirty="0" smtClean="0">
                  <a:solidFill>
                    <a:schemeClr val="bg1"/>
                  </a:solidFill>
                  <a:latin typeface="+mj-lt"/>
                  <a:ea typeface="Open Sans Light" panose="020B0306030504020204" pitchFamily="34" charset="0"/>
                  <a:cs typeface="Open Sans Light" panose="020B0306030504020204" pitchFamily="34" charset="0"/>
                </a:rPr>
                <a:t>социальных льгот </a:t>
              </a:r>
            </a:p>
            <a:p>
              <a:pPr algn="ctr">
                <a:buFont typeface="Wingdings" pitchFamily="2" charset="2"/>
                <a:buChar char="ü"/>
                <a:defRPr/>
              </a:pPr>
              <a:r>
                <a:rPr lang="ru-RU" sz="2400" dirty="0" smtClean="0">
                  <a:solidFill>
                    <a:schemeClr val="bg1"/>
                  </a:solidFill>
                  <a:latin typeface="+mj-lt"/>
                  <a:ea typeface="Open Sans Light" panose="020B0306030504020204" pitchFamily="34" charset="0"/>
                  <a:cs typeface="Open Sans Light" panose="020B0306030504020204" pitchFamily="34" charset="0"/>
                </a:rPr>
                <a:t>других направлениях социальных гарантий населению</a:t>
              </a:r>
            </a:p>
            <a:p>
              <a:pPr algn="ctr"/>
              <a:endParaRPr lang="ru-RU" altLang="ko-KR" sz="2400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6" name="Рисунок 5" descr="IMG_6643.PNG"/>
          <p:cNvPicPr>
            <a:picLocks noChangeAspect="1"/>
          </p:cNvPicPr>
          <p:nvPr/>
        </p:nvPicPr>
        <p:blipFill>
          <a:blip r:embed="rId2" cstate="print"/>
          <a:srcRect l="33811" t="38778" r="33968" b="39444"/>
          <a:stretch>
            <a:fillRect/>
          </a:stretch>
        </p:blipFill>
        <p:spPr>
          <a:xfrm>
            <a:off x="1432560" y="1560724"/>
            <a:ext cx="2628900" cy="24925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человек, компьютер, женщина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ACF42FD6-36A3-461B-81A6-227EB7C894A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222" b="12222"/>
          <a:stretch>
            <a:fillRect/>
          </a:stretch>
        </p:blipFill>
        <p:spPr/>
      </p:pic>
      <p:sp>
        <p:nvSpPr>
          <p:cNvPr id="33" name="Freeform: Shape 32">
            <a:extLst>
              <a:ext uri="{FF2B5EF4-FFF2-40B4-BE49-F238E27FC236}">
                <a16:creationId xmlns:a16="http://schemas.microsoft.com/office/drawing/2014/main" xmlns="" id="{41414636-CE8E-465F-BFEE-0671819A6847}"/>
              </a:ext>
            </a:extLst>
          </p:cNvPr>
          <p:cNvSpPr/>
          <p:nvPr/>
        </p:nvSpPr>
        <p:spPr>
          <a:xfrm>
            <a:off x="6204824" y="4818045"/>
            <a:ext cx="440465" cy="420317"/>
          </a:xfrm>
          <a:custGeom>
            <a:avLst/>
            <a:gdLst>
              <a:gd name="connsiteX0" fmla="*/ 0 w 435703"/>
              <a:gd name="connsiteY0" fmla="*/ 0 h 420317"/>
              <a:gd name="connsiteX1" fmla="*/ 435703 w 435703"/>
              <a:gd name="connsiteY1" fmla="*/ 0 h 420317"/>
              <a:gd name="connsiteX2" fmla="*/ 176733 w 435703"/>
              <a:gd name="connsiteY2" fmla="*/ 420317 h 420317"/>
              <a:gd name="connsiteX3" fmla="*/ 175459 w 435703"/>
              <a:gd name="connsiteY3" fmla="*/ 420317 h 420317"/>
              <a:gd name="connsiteX4" fmla="*/ 0 w 435703"/>
              <a:gd name="connsiteY4" fmla="*/ 0 h 420317"/>
              <a:gd name="connsiteX0" fmla="*/ 0 w 435703"/>
              <a:gd name="connsiteY0" fmla="*/ 0 h 420317"/>
              <a:gd name="connsiteX1" fmla="*/ 435703 w 435703"/>
              <a:gd name="connsiteY1" fmla="*/ 14288 h 420317"/>
              <a:gd name="connsiteX2" fmla="*/ 176733 w 435703"/>
              <a:gd name="connsiteY2" fmla="*/ 420317 h 420317"/>
              <a:gd name="connsiteX3" fmla="*/ 175459 w 435703"/>
              <a:gd name="connsiteY3" fmla="*/ 420317 h 420317"/>
              <a:gd name="connsiteX4" fmla="*/ 0 w 435703"/>
              <a:gd name="connsiteY4" fmla="*/ 0 h 420317"/>
              <a:gd name="connsiteX0" fmla="*/ 0 w 440465"/>
              <a:gd name="connsiteY0" fmla="*/ 0 h 420317"/>
              <a:gd name="connsiteX1" fmla="*/ 440465 w 440465"/>
              <a:gd name="connsiteY1" fmla="*/ 19051 h 420317"/>
              <a:gd name="connsiteX2" fmla="*/ 176733 w 440465"/>
              <a:gd name="connsiteY2" fmla="*/ 420317 h 420317"/>
              <a:gd name="connsiteX3" fmla="*/ 175459 w 440465"/>
              <a:gd name="connsiteY3" fmla="*/ 420317 h 420317"/>
              <a:gd name="connsiteX4" fmla="*/ 0 w 440465"/>
              <a:gd name="connsiteY4" fmla="*/ 0 h 420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465" h="420317">
                <a:moveTo>
                  <a:pt x="0" y="0"/>
                </a:moveTo>
                <a:lnTo>
                  <a:pt x="440465" y="19051"/>
                </a:lnTo>
                <a:lnTo>
                  <a:pt x="176733" y="420317"/>
                </a:lnTo>
                <a:lnTo>
                  <a:pt x="175459" y="420317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xmlns="" id="{D25C89B9-7A78-479F-9318-CA2484706F89}"/>
              </a:ext>
            </a:extLst>
          </p:cNvPr>
          <p:cNvSpPr/>
          <p:nvPr/>
        </p:nvSpPr>
        <p:spPr>
          <a:xfrm>
            <a:off x="1" y="1802675"/>
            <a:ext cx="6643219" cy="3038475"/>
          </a:xfrm>
          <a:custGeom>
            <a:avLst/>
            <a:gdLst>
              <a:gd name="connsiteX0" fmla="*/ 0 w 6643219"/>
              <a:gd name="connsiteY0" fmla="*/ 0 h 2821648"/>
              <a:gd name="connsiteX1" fmla="*/ 5465335 w 6643219"/>
              <a:gd name="connsiteY1" fmla="*/ 0 h 2821648"/>
              <a:gd name="connsiteX2" fmla="*/ 6643219 w 6643219"/>
              <a:gd name="connsiteY2" fmla="*/ 2821648 h 2821648"/>
              <a:gd name="connsiteX3" fmla="*/ 0 w 6643219"/>
              <a:gd name="connsiteY3" fmla="*/ 2821648 h 2821648"/>
              <a:gd name="connsiteX4" fmla="*/ 0 w 6643219"/>
              <a:gd name="connsiteY4" fmla="*/ 0 h 282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43219" h="2821648">
                <a:moveTo>
                  <a:pt x="0" y="0"/>
                </a:moveTo>
                <a:lnTo>
                  <a:pt x="5465335" y="0"/>
                </a:lnTo>
                <a:lnTo>
                  <a:pt x="6643219" y="2821648"/>
                </a:lnTo>
                <a:lnTo>
                  <a:pt x="0" y="28216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xmlns="" id="{7BA77E3E-F038-4820-B2B7-A1DE2AC78C44}"/>
              </a:ext>
            </a:extLst>
          </p:cNvPr>
          <p:cNvSpPr/>
          <p:nvPr/>
        </p:nvSpPr>
        <p:spPr>
          <a:xfrm>
            <a:off x="-36904" y="3185578"/>
            <a:ext cx="6150643" cy="277830"/>
          </a:xfrm>
          <a:custGeom>
            <a:avLst/>
            <a:gdLst>
              <a:gd name="connsiteX0" fmla="*/ 0 w 2198246"/>
              <a:gd name="connsiteY0" fmla="*/ 0 h 252000"/>
              <a:gd name="connsiteX1" fmla="*/ 2198246 w 2198246"/>
              <a:gd name="connsiteY1" fmla="*/ 0 h 252000"/>
              <a:gd name="connsiteX2" fmla="*/ 2198246 w 2198246"/>
              <a:gd name="connsiteY2" fmla="*/ 252000 h 252000"/>
              <a:gd name="connsiteX3" fmla="*/ 0 w 2198246"/>
              <a:gd name="connsiteY3" fmla="*/ 252000 h 252000"/>
              <a:gd name="connsiteX4" fmla="*/ 0 w 2198246"/>
              <a:gd name="connsiteY4" fmla="*/ 0 h 252000"/>
              <a:gd name="connsiteX0" fmla="*/ 0 w 2258536"/>
              <a:gd name="connsiteY0" fmla="*/ 0 h 252000"/>
              <a:gd name="connsiteX1" fmla="*/ 2198246 w 2258536"/>
              <a:gd name="connsiteY1" fmla="*/ 0 h 252000"/>
              <a:gd name="connsiteX2" fmla="*/ 2258536 w 2258536"/>
              <a:gd name="connsiteY2" fmla="*/ 241952 h 252000"/>
              <a:gd name="connsiteX3" fmla="*/ 0 w 2258536"/>
              <a:gd name="connsiteY3" fmla="*/ 252000 h 252000"/>
              <a:gd name="connsiteX4" fmla="*/ 0 w 2258536"/>
              <a:gd name="connsiteY4" fmla="*/ 0 h 252000"/>
              <a:gd name="connsiteX0" fmla="*/ 0 w 2258536"/>
              <a:gd name="connsiteY0" fmla="*/ 0 h 252000"/>
              <a:gd name="connsiteX1" fmla="*/ 2137956 w 2258536"/>
              <a:gd name="connsiteY1" fmla="*/ 0 h 252000"/>
              <a:gd name="connsiteX2" fmla="*/ 2258536 w 2258536"/>
              <a:gd name="connsiteY2" fmla="*/ 241952 h 252000"/>
              <a:gd name="connsiteX3" fmla="*/ 0 w 2258536"/>
              <a:gd name="connsiteY3" fmla="*/ 252000 h 252000"/>
              <a:gd name="connsiteX4" fmla="*/ 0 w 2258536"/>
              <a:gd name="connsiteY4" fmla="*/ 0 h 252000"/>
              <a:gd name="connsiteX0" fmla="*/ 0 w 2243463"/>
              <a:gd name="connsiteY0" fmla="*/ 0 h 252000"/>
              <a:gd name="connsiteX1" fmla="*/ 2137956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0 h 252000"/>
              <a:gd name="connsiteX1" fmla="*/ 2148005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0 h 252000"/>
              <a:gd name="connsiteX1" fmla="*/ 2148005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0 h 252000"/>
              <a:gd name="connsiteX1" fmla="*/ 2138480 w 2243463"/>
              <a:gd name="connsiteY1" fmla="*/ 0 h 252000"/>
              <a:gd name="connsiteX2" fmla="*/ 2243463 w 2243463"/>
              <a:gd name="connsiteY2" fmla="*/ 241952 h 252000"/>
              <a:gd name="connsiteX3" fmla="*/ 0 w 2243463"/>
              <a:gd name="connsiteY3" fmla="*/ 252000 h 252000"/>
              <a:gd name="connsiteX4" fmla="*/ 0 w 2243463"/>
              <a:gd name="connsiteY4" fmla="*/ 0 h 252000"/>
              <a:gd name="connsiteX0" fmla="*/ 0 w 2243463"/>
              <a:gd name="connsiteY0" fmla="*/ 6350 h 258350"/>
              <a:gd name="connsiteX1" fmla="*/ 2148005 w 2243463"/>
              <a:gd name="connsiteY1" fmla="*/ 0 h 258350"/>
              <a:gd name="connsiteX2" fmla="*/ 2243463 w 2243463"/>
              <a:gd name="connsiteY2" fmla="*/ 248302 h 258350"/>
              <a:gd name="connsiteX3" fmla="*/ 0 w 2243463"/>
              <a:gd name="connsiteY3" fmla="*/ 258350 h 258350"/>
              <a:gd name="connsiteX4" fmla="*/ 0 w 2243463"/>
              <a:gd name="connsiteY4" fmla="*/ 6350 h 258350"/>
              <a:gd name="connsiteX0" fmla="*/ 0 w 2284524"/>
              <a:gd name="connsiteY0" fmla="*/ 6350 h 258350"/>
              <a:gd name="connsiteX1" fmla="*/ 2148005 w 2284524"/>
              <a:gd name="connsiteY1" fmla="*/ 0 h 258350"/>
              <a:gd name="connsiteX2" fmla="*/ 2284524 w 2284524"/>
              <a:gd name="connsiteY2" fmla="*/ 248302 h 258350"/>
              <a:gd name="connsiteX3" fmla="*/ 0 w 2284524"/>
              <a:gd name="connsiteY3" fmla="*/ 258350 h 258350"/>
              <a:gd name="connsiteX4" fmla="*/ 0 w 2284524"/>
              <a:gd name="connsiteY4" fmla="*/ 6350 h 258350"/>
              <a:gd name="connsiteX0" fmla="*/ 0 w 2284524"/>
              <a:gd name="connsiteY0" fmla="*/ 9881 h 261881"/>
              <a:gd name="connsiteX1" fmla="*/ 2142553 w 2284524"/>
              <a:gd name="connsiteY1" fmla="*/ 0 h 261881"/>
              <a:gd name="connsiteX2" fmla="*/ 2284524 w 2284524"/>
              <a:gd name="connsiteY2" fmla="*/ 251833 h 261881"/>
              <a:gd name="connsiteX3" fmla="*/ 0 w 2284524"/>
              <a:gd name="connsiteY3" fmla="*/ 261881 h 261881"/>
              <a:gd name="connsiteX4" fmla="*/ 0 w 2284524"/>
              <a:gd name="connsiteY4" fmla="*/ 9881 h 261881"/>
              <a:gd name="connsiteX0" fmla="*/ 0 w 2284524"/>
              <a:gd name="connsiteY0" fmla="*/ 9881 h 261881"/>
              <a:gd name="connsiteX1" fmla="*/ 2142553 w 2284524"/>
              <a:gd name="connsiteY1" fmla="*/ 0 h 261881"/>
              <a:gd name="connsiteX2" fmla="*/ 2284524 w 2284524"/>
              <a:gd name="connsiteY2" fmla="*/ 255363 h 261881"/>
              <a:gd name="connsiteX3" fmla="*/ 0 w 2284524"/>
              <a:gd name="connsiteY3" fmla="*/ 261881 h 261881"/>
              <a:gd name="connsiteX4" fmla="*/ 0 w 2284524"/>
              <a:gd name="connsiteY4" fmla="*/ 9881 h 261881"/>
              <a:gd name="connsiteX0" fmla="*/ 0 w 2284524"/>
              <a:gd name="connsiteY0" fmla="*/ 9881 h 261881"/>
              <a:gd name="connsiteX1" fmla="*/ 2119547 w 2284524"/>
              <a:gd name="connsiteY1" fmla="*/ 0 h 261881"/>
              <a:gd name="connsiteX2" fmla="*/ 2284524 w 2284524"/>
              <a:gd name="connsiteY2" fmla="*/ 255363 h 261881"/>
              <a:gd name="connsiteX3" fmla="*/ 0 w 2284524"/>
              <a:gd name="connsiteY3" fmla="*/ 261881 h 261881"/>
              <a:gd name="connsiteX4" fmla="*/ 0 w 2284524"/>
              <a:gd name="connsiteY4" fmla="*/ 9881 h 261881"/>
              <a:gd name="connsiteX0" fmla="*/ 0 w 2275322"/>
              <a:gd name="connsiteY0" fmla="*/ 9881 h 261881"/>
              <a:gd name="connsiteX1" fmla="*/ 2119547 w 2275322"/>
              <a:gd name="connsiteY1" fmla="*/ 0 h 261881"/>
              <a:gd name="connsiteX2" fmla="*/ 2275322 w 2275322"/>
              <a:gd name="connsiteY2" fmla="*/ 255363 h 261881"/>
              <a:gd name="connsiteX3" fmla="*/ 0 w 2275322"/>
              <a:gd name="connsiteY3" fmla="*/ 261881 h 261881"/>
              <a:gd name="connsiteX4" fmla="*/ 0 w 2275322"/>
              <a:gd name="connsiteY4" fmla="*/ 9881 h 261881"/>
              <a:gd name="connsiteX0" fmla="*/ 0 w 2266120"/>
              <a:gd name="connsiteY0" fmla="*/ 9881 h 261881"/>
              <a:gd name="connsiteX1" fmla="*/ 2119547 w 2266120"/>
              <a:gd name="connsiteY1" fmla="*/ 0 h 261881"/>
              <a:gd name="connsiteX2" fmla="*/ 2266120 w 2266120"/>
              <a:gd name="connsiteY2" fmla="*/ 255363 h 261881"/>
              <a:gd name="connsiteX3" fmla="*/ 0 w 2266120"/>
              <a:gd name="connsiteY3" fmla="*/ 261881 h 261881"/>
              <a:gd name="connsiteX4" fmla="*/ 0 w 2266120"/>
              <a:gd name="connsiteY4" fmla="*/ 9881 h 261881"/>
              <a:gd name="connsiteX0" fmla="*/ 0 w 2266120"/>
              <a:gd name="connsiteY0" fmla="*/ 9881 h 261881"/>
              <a:gd name="connsiteX1" fmla="*/ 2119547 w 2266120"/>
              <a:gd name="connsiteY1" fmla="*/ 0 h 261881"/>
              <a:gd name="connsiteX2" fmla="*/ 2266120 w 2266120"/>
              <a:gd name="connsiteY2" fmla="*/ 252384 h 261881"/>
              <a:gd name="connsiteX3" fmla="*/ 0 w 2266120"/>
              <a:gd name="connsiteY3" fmla="*/ 261881 h 261881"/>
              <a:gd name="connsiteX4" fmla="*/ 0 w 2266120"/>
              <a:gd name="connsiteY4" fmla="*/ 9881 h 261881"/>
              <a:gd name="connsiteX0" fmla="*/ 0 w 2266120"/>
              <a:gd name="connsiteY0" fmla="*/ 25830 h 277830"/>
              <a:gd name="connsiteX1" fmla="*/ 2225225 w 2266120"/>
              <a:gd name="connsiteY1" fmla="*/ 0 h 277830"/>
              <a:gd name="connsiteX2" fmla="*/ 2266120 w 2266120"/>
              <a:gd name="connsiteY2" fmla="*/ 268333 h 277830"/>
              <a:gd name="connsiteX3" fmla="*/ 0 w 2266120"/>
              <a:gd name="connsiteY3" fmla="*/ 277830 h 277830"/>
              <a:gd name="connsiteX4" fmla="*/ 0 w 2266120"/>
              <a:gd name="connsiteY4" fmla="*/ 25830 h 277830"/>
              <a:gd name="connsiteX0" fmla="*/ 0 w 2260249"/>
              <a:gd name="connsiteY0" fmla="*/ 25830 h 277830"/>
              <a:gd name="connsiteX1" fmla="*/ 2225225 w 2260249"/>
              <a:gd name="connsiteY1" fmla="*/ 0 h 277830"/>
              <a:gd name="connsiteX2" fmla="*/ 2260249 w 2260249"/>
              <a:gd name="connsiteY2" fmla="*/ 268333 h 277830"/>
              <a:gd name="connsiteX3" fmla="*/ 0 w 2260249"/>
              <a:gd name="connsiteY3" fmla="*/ 277830 h 277830"/>
              <a:gd name="connsiteX4" fmla="*/ 0 w 2260249"/>
              <a:gd name="connsiteY4" fmla="*/ 25830 h 277830"/>
              <a:gd name="connsiteX0" fmla="*/ 0 w 2260249"/>
              <a:gd name="connsiteY0" fmla="*/ 25830 h 277830"/>
              <a:gd name="connsiteX1" fmla="*/ 2225225 w 2260249"/>
              <a:gd name="connsiteY1" fmla="*/ 0 h 277830"/>
              <a:gd name="connsiteX2" fmla="*/ 2260249 w 2260249"/>
              <a:gd name="connsiteY2" fmla="*/ 268333 h 277830"/>
              <a:gd name="connsiteX3" fmla="*/ 0 w 2260249"/>
              <a:gd name="connsiteY3" fmla="*/ 277830 h 277830"/>
              <a:gd name="connsiteX4" fmla="*/ 0 w 2260249"/>
              <a:gd name="connsiteY4" fmla="*/ 25830 h 277830"/>
              <a:gd name="connsiteX0" fmla="*/ 0 w 2264148"/>
              <a:gd name="connsiteY0" fmla="*/ 25830 h 277830"/>
              <a:gd name="connsiteX1" fmla="*/ 2225225 w 2264148"/>
              <a:gd name="connsiteY1" fmla="*/ 0 h 277830"/>
              <a:gd name="connsiteX2" fmla="*/ 2264148 w 2264148"/>
              <a:gd name="connsiteY2" fmla="*/ 268333 h 277830"/>
              <a:gd name="connsiteX3" fmla="*/ 0 w 2264148"/>
              <a:gd name="connsiteY3" fmla="*/ 277830 h 277830"/>
              <a:gd name="connsiteX4" fmla="*/ 0 w 2264148"/>
              <a:gd name="connsiteY4" fmla="*/ 25830 h 277830"/>
              <a:gd name="connsiteX0" fmla="*/ 0 w 2264148"/>
              <a:gd name="connsiteY0" fmla="*/ 25830 h 277830"/>
              <a:gd name="connsiteX1" fmla="*/ 2226525 w 2264148"/>
              <a:gd name="connsiteY1" fmla="*/ 0 h 277830"/>
              <a:gd name="connsiteX2" fmla="*/ 2264148 w 2264148"/>
              <a:gd name="connsiteY2" fmla="*/ 268333 h 277830"/>
              <a:gd name="connsiteX3" fmla="*/ 0 w 2264148"/>
              <a:gd name="connsiteY3" fmla="*/ 277830 h 277830"/>
              <a:gd name="connsiteX4" fmla="*/ 0 w 2264148"/>
              <a:gd name="connsiteY4" fmla="*/ 25830 h 277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4148" h="277830">
                <a:moveTo>
                  <a:pt x="0" y="25830"/>
                </a:moveTo>
                <a:lnTo>
                  <a:pt x="2226525" y="0"/>
                </a:lnTo>
                <a:lnTo>
                  <a:pt x="2264148" y="268333"/>
                </a:lnTo>
                <a:lnTo>
                  <a:pt x="0" y="277830"/>
                </a:lnTo>
                <a:lnTo>
                  <a:pt x="0" y="258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ABCB68E3-4E63-4297-A336-9092EF25B0A2}"/>
              </a:ext>
            </a:extLst>
          </p:cNvPr>
          <p:cNvSpPr/>
          <p:nvPr/>
        </p:nvSpPr>
        <p:spPr>
          <a:xfrm>
            <a:off x="732826" y="2547908"/>
            <a:ext cx="4763589" cy="156966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Segoe UI Light" panose="020B0502040204020203" pitchFamily="34" charset="0"/>
              </a:rPr>
              <a:t>АНАЛИЗ ИСПОЛНЕНИЯ БЮДЖЕТА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33647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Другая 7">
      <a:dk1>
        <a:srgbClr val="262626"/>
      </a:dk1>
      <a:lt1>
        <a:srgbClr val="FFFFFF"/>
      </a:lt1>
      <a:dk2>
        <a:srgbClr val="7F7F7F"/>
      </a:dk2>
      <a:lt2>
        <a:srgbClr val="D9D9D9"/>
      </a:lt2>
      <a:accent1>
        <a:srgbClr val="10253F"/>
      </a:accent1>
      <a:accent2>
        <a:srgbClr val="265A9A"/>
      </a:accent2>
      <a:accent3>
        <a:srgbClr val="558ED5"/>
      </a:accent3>
      <a:accent4>
        <a:srgbClr val="C6D9F1"/>
      </a:accent4>
      <a:accent5>
        <a:srgbClr val="81ACE2"/>
      </a:accent5>
      <a:accent6>
        <a:srgbClr val="404040"/>
      </a:accent6>
      <a:hlink>
        <a:srgbClr val="262626"/>
      </a:hlink>
      <a:folHlink>
        <a:srgbClr val="262626"/>
      </a:folHlink>
    </a:clrScheme>
    <a:fontScheme name="Другая 9">
      <a:majorFont>
        <a:latin typeface="Segoe UI Semibold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9345</TotalTime>
  <Words>2229</Words>
  <Application>Microsoft Office PowerPoint</Application>
  <PresentationFormat>Произвольный</PresentationFormat>
  <Paragraphs>602</Paragraphs>
  <Slides>36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Office Theme</vt:lpstr>
      <vt:lpstr>Слайд 1</vt:lpstr>
      <vt:lpstr>Дорогие друзья! Сердечно приветствуем  вас на нашем сайте.</vt:lpstr>
      <vt:lpstr>Слайд 3</vt:lpstr>
      <vt:lpstr>Слайд 4</vt:lpstr>
      <vt:lpstr>Слайд 5</vt:lpstr>
      <vt:lpstr>Слайд 6</vt:lpstr>
      <vt:lpstr>Слайд 7</vt:lpstr>
      <vt:lpstr>УЧАСТИЕ ГРАЖДАНИНА В БЮДЖЕТНОМ ПРОЦЕССЕ</vt:lpstr>
      <vt:lpstr>Слайд 9</vt:lpstr>
      <vt:lpstr>ИСПОЛНЕНИЕ БЮДЖЕТА  ГОРОДА КУРСКА ЗА 2025 ГОД (в млн. руб.) </vt:lpstr>
      <vt:lpstr>СТРУКТУРА НАЛОГОВЫХ И НЕНАЛОГОВЫХ ДОХОДОВ БЮДЖЕТА ГОРОДА КУРСКА ЗА 2025 ГОД</vt:lpstr>
      <vt:lpstr>Слайд 12</vt:lpstr>
      <vt:lpstr>Слайд 13</vt:lpstr>
      <vt:lpstr>СТРУКТУРА МЕЖБЮДЖЕТНЫХ ТРАНСФЕРТОВ ИЗ БЮДЖЕТОВ ДРУГИХ УРОВНЕЙ ЗА 2024-2025 ГГ. (в млн.руб.)</vt:lpstr>
      <vt:lpstr>РАСХОДЫ БЮДЖЕТА ГОРОДА КУРСКА (в млн.руб.)</vt:lpstr>
      <vt:lpstr>СТРУКТУРА РАСХОДОВ БЮДЖЕТА ГОРОДА КУРСКА ЗА 2025 ГОД</vt:lpstr>
      <vt:lpstr>Слайд 17</vt:lpstr>
      <vt:lpstr>Слайд 18</vt:lpstr>
      <vt:lpstr>Слайд 19</vt:lpstr>
      <vt:lpstr>Слайд 20</vt:lpstr>
      <vt:lpstr>Слайд 21</vt:lpstr>
      <vt:lpstr>РАСХОДЫ НА ОБРАЗОВАНИЕ</vt:lpstr>
      <vt:lpstr>РАСХОДЫ НА МОЛОДЕЖНУЮ ПОЛИТИКУ</vt:lpstr>
      <vt:lpstr>РАСХОДЫ БЮДЖЕТА НА КУЛЬТУРУ В 2025 ГОДУ</vt:lpstr>
      <vt:lpstr>Слайд 25</vt:lpstr>
      <vt:lpstr>РАСХОДЫ БЮДЖЕТА НА ФИЗКУЛЬТУРУ И СПОРТ В 2025 году</vt:lpstr>
      <vt:lpstr>РАСХОДЫ БЮДЖЕТА НА ЖИЛИЩНО-КОММУНАЛЬНОЕ ХОЗЯЙСТВО В 2025 ГОДУ (млн.руб.)</vt:lpstr>
      <vt:lpstr>Слайд 28</vt:lpstr>
      <vt:lpstr>СТРОИТЕЛЬСТВО, РЕКОНСТРУКЦИЯ И РЕМОНТЫ СОЦИАЛЬНО-КУЛЬТУРНЫХ ОБЪЕКТОВ В 2025 ГОДУ</vt:lpstr>
      <vt:lpstr>ИСПОЛНЕНИЕ НАЦИОНАЛЬНЫХ ПРОЕКТОВ В 2025 ГОДУ</vt:lpstr>
      <vt:lpstr>ИСПОЛНЕНИЕ ПРОЕКТА «НАРОДНЫЙ БЮДЖЕТ»</vt:lpstr>
      <vt:lpstr>Слайд 32</vt:lpstr>
      <vt:lpstr>ИСПОЛНЕНИЕ МУНИЦИПАЛЬНЫХ ПРОГРАММ В 2025 ГОДУ (млн.руб.)</vt:lpstr>
      <vt:lpstr>МУНИЦИПАЛЬНЫЙ ДОЛГ ГОРОДА КУРСКА</vt:lpstr>
      <vt:lpstr>Слайд 35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Светлана А. Извекова</dc:creator>
  <cp:lastModifiedBy>Наталия Донских</cp:lastModifiedBy>
  <cp:revision>2105</cp:revision>
  <dcterms:created xsi:type="dcterms:W3CDTF">2018-08-30T06:48:50Z</dcterms:created>
  <dcterms:modified xsi:type="dcterms:W3CDTF">2026-03-11T08:13:03Z</dcterms:modified>
</cp:coreProperties>
</file>